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6"/>
  </p:notesMasterIdLst>
  <p:sldIdLst>
    <p:sldId id="256" r:id="rId5"/>
  </p:sldIdLst>
  <p:sldSz cx="51206400" cy="32004000"/>
  <p:notesSz cx="32918400" cy="5120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97">
          <p15:clr>
            <a:srgbClr val="A4A3A4"/>
          </p15:clr>
        </p15:guide>
        <p15:guide id="2" orient="horz" pos="19087">
          <p15:clr>
            <a:srgbClr val="A4A3A4"/>
          </p15:clr>
        </p15:guide>
        <p15:guide id="3" orient="horz" pos="3625">
          <p15:clr>
            <a:srgbClr val="A4A3A4"/>
          </p15:clr>
        </p15:guide>
        <p15:guide id="4" orient="horz" pos="2070">
          <p15:clr>
            <a:srgbClr val="A4A3A4"/>
          </p15:clr>
        </p15:guide>
        <p15:guide id="5" pos="7439">
          <p15:clr>
            <a:srgbClr val="A4A3A4"/>
          </p15:clr>
        </p15:guide>
        <p15:guide id="6" pos="8412">
          <p15:clr>
            <a:srgbClr val="A4A3A4"/>
          </p15:clr>
        </p15:guide>
        <p15:guide id="7" pos="15311">
          <p15:clr>
            <a:srgbClr val="A4A3A4"/>
          </p15:clr>
        </p15:guide>
        <p15:guide id="8" pos="24535">
          <p15:clr>
            <a:srgbClr val="A4A3A4"/>
          </p15:clr>
        </p15:guide>
        <p15:guide id="9" pos="1150">
          <p15:clr>
            <a:srgbClr val="A4A3A4"/>
          </p15:clr>
        </p15:guide>
        <p15:guide id="10" pos="16330">
          <p15:clr>
            <a:srgbClr val="A4A3A4"/>
          </p15:clr>
        </p15:guide>
        <p15:guide id="11" pos="23563">
          <p15:clr>
            <a:srgbClr val="A4A3A4"/>
          </p15:clr>
        </p15:guide>
        <p15:guide id="12" pos="3087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ryl Jagarnath" initials="MJ" lastIdx="4" clrIdx="0">
    <p:extLst>
      <p:ext uri="{19B8F6BF-5375-455C-9EA6-DF929625EA0E}">
        <p15:presenceInfo xmlns:p15="http://schemas.microsoft.com/office/powerpoint/2012/main" userId="S::01473131@wf.uct.ac.za::1bef74cf-2e42-43eb-9a19-8f08c39f5bb9" providerId="AD"/>
      </p:ext>
    </p:extLst>
  </p:cmAuthor>
  <p:cmAuthor id="2" name="Leslie London" initials="LL" lastIdx="1" clrIdx="1">
    <p:extLst>
      <p:ext uri="{19B8F6BF-5375-455C-9EA6-DF929625EA0E}">
        <p15:presenceInfo xmlns:p15="http://schemas.microsoft.com/office/powerpoint/2012/main" userId="S::01378260@wf.uct.ac.za::a7476975-ec23-4be5-bcba-b9a93a48191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474"/>
    <a:srgbClr val="800040"/>
    <a:srgbClr val="87343B"/>
    <a:srgbClr val="EDACB1"/>
    <a:srgbClr val="812F36"/>
    <a:srgbClr val="A33742"/>
    <a:srgbClr val="FFFFFF"/>
    <a:srgbClr val="6B1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26"/>
  </p:normalViewPr>
  <p:slideViewPr>
    <p:cSldViewPr snapToGrid="0">
      <p:cViewPr varScale="1">
        <p:scale>
          <a:sx n="18" d="100"/>
          <a:sy n="18" d="100"/>
        </p:scale>
        <p:origin x="10" y="106"/>
      </p:cViewPr>
      <p:guideLst>
        <p:guide orient="horz" pos="697"/>
        <p:guide orient="horz" pos="19087"/>
        <p:guide orient="horz" pos="3625"/>
        <p:guide orient="horz" pos="2070"/>
        <p:guide pos="7439"/>
        <p:guide pos="8412"/>
        <p:guide pos="15311"/>
        <p:guide pos="24535"/>
        <p:guide pos="1150"/>
        <p:guide pos="16330"/>
        <p:guide pos="23563"/>
        <p:guide pos="308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7FF-814A-428C-B97B-C5714A42A8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14265275" cy="2560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8B040-1D13-42A5-8162-4653921C8F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8646775" y="0"/>
            <a:ext cx="14263688" cy="2560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B50273A-C58A-4A62-9A88-64B4655358B7}" type="datetime1">
              <a:rPr lang="en-US" altLang="en-US"/>
              <a:pPr>
                <a:defRPr/>
              </a:pPr>
              <a:t>11/30/2021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F966244-E1E4-4C64-82BE-21513D0F26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8550" y="3840163"/>
            <a:ext cx="30721300" cy="19202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6210270-5547-45FF-A9A7-F0B2C16CB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92475" y="24323675"/>
            <a:ext cx="26333450" cy="230425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AD71B6-F511-4F95-90B3-774AC918764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48637825"/>
            <a:ext cx="14265275" cy="25590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1E234-37D7-4EA3-A019-9CABEBDAE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8646775" y="48637825"/>
            <a:ext cx="14263688" cy="25590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062F67-4FFC-42EE-AB80-3CF68ABB2F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C9F356E9-9575-4800-A9E5-0DA1D59213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84FA241A-6821-4753-940B-D067534E73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z="9600" dirty="0">
              <a:solidFill>
                <a:srgbClr val="000000"/>
              </a:solidFill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07BAD239-C365-4A02-931A-393D64FA00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EA55687-A3FB-4F38-9836-A7B295DBBBA0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20840" y="11138139"/>
            <a:ext cx="37764720" cy="76809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1596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19815" y="20311872"/>
            <a:ext cx="28566770" cy="5786172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8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1920240" indent="0" algn="ctr">
              <a:buNone/>
              <a:defRPr sz="8400"/>
            </a:lvl2pPr>
            <a:lvl3pPr marL="3840480" indent="0" algn="ctr">
              <a:buNone/>
              <a:defRPr sz="7560"/>
            </a:lvl3pPr>
            <a:lvl4pPr marL="5760720" indent="0" algn="ctr">
              <a:buNone/>
              <a:defRPr sz="6720"/>
            </a:lvl4pPr>
            <a:lvl5pPr marL="7680960" indent="0" algn="ctr">
              <a:buNone/>
              <a:defRPr sz="6720"/>
            </a:lvl5pPr>
            <a:lvl6pPr marL="9601200" indent="0" algn="ctr">
              <a:buNone/>
              <a:defRPr sz="6720"/>
            </a:lvl6pPr>
            <a:lvl7pPr marL="11521440" indent="0" algn="ctr">
              <a:buNone/>
              <a:defRPr sz="6720"/>
            </a:lvl7pPr>
            <a:lvl8pPr marL="13441680" indent="0" algn="ctr">
              <a:buNone/>
              <a:defRPr sz="6720"/>
            </a:lvl8pPr>
            <a:lvl9pPr marL="15361920" indent="0" algn="ctr">
              <a:buNone/>
              <a:defRPr sz="672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99CCD-6ED0-41D4-9FD7-A314837942E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74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186E5-BBE9-4B1D-8F31-491E2DFD3F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24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343070" y="4373880"/>
            <a:ext cx="5454154" cy="2325624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70773" y="4373880"/>
            <a:ext cx="26033654" cy="2325624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101714-34F0-459B-968B-4FA6DF97967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40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9950B-D59A-4841-AE85-FE388FC2E8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61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840" y="11138139"/>
            <a:ext cx="37764720" cy="768096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1596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9815" y="20311503"/>
            <a:ext cx="28566770" cy="5903716"/>
          </a:xfrm>
        </p:spPr>
        <p:txBody>
          <a:bodyPr anchor="t" anchorCtr="1">
            <a:normAutofit/>
          </a:bodyPr>
          <a:lstStyle>
            <a:lvl1pPr marL="0" indent="0">
              <a:buNone/>
              <a:defRPr sz="8400">
                <a:solidFill>
                  <a:schemeClr val="tx1"/>
                </a:solidFill>
              </a:defRPr>
            </a:lvl1pPr>
            <a:lvl2pPr marL="1920240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2pPr>
            <a:lvl3pPr marL="3840480" indent="0">
              <a:buNone/>
              <a:defRPr sz="7560">
                <a:solidFill>
                  <a:schemeClr val="tx1">
                    <a:tint val="75000"/>
                  </a:schemeClr>
                </a:solidFill>
              </a:defRPr>
            </a:lvl3pPr>
            <a:lvl4pPr marL="57607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4pPr>
            <a:lvl5pPr marL="768096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5pPr>
            <a:lvl6pPr marL="960120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6pPr>
            <a:lvl7pPr marL="1152144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7pPr>
            <a:lvl8pPr marL="1344168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8pPr>
            <a:lvl9pPr marL="15361920" indent="0">
              <a:buNone/>
              <a:defRPr sz="67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8389A-F80D-4FC9-B47C-D99CA4B15F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872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4033" y="12310872"/>
            <a:ext cx="17941438" cy="144759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20925" y="12310872"/>
            <a:ext cx="17935037" cy="144759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745632-2FC5-4430-A8A9-AFB0899D8F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8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0431" y="10796023"/>
            <a:ext cx="17935042" cy="3285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7980" b="0" cap="all" spc="420" baseline="0">
                <a:solidFill>
                  <a:schemeClr val="accent2"/>
                </a:solidFill>
              </a:defRPr>
            </a:lvl1pPr>
            <a:lvl2pPr marL="1920240" indent="0">
              <a:buNone/>
              <a:defRPr sz="798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0431" y="14668500"/>
            <a:ext cx="17935042" cy="121182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620927" y="14668500"/>
            <a:ext cx="17864633" cy="121182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620927" y="10796023"/>
            <a:ext cx="17935042" cy="3285739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7980" b="0" cap="all" spc="420" baseline="0">
                <a:solidFill>
                  <a:schemeClr val="accent2"/>
                </a:solidFill>
              </a:defRPr>
            </a:lvl1pPr>
            <a:lvl2pPr marL="1920240" indent="0">
              <a:buNone/>
              <a:defRPr sz="7980" b="1"/>
            </a:lvl2pPr>
            <a:lvl3pPr marL="3840480" indent="0">
              <a:buNone/>
              <a:defRPr sz="7560" b="1"/>
            </a:lvl3pPr>
            <a:lvl4pPr marL="5760720" indent="0">
              <a:buNone/>
              <a:defRPr sz="6720" b="1"/>
            </a:lvl4pPr>
            <a:lvl5pPr marL="7680960" indent="0">
              <a:buNone/>
              <a:defRPr sz="6720" b="1"/>
            </a:lvl5pPr>
            <a:lvl6pPr marL="9601200" indent="0">
              <a:buNone/>
              <a:defRPr sz="6720" b="1"/>
            </a:lvl6pPr>
            <a:lvl7pPr marL="11521440" indent="0">
              <a:buNone/>
              <a:defRPr sz="6720" b="1"/>
            </a:lvl7pPr>
            <a:lvl8pPr marL="13441680" indent="0">
              <a:buNone/>
              <a:defRPr sz="6720" b="1"/>
            </a:lvl8pPr>
            <a:lvl9pPr marL="15361920" indent="0">
              <a:buNone/>
              <a:defRPr sz="672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651E9-EC69-428A-85F9-D23A6E05C3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92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8009C-3965-407F-9ACB-650AA41928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198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FE802-4034-478B-9B74-A8FADD6611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93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25603200" cy="320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623" y="10471200"/>
            <a:ext cx="18843955" cy="5326986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924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91536" y="3755136"/>
            <a:ext cx="20226528" cy="24493728"/>
          </a:xfrm>
        </p:spPr>
        <p:txBody>
          <a:bodyPr>
            <a:normAutofit/>
          </a:bodyPr>
          <a:lstStyle>
            <a:lvl1pPr>
              <a:defRPr sz="7980">
                <a:solidFill>
                  <a:schemeClr val="tx1"/>
                </a:solidFill>
              </a:defRPr>
            </a:lvl1pPr>
            <a:lvl2pPr>
              <a:defRPr sz="6720">
                <a:solidFill>
                  <a:schemeClr val="tx1"/>
                </a:solidFill>
              </a:defRPr>
            </a:lvl2pPr>
            <a:lvl3pPr>
              <a:defRPr sz="6720">
                <a:solidFill>
                  <a:schemeClr val="tx1"/>
                </a:solidFill>
              </a:defRPr>
            </a:lvl3pPr>
            <a:lvl4pPr>
              <a:defRPr sz="6720">
                <a:solidFill>
                  <a:schemeClr val="tx1"/>
                </a:solidFill>
              </a:defRPr>
            </a:lvl4pPr>
            <a:lvl5pPr>
              <a:defRPr sz="6720">
                <a:solidFill>
                  <a:schemeClr val="tx1"/>
                </a:solidFill>
              </a:defRPr>
            </a:lvl5pPr>
            <a:lvl6pPr>
              <a:defRPr sz="6720"/>
            </a:lvl6pPr>
            <a:lvl7pPr>
              <a:defRPr sz="6720"/>
            </a:lvl7pPr>
            <a:lvl8pPr>
              <a:defRPr sz="6720"/>
            </a:lvl8pPr>
            <a:lvl9pPr>
              <a:defRPr sz="67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5386" y="16566284"/>
            <a:ext cx="15937992" cy="10238835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6300">
                <a:solidFill>
                  <a:srgbClr val="FFFFFF"/>
                </a:solidFill>
              </a:defRPr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79624" y="29102304"/>
            <a:ext cx="21703513" cy="149352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FB35DA-0226-491C-BF35-C873D6976F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1957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25603196" cy="320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5796" y="10471197"/>
            <a:ext cx="18878992" cy="529498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924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603198" y="0"/>
            <a:ext cx="25628807" cy="32004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13440">
                <a:solidFill>
                  <a:schemeClr val="tx1"/>
                </a:solidFill>
              </a:defRPr>
            </a:lvl1pPr>
            <a:lvl2pPr marL="1920240" indent="0">
              <a:buNone/>
              <a:defRPr sz="11760"/>
            </a:lvl2pPr>
            <a:lvl3pPr marL="3840480" indent="0">
              <a:buNone/>
              <a:defRPr sz="10080"/>
            </a:lvl3pPr>
            <a:lvl4pPr marL="5760720" indent="0">
              <a:buNone/>
              <a:defRPr sz="8400"/>
            </a:lvl4pPr>
            <a:lvl5pPr marL="7680960" indent="0">
              <a:buNone/>
              <a:defRPr sz="8400"/>
            </a:lvl5pPr>
            <a:lvl6pPr marL="9601200" indent="0">
              <a:buNone/>
              <a:defRPr sz="8400"/>
            </a:lvl6pPr>
            <a:lvl7pPr marL="11521440" indent="0">
              <a:buNone/>
              <a:defRPr sz="8400"/>
            </a:lvl7pPr>
            <a:lvl8pPr marL="13441680" indent="0">
              <a:buNone/>
              <a:defRPr sz="8400"/>
            </a:lvl8pPr>
            <a:lvl9pPr marL="15361920" indent="0">
              <a:buNone/>
              <a:defRPr sz="84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5386" y="16566287"/>
            <a:ext cx="15937992" cy="10238839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6300">
                <a:solidFill>
                  <a:srgbClr val="FFFFFF"/>
                </a:solidFill>
              </a:defRPr>
            </a:lvl1pPr>
            <a:lvl2pPr marL="1920240" indent="0">
              <a:buNone/>
              <a:defRPr sz="5880"/>
            </a:lvl2pPr>
            <a:lvl3pPr marL="3840480" indent="0">
              <a:buNone/>
              <a:defRPr sz="5040"/>
            </a:lvl3pPr>
            <a:lvl4pPr marL="5760720" indent="0">
              <a:buNone/>
              <a:defRPr sz="4200"/>
            </a:lvl4pPr>
            <a:lvl5pPr marL="7680960" indent="0">
              <a:buNone/>
              <a:defRPr sz="4200"/>
            </a:lvl5pPr>
            <a:lvl6pPr marL="9601200" indent="0">
              <a:buNone/>
              <a:defRPr sz="4200"/>
            </a:lvl6pPr>
            <a:lvl7pPr marL="11521440" indent="0">
              <a:buNone/>
              <a:defRPr sz="4200"/>
            </a:lvl7pPr>
            <a:lvl8pPr marL="13441680" indent="0">
              <a:buNone/>
              <a:defRPr sz="4200"/>
            </a:lvl8pPr>
            <a:lvl9pPr marL="15361920" indent="0">
              <a:buNone/>
              <a:defRPr sz="4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95799" y="29102304"/>
            <a:ext cx="21435662" cy="149352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135026-B679-445A-8900-9916C30937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808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70771" y="4501896"/>
            <a:ext cx="32464858" cy="554736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70771" y="12310874"/>
            <a:ext cx="32464858" cy="14475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850002" y="29114475"/>
            <a:ext cx="11565733" cy="15118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41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20842" y="29102304"/>
            <a:ext cx="24784994" cy="1493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41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187472" y="29016960"/>
            <a:ext cx="1536192" cy="170688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4620" spc="0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E651E9-EC69-428A-85F9-D23A6E05C3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555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3840480" rtl="0" eaLnBrk="1" latinLnBrk="0" hangingPunct="1">
        <a:lnSpc>
          <a:spcPct val="90000"/>
        </a:lnSpc>
        <a:spcBef>
          <a:spcPct val="0"/>
        </a:spcBef>
        <a:buNone/>
        <a:defRPr sz="11760" kern="1200" cap="all" spc="84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96012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756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192024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88036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384048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480060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5514025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6pPr>
      <a:lvl7pPr marL="6234115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7pPr>
      <a:lvl8pPr marL="6960870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907655" indent="-960120" algn="l" defTabSz="3840480" rtl="0" eaLnBrk="1" latinLnBrk="0" hangingPunct="1">
        <a:lnSpc>
          <a:spcPct val="100000"/>
        </a:lnSpc>
        <a:spcBef>
          <a:spcPts val="4200"/>
        </a:spcBef>
        <a:buClr>
          <a:schemeClr val="accent2"/>
        </a:buClr>
        <a:buFont typeface="Arial" panose="020B0604020202020204" pitchFamily="34" charset="0"/>
        <a:buChar char="•"/>
        <a:defRPr sz="672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0" algn="l" defTabSz="3840480" rtl="0" eaLnBrk="1" latinLnBrk="0" hangingPunct="1">
        <a:defRPr sz="7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>
            <a:extLst>
              <a:ext uri="{FF2B5EF4-FFF2-40B4-BE49-F238E27FC236}">
                <a16:creationId xmlns:a16="http://schemas.microsoft.com/office/drawing/2014/main" id="{F59B18ED-487C-41D6-8E77-1ECC33248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6" y="6030777"/>
            <a:ext cx="13212071" cy="15139033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INTRODUCTION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A Community-Engaged Research (</a:t>
            </a:r>
            <a:r>
              <a:rPr lang="en-US" altLang="en-US" sz="4400" dirty="0" err="1">
                <a:latin typeface="Arial"/>
                <a:ea typeface="MS PGothic"/>
                <a:cs typeface="Arial"/>
              </a:rPr>
              <a:t>CEnR</a:t>
            </a:r>
            <a:r>
              <a:rPr lang="en-US" altLang="en-US" sz="4400" dirty="0">
                <a:latin typeface="Arial"/>
                <a:ea typeface="MS PGothic"/>
                <a:cs typeface="Arial"/>
              </a:rPr>
              <a:t>) Project between the Health and Human Rights </a:t>
            </a:r>
            <a:r>
              <a:rPr lang="en-US" altLang="en-US" sz="4400" dirty="0" err="1">
                <a:latin typeface="Arial"/>
                <a:ea typeface="MS PGothic"/>
                <a:cs typeface="Arial"/>
              </a:rPr>
              <a:t>Programme</a:t>
            </a:r>
            <a:r>
              <a:rPr lang="en-US" altLang="en-US" sz="4400" dirty="0">
                <a:latin typeface="Arial"/>
                <a:ea typeface="MS PGothic"/>
                <a:cs typeface="Arial"/>
              </a:rPr>
              <a:t> and Klipfontein and Khayelithsa Health Forums.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Health Forums are umbrella bodies for health committees, which are statutory bodies linked to clinics.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Health committees  identified a need for more context specific information on Covid-19 to better tailor interventions.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400" b="1" dirty="0">
                <a:latin typeface="Arial"/>
                <a:ea typeface="MS PGothic"/>
                <a:cs typeface="Arial"/>
              </a:rPr>
              <a:t>Aims: 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a) To understand populations’ knowledge about COVID-19.</a:t>
            </a:r>
          </a:p>
          <a:p>
            <a:pPr marL="685800" indent="-6858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b) To assess knowledge of preventative measure and obstacles to these.</a:t>
            </a:r>
          </a:p>
          <a:p>
            <a:pPr marL="685800" indent="-6858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c) To understand perceptions and attitudes to COVID-19.</a:t>
            </a:r>
          </a:p>
          <a:p>
            <a:pPr marL="685800" indent="-6858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4000" b="1" dirty="0">
              <a:latin typeface="Arial"/>
              <a:ea typeface="MS PGothic"/>
              <a:cs typeface="Arial"/>
            </a:endParaRPr>
          </a:p>
          <a:p>
            <a:pPr marL="685800" indent="-685800" algn="just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4800" b="1" dirty="0">
              <a:latin typeface="Arial"/>
              <a:ea typeface="MS PGothic"/>
              <a:cs typeface="Arial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ja-JP" sz="4800" dirty="0">
              <a:latin typeface="Avenir Book" pitchFamily="124" charset="0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800" dirty="0">
              <a:latin typeface="Avenir Book" pitchFamily="124" charset="0"/>
            </a:endParaRPr>
          </a:p>
        </p:txBody>
      </p:sp>
      <p:sp>
        <p:nvSpPr>
          <p:cNvPr id="14340" name="Text Box 11">
            <a:extLst>
              <a:ext uri="{FF2B5EF4-FFF2-40B4-BE49-F238E27FC236}">
                <a16:creationId xmlns:a16="http://schemas.microsoft.com/office/drawing/2014/main" id="{C0637CF8-459A-4693-BB33-79DDBCBA1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6" y="21294058"/>
            <a:ext cx="13212071" cy="560454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508000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8000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8000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8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cap="all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methods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800" dirty="0">
                <a:latin typeface="Arial"/>
                <a:ea typeface="MS PGothic"/>
                <a:cs typeface="Arial"/>
              </a:rPr>
              <a:t> Data collection: </a:t>
            </a:r>
            <a:r>
              <a:rPr lang="en-US" altLang="en-US" sz="4400" dirty="0">
                <a:latin typeface="Arial"/>
                <a:ea typeface="MS PGothic"/>
                <a:cs typeface="Arial"/>
              </a:rPr>
              <a:t>a survey containing closed and open-ended questions with 100 residents in the Manenberg area.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 Data analysis: descriptive statistics and thematic content analysis.</a:t>
            </a:r>
            <a:endParaRPr lang="en-US" altLang="en-US" sz="4800" dirty="0">
              <a:latin typeface="Arial"/>
              <a:ea typeface="MS PGothic"/>
              <a:cs typeface="Arial"/>
            </a:endParaRPr>
          </a:p>
        </p:txBody>
      </p:sp>
      <p:sp>
        <p:nvSpPr>
          <p:cNvPr id="14342" name="Text Box 13">
            <a:extLst>
              <a:ext uri="{FF2B5EF4-FFF2-40B4-BE49-F238E27FC236}">
                <a16:creationId xmlns:a16="http://schemas.microsoft.com/office/drawing/2014/main" id="{B2BF208E-C4B7-41EA-9F92-CD8327DA6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8422" y="6064899"/>
            <a:ext cx="12442321" cy="10915209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635000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35000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35000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35000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cap="all" dirty="0">
                <a:solidFill>
                  <a:srgbClr val="E56474"/>
                </a:solidFill>
                <a:latin typeface="Arial"/>
                <a:ea typeface="MS PGothic"/>
                <a:cs typeface="Arial"/>
              </a:rPr>
              <a:t>TRANSFORMATION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The research was governed by an academic-community partnership.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Joint decision-making and identification of research question.</a:t>
            </a:r>
            <a:endParaRPr lang="en-US" altLang="en-US" sz="3600" dirty="0">
              <a:latin typeface="Arial"/>
              <a:ea typeface="MS PGothic"/>
              <a:cs typeface="Arial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The research was designed to be relevant relevant communities.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Arial"/>
                <a:ea typeface="MS PGothic"/>
                <a:cs typeface="Arial"/>
              </a:rPr>
              <a:t>Health committees have already used the research to inform their awareness campaigns and will continue to do so.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Arial"/>
                <a:ea typeface="MS PGothic"/>
                <a:cs typeface="Arial"/>
              </a:rPr>
              <a:t>A DVD capturing experiences of isolation is being produced with the aim of de-mystifying the experience.</a:t>
            </a: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3600" dirty="0">
                <a:latin typeface="Arial"/>
                <a:ea typeface="MS PGothic"/>
                <a:cs typeface="Arial"/>
              </a:rPr>
              <a:t>A manual on community-engaged research has emerged so that we can share experiences.</a:t>
            </a:r>
          </a:p>
          <a:p>
            <a:pPr>
              <a:spcBef>
                <a:spcPct val="5000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>
              <a:spcBef>
                <a:spcPct val="50000"/>
              </a:spcBef>
              <a:buNone/>
            </a:pPr>
            <a:endParaRPr lang="en-US" altLang="en-US" sz="44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  <a:p>
            <a:pPr>
              <a:spcBef>
                <a:spcPct val="50000"/>
              </a:spcBef>
              <a:buNone/>
            </a:pPr>
            <a:endParaRPr lang="en-US" altLang="en-US" sz="4800" dirty="0">
              <a:solidFill>
                <a:srgbClr val="000000"/>
              </a:solidFill>
              <a:latin typeface="Arial"/>
              <a:ea typeface="MS PGothic"/>
              <a:cs typeface="Arial"/>
            </a:endParaRPr>
          </a:p>
        </p:txBody>
      </p:sp>
      <p:sp>
        <p:nvSpPr>
          <p:cNvPr id="3" name="Rectangle 180">
            <a:extLst>
              <a:ext uri="{FF2B5EF4-FFF2-40B4-BE49-F238E27FC236}">
                <a16:creationId xmlns:a16="http://schemas.microsoft.com/office/drawing/2014/main" id="{261C1A8E-2F6F-40F0-9ED0-70D2BBAC3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8" y="657510"/>
            <a:ext cx="49450625" cy="1615827"/>
          </a:xfrm>
          <a:prstGeom prst="rect">
            <a:avLst/>
          </a:prstGeom>
          <a:solidFill>
            <a:srgbClr val="800040"/>
          </a:solidFill>
          <a:ln>
            <a:noFill/>
          </a:ln>
        </p:spPr>
        <p:txBody>
          <a:bodyPr lIns="91440" tIns="45720" rIns="91440" bIns="45720" anchor="ctr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11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Arial"/>
                <a:ea typeface="ＭＳ Ｐゴシック"/>
                <a:cs typeface="Avenir Heavy"/>
              </a:rPr>
              <a:t>Knowledge, perceptions and attitudes to Covid-19 in Manenberg </a:t>
            </a:r>
          </a:p>
        </p:txBody>
      </p:sp>
      <p:sp>
        <p:nvSpPr>
          <p:cNvPr id="3080" name="Text Box 16">
            <a:extLst>
              <a:ext uri="{FF2B5EF4-FFF2-40B4-BE49-F238E27FC236}">
                <a16:creationId xmlns:a16="http://schemas.microsoft.com/office/drawing/2014/main" id="{1FA9C52E-6399-4B87-BBBF-84ADE57FF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3955" y="24458269"/>
            <a:ext cx="12466788" cy="676699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ACKNOWLEDGEMENTS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altLang="en-US" sz="4000" dirty="0">
                <a:latin typeface="Arial"/>
                <a:ea typeface="MS PGothic"/>
                <a:cs typeface="Arial"/>
              </a:rPr>
              <a:t>We acknowledge the health committee members from Klipfontein and Khayelitsha who collected and captured the data.</a:t>
            </a:r>
          </a:p>
          <a:p>
            <a:pPr>
              <a:spcBef>
                <a:spcPct val="10000"/>
              </a:spcBef>
              <a:buNone/>
            </a:pPr>
            <a:r>
              <a:rPr lang="en-US" altLang="en-US" sz="4000" dirty="0">
                <a:latin typeface="Arial"/>
                <a:ea typeface="MS PGothic"/>
                <a:cs typeface="Arial"/>
              </a:rPr>
              <a:t>The study was funded by an NRF Community Engagement Grant.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000" dirty="0">
              <a:latin typeface="Arial"/>
              <a:ea typeface="MS PGothic"/>
              <a:cs typeface="Arial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48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FURTHER INFORMATION: </a:t>
            </a:r>
          </a:p>
          <a:p>
            <a:pPr>
              <a:spcBef>
                <a:spcPct val="10000"/>
              </a:spcBef>
              <a:buNone/>
            </a:pPr>
            <a:r>
              <a:rPr lang="en-US" altLang="en-US" sz="4000" dirty="0" err="1">
                <a:solidFill>
                  <a:srgbClr val="000000"/>
                </a:solidFill>
                <a:latin typeface="Arial"/>
                <a:ea typeface="MS PGothic"/>
                <a:cs typeface="Arial"/>
              </a:rPr>
              <a:t>Hanne.Haricharan@uct.ac.za</a:t>
            </a:r>
            <a:endParaRPr lang="en-US" altLang="en-US" sz="4000" dirty="0">
              <a:latin typeface="Arial"/>
              <a:ea typeface="MS PGothic"/>
              <a:cs typeface="Arial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000" dirty="0">
              <a:latin typeface="Arial"/>
              <a:ea typeface="MS PGothic"/>
              <a:cs typeface="Arial"/>
            </a:endParaRPr>
          </a:p>
          <a:p>
            <a:pPr eaLnBrk="1" hangingPunct="1">
              <a:spcBef>
                <a:spcPct val="10000"/>
              </a:spcBef>
              <a:buFontTx/>
              <a:buNone/>
            </a:pPr>
            <a:endParaRPr lang="en-US" altLang="en-US" sz="4400" dirty="0">
              <a:latin typeface="Arial"/>
              <a:ea typeface="MS PGothic"/>
              <a:cs typeface="Arial"/>
            </a:endParaRP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98C1B2A9-C59E-4E43-99FC-704AD5CC2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9385" y="5892599"/>
            <a:ext cx="10704004" cy="25600413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MAIN FINDINGS</a:t>
            </a:r>
            <a:endParaRPr lang="en-US" altLang="en-US" sz="5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Cause of Covid-19:</a:t>
            </a: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Risk perception</a:t>
            </a:r>
            <a:r>
              <a:rPr lang="en-US" altLang="en-US" sz="4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: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Readiness to test</a:t>
            </a:r>
            <a:r>
              <a:rPr lang="en-US" altLang="en-US" sz="40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:</a:t>
            </a: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Willingness to disclose: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Willingness to go to isolation facility:</a:t>
            </a:r>
          </a:p>
          <a:p>
            <a:pPr marL="571500" indent="-571500" eaLnBrk="1" hangingPunct="1">
              <a:spcBef>
                <a:spcPct val="50000"/>
              </a:spcBef>
            </a:pPr>
            <a:endParaRPr lang="en-US" altLang="en-US" sz="96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0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</p:txBody>
      </p:sp>
      <p:pic>
        <p:nvPicPr>
          <p:cNvPr id="2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D6D9B4B-A841-40BA-9F8E-E0C89EC3C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6" y="27365852"/>
            <a:ext cx="13174642" cy="368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C73E92-378F-CB4A-AA57-4D30D7ED7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444154"/>
              </p:ext>
            </p:extLst>
          </p:nvPr>
        </p:nvGraphicFramePr>
        <p:xfrm>
          <a:off x="15337090" y="8802261"/>
          <a:ext cx="9004664" cy="429543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446560">
                  <a:extLst>
                    <a:ext uri="{9D8B030D-6E8A-4147-A177-3AD203B41FA5}">
                      <a16:colId xmlns:a16="http://schemas.microsoft.com/office/drawing/2014/main" val="2163462158"/>
                    </a:ext>
                  </a:extLst>
                </a:gridCol>
                <a:gridCol w="2558104">
                  <a:extLst>
                    <a:ext uri="{9D8B030D-6E8A-4147-A177-3AD203B41FA5}">
                      <a16:colId xmlns:a16="http://schemas.microsoft.com/office/drawing/2014/main" val="3289071744"/>
                    </a:ext>
                  </a:extLst>
                </a:gridCol>
              </a:tblGrid>
              <a:tr h="130839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u="non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What is Covid?</a:t>
                      </a:r>
                      <a:endParaRPr lang="en-ZA" sz="2800" b="1" u="non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1036169"/>
                  </a:ext>
                </a:extLst>
              </a:tr>
              <a:tr h="33885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disease caused by a virus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72  (67 %)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7521585"/>
                  </a:ext>
                </a:extLst>
              </a:tr>
              <a:tr h="33885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An infection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8 (6%)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4406308"/>
                  </a:ext>
                </a:extLst>
              </a:tr>
              <a:tr h="33885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human-made disease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14 (11 %)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0015225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curse from God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3    (3 %)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581071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A lie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     (4 %)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716429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Don’t know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    (2%)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9693455"/>
                  </a:ext>
                </a:extLst>
              </a:tr>
              <a:tr h="399439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 question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     (2 %)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356111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CD538C3F-4D3F-3C43-9BC6-F63E02E5B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57255" y="7694388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231EF88-B9F0-0F41-856C-1870A262B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235054"/>
              </p:ext>
            </p:extLst>
          </p:nvPr>
        </p:nvGraphicFramePr>
        <p:xfrm>
          <a:off x="15198640" y="15307127"/>
          <a:ext cx="9269248" cy="25603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562558">
                  <a:extLst>
                    <a:ext uri="{9D8B030D-6E8A-4147-A177-3AD203B41FA5}">
                      <a16:colId xmlns:a16="http://schemas.microsoft.com/office/drawing/2014/main" val="440846561"/>
                    </a:ext>
                  </a:extLst>
                </a:gridCol>
                <a:gridCol w="6706690">
                  <a:extLst>
                    <a:ext uri="{9D8B030D-6E8A-4147-A177-3AD203B41FA5}">
                      <a16:colId xmlns:a16="http://schemas.microsoft.com/office/drawing/2014/main" val="419371528"/>
                    </a:ext>
                  </a:extLst>
                </a:gridCol>
              </a:tblGrid>
              <a:tr h="65936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 you think you are at risk of getting Covid-19?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6186837"/>
                  </a:ext>
                </a:extLst>
              </a:tr>
              <a:tr h="329683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65 (65%)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6864040"/>
                  </a:ext>
                </a:extLst>
              </a:tr>
              <a:tr h="329683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No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29   (29 %)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9741377"/>
                  </a:ext>
                </a:extLst>
              </a:tr>
              <a:tr h="48298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    (6%)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890779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2CF67132-0E3F-B04F-A810-0DFF57E82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78913" y="16195710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21B8FC3-FA7D-F942-93D1-5211E174E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440705"/>
              </p:ext>
            </p:extLst>
          </p:nvPr>
        </p:nvGraphicFramePr>
        <p:xfrm>
          <a:off x="15195532" y="23877211"/>
          <a:ext cx="9432631" cy="20726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05094">
                  <a:extLst>
                    <a:ext uri="{9D8B030D-6E8A-4147-A177-3AD203B41FA5}">
                      <a16:colId xmlns:a16="http://schemas.microsoft.com/office/drawing/2014/main" val="2666379094"/>
                    </a:ext>
                  </a:extLst>
                </a:gridCol>
                <a:gridCol w="6827537">
                  <a:extLst>
                    <a:ext uri="{9D8B030D-6E8A-4147-A177-3AD203B41FA5}">
                      <a16:colId xmlns:a16="http://schemas.microsoft.com/office/drawing/2014/main" val="3436315432"/>
                    </a:ext>
                  </a:extLst>
                </a:gridCol>
              </a:tblGrid>
              <a:tr h="52535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Would you disclose that you had Covid-19 if you tested positive?</a:t>
                      </a:r>
                      <a:endParaRPr lang="en-ZA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3230693"/>
                  </a:ext>
                </a:extLst>
              </a:tr>
              <a:tr h="262677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93    (93%)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4218400"/>
                  </a:ext>
                </a:extLst>
              </a:tr>
              <a:tr h="262677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No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4       (4%)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1770823"/>
                  </a:ext>
                </a:extLst>
              </a:tr>
              <a:tr h="225152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</a:rPr>
                        <a:t>Did not answer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</a:rPr>
                        <a:t>3        (3%)</a:t>
                      </a:r>
                      <a:endParaRPr lang="en-Z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6992101"/>
                  </a:ext>
                </a:extLst>
              </a:tr>
            </a:tbl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7600F39A-6447-A347-AB5E-B79F0385E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99595" y="20712610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A31985C-1AED-1D47-AE95-AEF88659C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46892"/>
              </p:ext>
            </p:extLst>
          </p:nvPr>
        </p:nvGraphicFramePr>
        <p:xfrm>
          <a:off x="15195532" y="27569245"/>
          <a:ext cx="9360531" cy="25603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22625">
                  <a:extLst>
                    <a:ext uri="{9D8B030D-6E8A-4147-A177-3AD203B41FA5}">
                      <a16:colId xmlns:a16="http://schemas.microsoft.com/office/drawing/2014/main" val="890816913"/>
                    </a:ext>
                  </a:extLst>
                </a:gridCol>
                <a:gridCol w="6337906">
                  <a:extLst>
                    <a:ext uri="{9D8B030D-6E8A-4147-A177-3AD203B41FA5}">
                      <a16:colId xmlns:a16="http://schemas.microsoft.com/office/drawing/2014/main" val="4166311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Would you to into an isolation/quarantine facility if this was suggested to you?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1462746"/>
                  </a:ext>
                </a:extLst>
              </a:tr>
              <a:tr h="77595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Yes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59   (59%)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4525620"/>
                  </a:ext>
                </a:extLst>
              </a:tr>
              <a:tr h="77595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No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41   (41%)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8418"/>
                  </a:ext>
                </a:extLst>
              </a:tr>
              <a:tr h="77595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  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1621929"/>
                  </a:ext>
                </a:extLst>
              </a:tr>
            </a:tbl>
          </a:graphicData>
        </a:graphic>
      </p:graphicFrame>
      <p:sp>
        <p:nvSpPr>
          <p:cNvPr id="14" name="Rectangle 5">
            <a:extLst>
              <a:ext uri="{FF2B5EF4-FFF2-40B4-BE49-F238E27FC236}">
                <a16:creationId xmlns:a16="http://schemas.microsoft.com/office/drawing/2014/main" id="{A72E6045-8641-DC47-8F25-4E590DCD9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4261" y="26209458"/>
            <a:ext cx="21772639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26ACB513-55AC-5341-99C0-C5AE91E37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820840"/>
              </p:ext>
            </p:extLst>
          </p:nvPr>
        </p:nvGraphicFramePr>
        <p:xfrm>
          <a:off x="15150889" y="19073493"/>
          <a:ext cx="9269248" cy="301002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2695341070"/>
                    </a:ext>
                  </a:extLst>
                </a:gridCol>
                <a:gridCol w="6602248">
                  <a:extLst>
                    <a:ext uri="{9D8B030D-6E8A-4147-A177-3AD203B41FA5}">
                      <a16:colId xmlns:a16="http://schemas.microsoft.com/office/drawing/2014/main" val="1554923905"/>
                    </a:ext>
                  </a:extLst>
                </a:gridCol>
              </a:tblGrid>
              <a:tr h="1092427">
                <a:tc>
                  <a:txBody>
                    <a:bodyPr/>
                    <a:lstStyle/>
                    <a:p>
                      <a:endParaRPr lang="en-GB" sz="28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Will you test  if you have symptoms, are over 55, have other illnesses that put you at risk or have had contact with someone who had Covid?</a:t>
                      </a:r>
                      <a:endParaRPr lang="en-ZA" sz="28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9992780"/>
                  </a:ext>
                </a:extLst>
              </a:tr>
              <a:tr h="282062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Yes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80    (80%)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1391822"/>
                  </a:ext>
                </a:extLst>
              </a:tr>
              <a:tr h="449702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No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14     (14%)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2467900"/>
                  </a:ext>
                </a:extLst>
              </a:tr>
              <a:tr h="319158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    (6%)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1493409"/>
                  </a:ext>
                </a:extLst>
              </a:tr>
            </a:tbl>
          </a:graphicData>
        </a:graphic>
      </p:graphicFrame>
      <p:sp>
        <p:nvSpPr>
          <p:cNvPr id="21" name="Rectangle 7">
            <a:extLst>
              <a:ext uri="{FF2B5EF4-FFF2-40B4-BE49-F238E27FC236}">
                <a16:creationId xmlns:a16="http://schemas.microsoft.com/office/drawing/2014/main" id="{3E864A15-1881-1143-95B2-D713E234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19185" y="29503361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E6463E96-071D-F542-A23B-B52DB784C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51278" y="17159411"/>
            <a:ext cx="4494875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4" name="Text Box 12">
            <a:extLst>
              <a:ext uri="{FF2B5EF4-FFF2-40B4-BE49-F238E27FC236}">
                <a16:creationId xmlns:a16="http://schemas.microsoft.com/office/drawing/2014/main" id="{33630B3A-9C36-1E47-9DCA-56E5FA034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9536" y="5892599"/>
            <a:ext cx="11202622" cy="25600414"/>
          </a:xfrm>
          <a:prstGeom prst="rect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5400" b="1" dirty="0">
                <a:solidFill>
                  <a:srgbClr val="800040"/>
                </a:solidFill>
                <a:latin typeface="Arial"/>
                <a:ea typeface="MS PGothic"/>
                <a:cs typeface="Arial"/>
              </a:rPr>
              <a:t>MAIN FINDINGS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Knowledge of non-pharmaceutical  prevention methods:</a:t>
            </a: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0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Obstacles:</a:t>
            </a:r>
            <a:endParaRPr lang="en-US" altLang="en-US" sz="44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2800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marL="1143000" indent="-1143000" eaLnBrk="1" hangingPunct="1">
              <a:spcBef>
                <a:spcPct val="50000"/>
              </a:spcBef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US" altLang="en-US" sz="36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Obstacles identified</a:t>
            </a:r>
            <a:r>
              <a:rPr lang="en-US" altLang="en-US" sz="3600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: access to water, cost of soap, sanitizer and masks. Social distance in taxis were highlighted as a challenge.</a:t>
            </a:r>
            <a:endParaRPr lang="en-US" altLang="en-US" sz="4400" b="1" dirty="0">
              <a:latin typeface="Arial" panose="020B0604020202020204" pitchFamily="34" charset="0"/>
              <a:ea typeface="Roboto" panose="0200000000000000000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4400" b="1" dirty="0"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  <a:t>Stigma (blame):</a:t>
            </a:r>
          </a:p>
          <a:p>
            <a:pPr eaLnBrk="1" hangingPunct="1">
              <a:spcBef>
                <a:spcPct val="50000"/>
              </a:spcBef>
              <a:buNone/>
            </a:pPr>
            <a:br>
              <a:rPr lang="en-US" altLang="en-US" sz="96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/>
                <a:cs typeface="Arial" panose="020B0604020202020204" pitchFamily="34" charset="0"/>
              </a:rPr>
            </a:br>
            <a:endParaRPr lang="en-US" altLang="en-US" sz="6600" dirty="0">
              <a:solidFill>
                <a:srgbClr val="FFFFFF"/>
              </a:solidFill>
              <a:latin typeface="Avenir Book" pitchFamily="124" charset="0"/>
              <a:ea typeface="Roboto" panose="02000000000000000000"/>
              <a:cs typeface="Arial" panose="020B060402020202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7A6F621-F6DD-F74C-9DE2-10C7CEA07B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420096"/>
              </p:ext>
            </p:extLst>
          </p:nvPr>
        </p:nvGraphicFramePr>
        <p:xfrm>
          <a:off x="26675968" y="8996169"/>
          <a:ext cx="9752590" cy="34137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98254">
                  <a:extLst>
                    <a:ext uri="{9D8B030D-6E8A-4147-A177-3AD203B41FA5}">
                      <a16:colId xmlns:a16="http://schemas.microsoft.com/office/drawing/2014/main" val="2778136532"/>
                    </a:ext>
                  </a:extLst>
                </a:gridCol>
                <a:gridCol w="2299611">
                  <a:extLst>
                    <a:ext uri="{9D8B030D-6E8A-4147-A177-3AD203B41FA5}">
                      <a16:colId xmlns:a16="http://schemas.microsoft.com/office/drawing/2014/main" val="1042539205"/>
                    </a:ext>
                  </a:extLst>
                </a:gridCol>
                <a:gridCol w="2410870">
                  <a:extLst>
                    <a:ext uri="{9D8B030D-6E8A-4147-A177-3AD203B41FA5}">
                      <a16:colId xmlns:a16="http://schemas.microsoft.com/office/drawing/2014/main" val="2475264193"/>
                    </a:ext>
                  </a:extLst>
                </a:gridCol>
                <a:gridCol w="2343855">
                  <a:extLst>
                    <a:ext uri="{9D8B030D-6E8A-4147-A177-3AD203B41FA5}">
                      <a16:colId xmlns:a16="http://schemas.microsoft.com/office/drawing/2014/main" val="3938940886"/>
                    </a:ext>
                  </a:extLst>
                </a:gridCol>
              </a:tblGrid>
              <a:tr h="17545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Is it necessary to wash hands or use sanitiser?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Is it necessary to wear a mask in public?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Is it necessary to practice social distancing?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5676595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97 (97%)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98  (98%)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98  (98%)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4880173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No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      (2%)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   (2.0%)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  (2%)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024199"/>
                  </a:ext>
                </a:extLst>
              </a:tr>
              <a:tr h="350900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  (1%)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0  (0%)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3813821"/>
                  </a:ext>
                </a:extLst>
              </a:tr>
            </a:tbl>
          </a:graphicData>
        </a:graphic>
      </p:graphicFrame>
      <p:sp>
        <p:nvSpPr>
          <p:cNvPr id="26" name="Rectangle 9">
            <a:extLst>
              <a:ext uri="{FF2B5EF4-FFF2-40B4-BE49-F238E27FC236}">
                <a16:creationId xmlns:a16="http://schemas.microsoft.com/office/drawing/2014/main" id="{BDA71DF8-ABC9-F24D-9BCE-9FD3F292F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3363" y="18207038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9955A76-E3EE-0448-AA03-D7D396C8A6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54964"/>
              </p:ext>
            </p:extLst>
          </p:nvPr>
        </p:nvGraphicFramePr>
        <p:xfrm>
          <a:off x="26657985" y="21812706"/>
          <a:ext cx="9752590" cy="502572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4373952">
                  <a:extLst>
                    <a:ext uri="{9D8B030D-6E8A-4147-A177-3AD203B41FA5}">
                      <a16:colId xmlns:a16="http://schemas.microsoft.com/office/drawing/2014/main" val="378973200"/>
                    </a:ext>
                  </a:extLst>
                </a:gridCol>
                <a:gridCol w="5378638">
                  <a:extLst>
                    <a:ext uri="{9D8B030D-6E8A-4147-A177-3AD203B41FA5}">
                      <a16:colId xmlns:a16="http://schemas.microsoft.com/office/drawing/2014/main" val="765236853"/>
                    </a:ext>
                  </a:extLst>
                </a:gridCol>
              </a:tblGrid>
              <a:tr h="1100848">
                <a:tc>
                  <a:txBody>
                    <a:bodyPr/>
                    <a:lstStyle/>
                    <a:p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People who get Covid-19 have themselves to blame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865471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Strongly agree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    (1%)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8742298"/>
                  </a:ext>
                </a:extLst>
              </a:tr>
              <a:tr h="710467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12    (12%)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6720084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Neither agree/disagree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8      (8%)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3248076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Disagree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56    (56 %)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8337781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Strongly disagree</a:t>
                      </a:r>
                      <a:endParaRPr lang="en-ZA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22    (22%)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3824835"/>
                  </a:ext>
                </a:extLst>
              </a:tr>
              <a:tr h="64288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>
                          <a:effectLst/>
                        </a:rPr>
                        <a:t>1     (1%)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882766"/>
                  </a:ext>
                </a:extLst>
              </a:tr>
            </a:tbl>
          </a:graphicData>
        </a:graphic>
      </p:graphicFrame>
      <p:sp>
        <p:nvSpPr>
          <p:cNvPr id="28" name="Rectangle 10">
            <a:extLst>
              <a:ext uri="{FF2B5EF4-FFF2-40B4-BE49-F238E27FC236}">
                <a16:creationId xmlns:a16="http://schemas.microsoft.com/office/drawing/2014/main" id="{420361CD-6C10-644E-9974-39F559126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15478" y="25343003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9CB86C62-1207-B941-A882-D4B9CD3BA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914648"/>
              </p:ext>
            </p:extLst>
          </p:nvPr>
        </p:nvGraphicFramePr>
        <p:xfrm>
          <a:off x="26657985" y="13894111"/>
          <a:ext cx="9956646" cy="451594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314057">
                  <a:extLst>
                    <a:ext uri="{9D8B030D-6E8A-4147-A177-3AD203B41FA5}">
                      <a16:colId xmlns:a16="http://schemas.microsoft.com/office/drawing/2014/main" val="3862825458"/>
                    </a:ext>
                  </a:extLst>
                </a:gridCol>
                <a:gridCol w="2386393">
                  <a:extLst>
                    <a:ext uri="{9D8B030D-6E8A-4147-A177-3AD203B41FA5}">
                      <a16:colId xmlns:a16="http://schemas.microsoft.com/office/drawing/2014/main" val="1020770053"/>
                    </a:ext>
                  </a:extLst>
                </a:gridCol>
                <a:gridCol w="2493057">
                  <a:extLst>
                    <a:ext uri="{9D8B030D-6E8A-4147-A177-3AD203B41FA5}">
                      <a16:colId xmlns:a16="http://schemas.microsoft.com/office/drawing/2014/main" val="4202278713"/>
                    </a:ext>
                  </a:extLst>
                </a:gridCol>
                <a:gridCol w="2763139">
                  <a:extLst>
                    <a:ext uri="{9D8B030D-6E8A-4147-A177-3AD203B41FA5}">
                      <a16:colId xmlns:a16="http://schemas.microsoft.com/office/drawing/2014/main" val="4067835075"/>
                    </a:ext>
                  </a:extLst>
                </a:gridCol>
              </a:tblGrid>
              <a:tr h="2197504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 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 you experience obstacles to hand-washing?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 you experience any obstacles to wearing a clean mask?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Do you experience any obstacles to practicing social distance?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7891801"/>
                  </a:ext>
                </a:extLst>
              </a:tr>
              <a:tr h="73250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Yes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16  (16%)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28  (28%)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39   (39%)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2200766"/>
                  </a:ext>
                </a:extLst>
              </a:tr>
              <a:tr h="732501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No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82  (82%)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71   (71%)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60  (60%)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04060"/>
                  </a:ext>
                </a:extLst>
              </a:tr>
              <a:tr h="650422"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Did not answer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2  (2%)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(1%)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effectLst/>
                        </a:rPr>
                        <a:t>1    (1%)</a:t>
                      </a:r>
                      <a:endParaRPr lang="en-ZA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824416"/>
                  </a:ext>
                </a:extLst>
              </a:tr>
            </a:tbl>
          </a:graphicData>
        </a:graphic>
      </p:graphicFrame>
      <p:sp>
        <p:nvSpPr>
          <p:cNvPr id="30" name="Rectangle 11">
            <a:extLst>
              <a:ext uri="{FF2B5EF4-FFF2-40B4-BE49-F238E27FC236}">
                <a16:creationId xmlns:a16="http://schemas.microsoft.com/office/drawing/2014/main" id="{069FEE9C-3FEB-614C-9BC1-A2D1169E5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4700" y="18207038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19B02121-C5AB-0047-9AB4-3F88F2DBA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3955" y="17666230"/>
            <a:ext cx="12442321" cy="6577614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  <a:headEnd/>
            <a:tailEnd/>
          </a:ln>
        </p:spPr>
        <p:txBody>
          <a:bodyPr lIns="914400" tIns="457200" rIns="914400" bIns="914400" anchor="t"/>
          <a:lstStyle>
            <a:lvl1pPr>
              <a:spcBef>
                <a:spcPct val="20000"/>
              </a:spcBef>
              <a:buChar char="•"/>
              <a:tabLst>
                <a:tab pos="500063" algn="l"/>
              </a:tabLst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00063" algn="l"/>
              </a:tabLst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00063" algn="l"/>
              </a:tabLst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00063" algn="l"/>
              </a:tabLst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5400" b="1" cap="all" dirty="0">
                <a:solidFill>
                  <a:srgbClr val="E56474"/>
                </a:solidFill>
                <a:latin typeface="Arial"/>
                <a:ea typeface="MS PGothic"/>
                <a:cs typeface="Arial"/>
              </a:rPr>
              <a:t>SOCIAL Responsiveness </a:t>
            </a:r>
            <a:endParaRPr lang="en-US" altLang="en-US" sz="4800" dirty="0">
              <a:solidFill>
                <a:srgbClr val="E56474"/>
              </a:solidFill>
              <a:latin typeface="Arial"/>
              <a:cs typeface="Arial"/>
            </a:endParaRPr>
          </a:p>
          <a:p>
            <a:pPr algn="just">
              <a:spcBef>
                <a:spcPct val="0"/>
              </a:spcBef>
              <a:buNone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The partnership contributes to UCT’s goal of being a socially responsive university.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4400" dirty="0">
                <a:latin typeface="Arial"/>
                <a:ea typeface="MS PGothic"/>
                <a:cs typeface="Arial"/>
              </a:rPr>
              <a:t>This research contributes to Sustainable Development Goal  3 and 4 by promoting health and wellbeing and life-long learning opportunities for people often excluded from formal </a:t>
            </a:r>
            <a:r>
              <a:rPr lang="en-US" altLang="en-US" sz="4400">
                <a:latin typeface="Arial"/>
                <a:ea typeface="MS PGothic"/>
                <a:cs typeface="Arial"/>
              </a:rPr>
              <a:t>learning opportunities.</a:t>
            </a:r>
            <a:endParaRPr lang="en-US" sz="4400" dirty="0">
              <a:latin typeface="Arial"/>
              <a:cs typeface="Arial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i="1" dirty="0">
              <a:solidFill>
                <a:schemeClr val="accent2"/>
              </a:solidFill>
              <a:latin typeface="Avenir Book" pitchFamily="12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6F83FCB-17EA-3845-950D-5EE9B0F84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9521" y="27138460"/>
            <a:ext cx="9522651" cy="4140937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ED30FBF-34B8-A240-B95B-E1F9C8297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24" y="7867859"/>
            <a:ext cx="110744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54428C22-A126-BB48-B709-964A7E498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94128" y="24155332"/>
            <a:ext cx="512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Text Box 14">
            <a:extLst>
              <a:ext uri="{FF2B5EF4-FFF2-40B4-BE49-F238E27FC236}">
                <a16:creationId xmlns:a16="http://schemas.microsoft.com/office/drawing/2014/main" id="{4085E47B-4586-404D-8A04-F66A3354F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2229" y="2267912"/>
            <a:ext cx="3705497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tIns="274320" rIns="274320" bIns="274320" anchor="ctr">
            <a:spAutoFit/>
          </a:bodyPr>
          <a:lstStyle>
            <a:lvl1pPr>
              <a:spcBef>
                <a:spcPct val="20000"/>
              </a:spcBef>
              <a:buChar char="•"/>
              <a:defRPr sz="143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125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07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9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endParaRPr lang="en-US" altLang="en-US" sz="5400" b="1" dirty="0">
              <a:latin typeface="Arial"/>
              <a:ea typeface="MS PGothic"/>
              <a:cs typeface="Arial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altLang="en-US" sz="5400" dirty="0">
                <a:latin typeface="Arial"/>
                <a:ea typeface="MS PGothic"/>
                <a:cs typeface="Arial"/>
              </a:rPr>
              <a:t>Christine Jansen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2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</a:t>
            </a:r>
            <a:r>
              <a:rPr lang="en-US" altLang="en-US" sz="5400" dirty="0" err="1">
                <a:latin typeface="Arial"/>
                <a:ea typeface="MS PGothic"/>
                <a:cs typeface="Arial"/>
              </a:rPr>
              <a:t>Nozibile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 Mdayi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2 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Mzwanya Ndibongo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3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Tamara Sam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4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Hanne J Haricharan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1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, Leslie London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1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1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School of Public Health and Family Medicine, 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2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Klipfontein Health Forum, </a:t>
            </a:r>
            <a:r>
              <a:rPr lang="en-US" altLang="en-US" sz="5400" baseline="30000" dirty="0">
                <a:latin typeface="Arial"/>
                <a:ea typeface="MS PGothic"/>
                <a:cs typeface="Arial"/>
              </a:rPr>
              <a:t>3</a:t>
            </a:r>
            <a:r>
              <a:rPr lang="en-US" altLang="en-US" sz="5400" dirty="0">
                <a:latin typeface="Arial"/>
                <a:ea typeface="MS PGothic"/>
                <a:cs typeface="Arial"/>
              </a:rPr>
              <a:t>Khayelitsha Health Forum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867F027ABAE46A93952AF17CA930C" ma:contentTypeVersion="4" ma:contentTypeDescription="Create a new document." ma:contentTypeScope="" ma:versionID="233b9e91dd6d0a448f364ca3f8f763f6">
  <xsd:schema xmlns:xsd="http://www.w3.org/2001/XMLSchema" xmlns:xs="http://www.w3.org/2001/XMLSchema" xmlns:p="http://schemas.microsoft.com/office/2006/metadata/properties" xmlns:ns2="724ed1e2-b5a1-4844-b2bc-b39917f8c3c0" targetNamespace="http://schemas.microsoft.com/office/2006/metadata/properties" ma:root="true" ma:fieldsID="724dbfe8a5ab39c3d79e08b2c33e33f0" ns2:_="">
    <xsd:import namespace="724ed1e2-b5a1-4844-b2bc-b39917f8c3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d1e2-b5a1-4844-b2bc-b39917f8c3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CBA4CC-0BC1-47C6-A2B7-CDF74C8B025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A0B3AE-006C-466E-ADCD-C55AD7D03BCB}">
  <ds:schemaRefs>
    <ds:schemaRef ds:uri="724ed1e2-b5a1-4844-b2bc-b39917f8c3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12A7AE1-73BB-42E1-84D6-55242EE9EB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{CF5A36F4-156C-5648-B4E4-17AB8C57D10B}tf10001120</Template>
  <TotalTime>527</TotalTime>
  <Words>770</Words>
  <Application>Microsoft Office PowerPoint</Application>
  <PresentationFormat>Custom</PresentationFormat>
  <Paragraphs>163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Avenir Book</vt:lpstr>
      <vt:lpstr>Calibri</vt:lpstr>
      <vt:lpstr>Gill Sans MT</vt:lpstr>
      <vt:lpstr>Parcel</vt:lpstr>
      <vt:lpstr>PowerPoint Presentation</vt:lpstr>
    </vt:vector>
  </TitlesOfParts>
  <Manager/>
  <Company/>
  <LinksUpToDate>false</LinksUpToDate>
  <SharedDoc>false</SharedDoc>
  <HyperlinkBase>https://colinpurrington.com/tips/poster-design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Horizontal conference poster template</dc:title>
  <dc:subject>conference poster</dc:subject>
  <dc:creator>Colin Purrington</dc:creator>
  <cp:keywords>poster, conference, session, meeting, symposium, research, presentation</cp:keywords>
  <dc:description>Copyright Colin Purrington 2019</dc:description>
  <cp:lastModifiedBy>Natasha Kannemeyer</cp:lastModifiedBy>
  <cp:revision>37</cp:revision>
  <cp:lastPrinted>2021-09-29T14:51:58Z</cp:lastPrinted>
  <dcterms:created xsi:type="dcterms:W3CDTF">2012-06-12T14:08:55Z</dcterms:created>
  <dcterms:modified xsi:type="dcterms:W3CDTF">2021-11-30T07:52:47Z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Colin Purrington</vt:lpwstr>
  </property>
  <property fmtid="{D5CDD505-2E9C-101B-9397-08002B2CF9AE}" pid="3" name="ContentTypeId">
    <vt:lpwstr>0x01010087B867F027ABAE46A93952AF17CA930C</vt:lpwstr>
  </property>
</Properties>
</file>