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6" r:id="rId4"/>
  </p:sldMasterIdLst>
  <p:notesMasterIdLst>
    <p:notesMasterId r:id="rId6"/>
  </p:notesMasterIdLst>
  <p:sldIdLst>
    <p:sldId id="256" r:id="rId5"/>
  </p:sldIdLst>
  <p:sldSz cx="51206400" cy="32004000"/>
  <p:notesSz cx="32918400" cy="5120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697">
          <p15:clr>
            <a:srgbClr val="A4A3A4"/>
          </p15:clr>
        </p15:guide>
        <p15:guide id="2" orient="horz" pos="19087">
          <p15:clr>
            <a:srgbClr val="A4A3A4"/>
          </p15:clr>
        </p15:guide>
        <p15:guide id="3" orient="horz" pos="3625">
          <p15:clr>
            <a:srgbClr val="A4A3A4"/>
          </p15:clr>
        </p15:guide>
        <p15:guide id="4" orient="horz" pos="2070">
          <p15:clr>
            <a:srgbClr val="A4A3A4"/>
          </p15:clr>
        </p15:guide>
        <p15:guide id="5" pos="7439">
          <p15:clr>
            <a:srgbClr val="A4A3A4"/>
          </p15:clr>
        </p15:guide>
        <p15:guide id="6" pos="8412">
          <p15:clr>
            <a:srgbClr val="A4A3A4"/>
          </p15:clr>
        </p15:guide>
        <p15:guide id="7" pos="15311">
          <p15:clr>
            <a:srgbClr val="A4A3A4"/>
          </p15:clr>
        </p15:guide>
        <p15:guide id="8" pos="24535">
          <p15:clr>
            <a:srgbClr val="A4A3A4"/>
          </p15:clr>
        </p15:guide>
        <p15:guide id="9" pos="1150">
          <p15:clr>
            <a:srgbClr val="A4A3A4"/>
          </p15:clr>
        </p15:guide>
        <p15:guide id="10" pos="16330">
          <p15:clr>
            <a:srgbClr val="A4A3A4"/>
          </p15:clr>
        </p15:guide>
        <p15:guide id="11" pos="23563">
          <p15:clr>
            <a:srgbClr val="A4A3A4"/>
          </p15:clr>
        </p15:guide>
        <p15:guide id="12" pos="3087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eryl Jagarnath" initials="MJ" lastIdx="4" clrIdx="0">
    <p:extLst>
      <p:ext uri="{19B8F6BF-5375-455C-9EA6-DF929625EA0E}">
        <p15:presenceInfo xmlns:p15="http://schemas.microsoft.com/office/powerpoint/2012/main" userId="S::01473131@wf.uct.ac.za::1bef74cf-2e42-43eb-9a19-8f08c39f5bb9" providerId="AD"/>
      </p:ext>
    </p:extLst>
  </p:cmAuthor>
  <p:cmAuthor id="2" name="Leslie London" initials="LL" lastIdx="1" clrIdx="1">
    <p:extLst>
      <p:ext uri="{19B8F6BF-5375-455C-9EA6-DF929625EA0E}">
        <p15:presenceInfo xmlns:p15="http://schemas.microsoft.com/office/powerpoint/2012/main" userId="S::01378260@wf.uct.ac.za::a7476975-ec23-4be5-bcba-b9a93a48191a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56474"/>
    <a:srgbClr val="800040"/>
    <a:srgbClr val="87343B"/>
    <a:srgbClr val="EDACB1"/>
    <a:srgbClr val="812F36"/>
    <a:srgbClr val="A33742"/>
    <a:srgbClr val="FFFFFF"/>
    <a:srgbClr val="6B155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8"/>
    <p:restoredTop sz="94679"/>
  </p:normalViewPr>
  <p:slideViewPr>
    <p:cSldViewPr snapToGrid="0">
      <p:cViewPr varScale="1">
        <p:scale>
          <a:sx n="18" d="100"/>
          <a:sy n="18" d="100"/>
        </p:scale>
        <p:origin x="10" y="106"/>
      </p:cViewPr>
      <p:guideLst>
        <p:guide orient="horz" pos="697"/>
        <p:guide orient="horz" pos="19087"/>
        <p:guide orient="horz" pos="3625"/>
        <p:guide orient="horz" pos="2070"/>
        <p:guide pos="7439"/>
        <p:guide pos="8412"/>
        <p:guide pos="15311"/>
        <p:guide pos="24535"/>
        <p:guide pos="1150"/>
        <p:guide pos="16330"/>
        <p:guide pos="23563"/>
        <p:guide pos="3087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customXml" Target="../customXml/item3.xml"/><Relationship Id="rId7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notesMaster" Target="notesMasters/notesMaster1.xml"/><Relationship Id="rId11" Type="http://schemas.openxmlformats.org/officeDocument/2006/relationships/tableStyles" Target="tableStyles.xml"/><Relationship Id="rId5" Type="http://schemas.openxmlformats.org/officeDocument/2006/relationships/slide" Target="slides/slide1.xml"/><Relationship Id="rId10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viewProps" Target="viewProp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21-10-02T15:49:12.924" idx="1">
    <p:pos x="1728" y="15316"/>
    <p:text>in each district?</p:text>
    <p:extLst>
      <p:ext uri="{C676402C-5697-4E1C-873F-D02D1690AC5C}">
        <p15:threadingInfo xmlns:p15="http://schemas.microsoft.com/office/powerpoint/2012/main" timeZoneBias="-12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976A7FF-814A-428C-B97B-C5714A42A8B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14265275" cy="256063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Calibri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058B040-1D13-42A5-8162-4653921C8F21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18646775" y="0"/>
            <a:ext cx="14263688" cy="256063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DB50273A-C58A-4A62-9A88-64B4655358B7}" type="datetime1">
              <a:rPr lang="en-US" altLang="en-US"/>
              <a:pPr>
                <a:defRPr/>
              </a:pPr>
              <a:t>11/30/2021</a:t>
            </a:fld>
            <a:endParaRPr lang="en-US" alt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CF966244-E1E4-4C64-82BE-21513D0F266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098550" y="3840163"/>
            <a:ext cx="30721300" cy="19202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86210270-5547-45FF-A9A7-F0B2C16CB14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3292475" y="24323675"/>
            <a:ext cx="26333450" cy="2304256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2AD71B6-F511-4F95-90B3-774AC9187645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48637825"/>
            <a:ext cx="14265275" cy="255905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Calibri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A41E234-37D7-4EA3-A019-9CABEBDAE2B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18646775" y="48637825"/>
            <a:ext cx="14263688" cy="255905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DE062F67-4FFC-42EE-AB80-3CF68ABB2FF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ＭＳ Ｐゴシック" pitchFamily="-111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ＭＳ Ｐゴシック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ＭＳ Ｐゴシック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ＭＳ Ｐゴシック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ＭＳ Ｐゴシック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>
            <a:extLst>
              <a:ext uri="{FF2B5EF4-FFF2-40B4-BE49-F238E27FC236}">
                <a16:creationId xmlns:a16="http://schemas.microsoft.com/office/drawing/2014/main" id="{C9F356E9-9575-4800-A9E5-0DA1D59213F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Notes Placeholder 2">
            <a:extLst>
              <a:ext uri="{FF2B5EF4-FFF2-40B4-BE49-F238E27FC236}">
                <a16:creationId xmlns:a16="http://schemas.microsoft.com/office/drawing/2014/main" id="{84FA241A-6821-4753-940B-D067534E736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 sz="9600" dirty="0">
              <a:solidFill>
                <a:srgbClr val="000000"/>
              </a:solidFill>
            </a:endParaRPr>
          </a:p>
        </p:txBody>
      </p:sp>
      <p:sp>
        <p:nvSpPr>
          <p:cNvPr id="4100" name="Slide Number Placeholder 3">
            <a:extLst>
              <a:ext uri="{FF2B5EF4-FFF2-40B4-BE49-F238E27FC236}">
                <a16:creationId xmlns:a16="http://schemas.microsoft.com/office/drawing/2014/main" id="{07BAD239-C365-4A02-931A-393D64FA00E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AEA55687-A3FB-4F38-9836-A7B295DBBBA0}" type="slidenum">
              <a:rPr lang="en-US" altLang="en-US"/>
              <a:pPr>
                <a:spcBef>
                  <a:spcPct val="0"/>
                </a:spcBef>
              </a:pPr>
              <a:t>1</a:t>
            </a:fld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720840" y="11138139"/>
            <a:ext cx="37764720" cy="768096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15960">
                <a:solidFill>
                  <a:srgbClr val="262626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19815" y="20311872"/>
            <a:ext cx="28566770" cy="5786172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8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1920240" indent="0" algn="ctr">
              <a:buNone/>
              <a:defRPr sz="8400"/>
            </a:lvl2pPr>
            <a:lvl3pPr marL="3840480" indent="0" algn="ctr">
              <a:buNone/>
              <a:defRPr sz="7560"/>
            </a:lvl3pPr>
            <a:lvl4pPr marL="5760720" indent="0" algn="ctr">
              <a:buNone/>
              <a:defRPr sz="6720"/>
            </a:lvl4pPr>
            <a:lvl5pPr marL="7680960" indent="0" algn="ctr">
              <a:buNone/>
              <a:defRPr sz="6720"/>
            </a:lvl5pPr>
            <a:lvl6pPr marL="9601200" indent="0" algn="ctr">
              <a:buNone/>
              <a:defRPr sz="6720"/>
            </a:lvl6pPr>
            <a:lvl7pPr marL="11521440" indent="0" algn="ctr">
              <a:buNone/>
              <a:defRPr sz="6720"/>
            </a:lvl7pPr>
            <a:lvl8pPr marL="13441680" indent="0" algn="ctr">
              <a:buNone/>
              <a:defRPr sz="6720"/>
            </a:lvl8pPr>
            <a:lvl9pPr marL="15361920" indent="0" algn="ctr">
              <a:buNone/>
              <a:defRPr sz="672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CF99CCD-6ED0-41D4-9FD7-A314837942E7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8174264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BA186E5-BBE9-4B1D-8F31-491E2DFD3FBC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532454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6343070" y="4373880"/>
            <a:ext cx="5454154" cy="23256240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370773" y="4373880"/>
            <a:ext cx="26033654" cy="23256240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0101714-34F0-459B-968B-4FA6DF979672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39406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E59950B-D59A-4841-AE85-FE388FC2E8B7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696150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20840" y="11138139"/>
            <a:ext cx="37764720" cy="768096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15960">
                <a:solidFill>
                  <a:srgbClr val="262626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319815" y="20311503"/>
            <a:ext cx="28566770" cy="5903716"/>
          </a:xfrm>
        </p:spPr>
        <p:txBody>
          <a:bodyPr anchor="t" anchorCtr="1">
            <a:normAutofit/>
          </a:bodyPr>
          <a:lstStyle>
            <a:lvl1pPr marL="0" indent="0">
              <a:buNone/>
              <a:defRPr sz="8400">
                <a:solidFill>
                  <a:schemeClr val="tx1"/>
                </a:solidFill>
              </a:defRPr>
            </a:lvl1pPr>
            <a:lvl2pPr marL="1920240" indent="0">
              <a:buNone/>
              <a:defRPr sz="8400">
                <a:solidFill>
                  <a:schemeClr val="tx1">
                    <a:tint val="75000"/>
                  </a:schemeClr>
                </a:solidFill>
              </a:defRPr>
            </a:lvl2pPr>
            <a:lvl3pPr marL="3840480" indent="0">
              <a:buNone/>
              <a:defRPr sz="7560">
                <a:solidFill>
                  <a:schemeClr val="tx1">
                    <a:tint val="75000"/>
                  </a:schemeClr>
                </a:solidFill>
              </a:defRPr>
            </a:lvl3pPr>
            <a:lvl4pPr marL="5760720" indent="0">
              <a:buNone/>
              <a:defRPr sz="6720">
                <a:solidFill>
                  <a:schemeClr val="tx1">
                    <a:tint val="75000"/>
                  </a:schemeClr>
                </a:solidFill>
              </a:defRPr>
            </a:lvl4pPr>
            <a:lvl5pPr marL="7680960" indent="0">
              <a:buNone/>
              <a:defRPr sz="6720">
                <a:solidFill>
                  <a:schemeClr val="tx1">
                    <a:tint val="75000"/>
                  </a:schemeClr>
                </a:solidFill>
              </a:defRPr>
            </a:lvl5pPr>
            <a:lvl6pPr marL="9601200" indent="0">
              <a:buNone/>
              <a:defRPr sz="6720">
                <a:solidFill>
                  <a:schemeClr val="tx1">
                    <a:tint val="75000"/>
                  </a:schemeClr>
                </a:solidFill>
              </a:defRPr>
            </a:lvl6pPr>
            <a:lvl7pPr marL="11521440" indent="0">
              <a:buNone/>
              <a:defRPr sz="6720">
                <a:solidFill>
                  <a:schemeClr val="tx1">
                    <a:tint val="75000"/>
                  </a:schemeClr>
                </a:solidFill>
              </a:defRPr>
            </a:lvl7pPr>
            <a:lvl8pPr marL="13441680" indent="0">
              <a:buNone/>
              <a:defRPr sz="6720">
                <a:solidFill>
                  <a:schemeClr val="tx1">
                    <a:tint val="75000"/>
                  </a:schemeClr>
                </a:solidFill>
              </a:defRPr>
            </a:lvl8pPr>
            <a:lvl9pPr marL="15361920" indent="0">
              <a:buNone/>
              <a:defRPr sz="672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18389A-F80D-4FC9-B47C-D99CA4B15FAD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2887288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644033" y="12310872"/>
            <a:ext cx="17941438" cy="14475916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6620925" y="12310872"/>
            <a:ext cx="17935037" cy="14475916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745632-2FC5-4430-A8A9-AFB0899D8F13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478838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50431" y="10796023"/>
            <a:ext cx="17935042" cy="3285739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7980" b="0" cap="all" spc="420" baseline="0">
                <a:solidFill>
                  <a:schemeClr val="accent2"/>
                </a:solidFill>
              </a:defRPr>
            </a:lvl1pPr>
            <a:lvl2pPr marL="1920240" indent="0">
              <a:buNone/>
              <a:defRPr sz="7980" b="1"/>
            </a:lvl2pPr>
            <a:lvl3pPr marL="3840480" indent="0">
              <a:buNone/>
              <a:defRPr sz="7560" b="1"/>
            </a:lvl3pPr>
            <a:lvl4pPr marL="5760720" indent="0">
              <a:buNone/>
              <a:defRPr sz="6720" b="1"/>
            </a:lvl4pPr>
            <a:lvl5pPr marL="7680960" indent="0">
              <a:buNone/>
              <a:defRPr sz="6720" b="1"/>
            </a:lvl5pPr>
            <a:lvl6pPr marL="9601200" indent="0">
              <a:buNone/>
              <a:defRPr sz="6720" b="1"/>
            </a:lvl6pPr>
            <a:lvl7pPr marL="11521440" indent="0">
              <a:buNone/>
              <a:defRPr sz="6720" b="1"/>
            </a:lvl7pPr>
            <a:lvl8pPr marL="13441680" indent="0">
              <a:buNone/>
              <a:defRPr sz="6720" b="1"/>
            </a:lvl8pPr>
            <a:lvl9pPr marL="15361920" indent="0">
              <a:buNone/>
              <a:defRPr sz="672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50431" y="14668500"/>
            <a:ext cx="17935042" cy="121182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6620927" y="14668500"/>
            <a:ext cx="17864633" cy="12118288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6620927" y="10796023"/>
            <a:ext cx="17935042" cy="3285739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7980" b="0" cap="all" spc="420" baseline="0">
                <a:solidFill>
                  <a:schemeClr val="accent2"/>
                </a:solidFill>
              </a:defRPr>
            </a:lvl1pPr>
            <a:lvl2pPr marL="1920240" indent="0">
              <a:buNone/>
              <a:defRPr sz="7980" b="1"/>
            </a:lvl2pPr>
            <a:lvl3pPr marL="3840480" indent="0">
              <a:buNone/>
              <a:defRPr sz="7560" b="1"/>
            </a:lvl3pPr>
            <a:lvl4pPr marL="5760720" indent="0">
              <a:buNone/>
              <a:defRPr sz="6720" b="1"/>
            </a:lvl4pPr>
            <a:lvl5pPr marL="7680960" indent="0">
              <a:buNone/>
              <a:defRPr sz="6720" b="1"/>
            </a:lvl5pPr>
            <a:lvl6pPr marL="9601200" indent="0">
              <a:buNone/>
              <a:defRPr sz="6720" b="1"/>
            </a:lvl6pPr>
            <a:lvl7pPr marL="11521440" indent="0">
              <a:buNone/>
              <a:defRPr sz="6720" b="1"/>
            </a:lvl7pPr>
            <a:lvl8pPr marL="13441680" indent="0">
              <a:buNone/>
              <a:defRPr sz="6720" b="1"/>
            </a:lvl8pPr>
            <a:lvl9pPr marL="15361920" indent="0">
              <a:buNone/>
              <a:defRPr sz="672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3E651E9-EC69-428A-85F9-D23A6E05C35F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48925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E98009C-3965-407F-9ACB-650AA419289D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921988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46FE802-4034-478B-9B74-A8FADD661133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369393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25603200" cy="32004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79623" y="10471200"/>
            <a:ext cx="18843955" cy="5326986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9240">
                <a:solidFill>
                  <a:srgbClr val="262626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291536" y="3755136"/>
            <a:ext cx="20226528" cy="24493728"/>
          </a:xfrm>
        </p:spPr>
        <p:txBody>
          <a:bodyPr>
            <a:normAutofit/>
          </a:bodyPr>
          <a:lstStyle>
            <a:lvl1pPr>
              <a:defRPr sz="7980">
                <a:solidFill>
                  <a:schemeClr val="tx1"/>
                </a:solidFill>
              </a:defRPr>
            </a:lvl1pPr>
            <a:lvl2pPr>
              <a:defRPr sz="6720">
                <a:solidFill>
                  <a:schemeClr val="tx1"/>
                </a:solidFill>
              </a:defRPr>
            </a:lvl2pPr>
            <a:lvl3pPr>
              <a:defRPr sz="6720">
                <a:solidFill>
                  <a:schemeClr val="tx1"/>
                </a:solidFill>
              </a:defRPr>
            </a:lvl3pPr>
            <a:lvl4pPr>
              <a:defRPr sz="6720">
                <a:solidFill>
                  <a:schemeClr val="tx1"/>
                </a:solidFill>
              </a:defRPr>
            </a:lvl4pPr>
            <a:lvl5pPr>
              <a:defRPr sz="6720">
                <a:solidFill>
                  <a:schemeClr val="tx1"/>
                </a:solidFill>
              </a:defRPr>
            </a:lvl5pPr>
            <a:lvl6pPr>
              <a:defRPr sz="6720"/>
            </a:lvl6pPr>
            <a:lvl7pPr>
              <a:defRPr sz="6720"/>
            </a:lvl7pPr>
            <a:lvl8pPr>
              <a:defRPr sz="6720"/>
            </a:lvl8pPr>
            <a:lvl9pPr>
              <a:defRPr sz="672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85386" y="16566284"/>
            <a:ext cx="15937992" cy="10238835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6300">
                <a:solidFill>
                  <a:srgbClr val="FFFFFF"/>
                </a:solidFill>
              </a:defRPr>
            </a:lvl1pPr>
            <a:lvl2pPr marL="1920240" indent="0">
              <a:buNone/>
              <a:defRPr sz="5880"/>
            </a:lvl2pPr>
            <a:lvl3pPr marL="3840480" indent="0">
              <a:buNone/>
              <a:defRPr sz="5040"/>
            </a:lvl3pPr>
            <a:lvl4pPr marL="5760720" indent="0">
              <a:buNone/>
              <a:defRPr sz="4200"/>
            </a:lvl4pPr>
            <a:lvl5pPr marL="7680960" indent="0">
              <a:buNone/>
              <a:defRPr sz="4200"/>
            </a:lvl5pPr>
            <a:lvl6pPr marL="9601200" indent="0">
              <a:buNone/>
              <a:defRPr sz="4200"/>
            </a:lvl6pPr>
            <a:lvl7pPr marL="11521440" indent="0">
              <a:buNone/>
              <a:defRPr sz="4200"/>
            </a:lvl7pPr>
            <a:lvl8pPr marL="13441680" indent="0">
              <a:buNone/>
              <a:defRPr sz="4200"/>
            </a:lvl8pPr>
            <a:lvl9pPr marL="15361920" indent="0">
              <a:buNone/>
              <a:defRPr sz="42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379624" y="29102304"/>
            <a:ext cx="21703513" cy="1493520"/>
          </a:xfrm>
        </p:spPr>
        <p:txBody>
          <a:bodyPr/>
          <a:lstStyle>
            <a:lvl1pPr>
              <a:defRPr>
                <a:solidFill>
                  <a:srgbClr val="FFFFFF">
                    <a:alpha val="69804"/>
                  </a:srgb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9FB35DA-0226-491C-BF35-C873D6976F9D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519578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2" y="0"/>
            <a:ext cx="25603196" cy="32004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95796" y="10471197"/>
            <a:ext cx="18878992" cy="529498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9240">
                <a:solidFill>
                  <a:srgbClr val="262626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603198" y="0"/>
            <a:ext cx="25628807" cy="32004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13440">
                <a:solidFill>
                  <a:schemeClr val="tx1"/>
                </a:solidFill>
              </a:defRPr>
            </a:lvl1pPr>
            <a:lvl2pPr marL="1920240" indent="0">
              <a:buNone/>
              <a:defRPr sz="11760"/>
            </a:lvl2pPr>
            <a:lvl3pPr marL="3840480" indent="0">
              <a:buNone/>
              <a:defRPr sz="10080"/>
            </a:lvl3pPr>
            <a:lvl4pPr marL="5760720" indent="0">
              <a:buNone/>
              <a:defRPr sz="8400"/>
            </a:lvl4pPr>
            <a:lvl5pPr marL="7680960" indent="0">
              <a:buNone/>
              <a:defRPr sz="8400"/>
            </a:lvl5pPr>
            <a:lvl6pPr marL="9601200" indent="0">
              <a:buNone/>
              <a:defRPr sz="8400"/>
            </a:lvl6pPr>
            <a:lvl7pPr marL="11521440" indent="0">
              <a:buNone/>
              <a:defRPr sz="8400"/>
            </a:lvl7pPr>
            <a:lvl8pPr marL="13441680" indent="0">
              <a:buNone/>
              <a:defRPr sz="8400"/>
            </a:lvl8pPr>
            <a:lvl9pPr marL="15361920" indent="0">
              <a:buNone/>
              <a:defRPr sz="84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85386" y="16566287"/>
            <a:ext cx="15937992" cy="10238839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6300">
                <a:solidFill>
                  <a:srgbClr val="FFFFFF"/>
                </a:solidFill>
              </a:defRPr>
            </a:lvl1pPr>
            <a:lvl2pPr marL="1920240" indent="0">
              <a:buNone/>
              <a:defRPr sz="5880"/>
            </a:lvl2pPr>
            <a:lvl3pPr marL="3840480" indent="0">
              <a:buNone/>
              <a:defRPr sz="5040"/>
            </a:lvl3pPr>
            <a:lvl4pPr marL="5760720" indent="0">
              <a:buNone/>
              <a:defRPr sz="4200"/>
            </a:lvl4pPr>
            <a:lvl5pPr marL="7680960" indent="0">
              <a:buNone/>
              <a:defRPr sz="4200"/>
            </a:lvl5pPr>
            <a:lvl6pPr marL="9601200" indent="0">
              <a:buNone/>
              <a:defRPr sz="4200"/>
            </a:lvl6pPr>
            <a:lvl7pPr marL="11521440" indent="0">
              <a:buNone/>
              <a:defRPr sz="4200"/>
            </a:lvl7pPr>
            <a:lvl8pPr marL="13441680" indent="0">
              <a:buNone/>
              <a:defRPr sz="4200"/>
            </a:lvl8pPr>
            <a:lvl9pPr marL="15361920" indent="0">
              <a:buNone/>
              <a:defRPr sz="42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9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395799" y="29102304"/>
            <a:ext cx="21435662" cy="149352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135026-B679-445A-8900-9916C30937D7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798084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370771" y="4501896"/>
            <a:ext cx="32464858" cy="5547360"/>
          </a:xfrm>
          <a:prstGeom prst="rect">
            <a:avLst/>
          </a:prstGeom>
          <a:solidFill>
            <a:schemeClr val="bg1"/>
          </a:solidFill>
          <a:ln w="317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370771" y="12310874"/>
            <a:ext cx="32464858" cy="1447592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2850002" y="29114475"/>
            <a:ext cx="11565733" cy="151185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441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20842" y="29102304"/>
            <a:ext cx="24784994" cy="14935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441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187472" y="29016960"/>
            <a:ext cx="1536192" cy="170688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4620" spc="0" baseline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83E651E9-EC69-428A-85F9-D23A6E05C35F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655585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3840480" rtl="0" eaLnBrk="1" latinLnBrk="0" hangingPunct="1">
        <a:lnSpc>
          <a:spcPct val="90000"/>
        </a:lnSpc>
        <a:spcBef>
          <a:spcPct val="0"/>
        </a:spcBef>
        <a:buNone/>
        <a:defRPr sz="11760" kern="1200" cap="all" spc="840" baseline="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</p:titleStyle>
    <p:bodyStyle>
      <a:lvl1pPr marL="960120" indent="-960120" algn="l" defTabSz="3840480" rtl="0" eaLnBrk="1" latinLnBrk="0" hangingPunct="1">
        <a:lnSpc>
          <a:spcPct val="100000"/>
        </a:lnSpc>
        <a:spcBef>
          <a:spcPts val="4200"/>
        </a:spcBef>
        <a:buClr>
          <a:schemeClr val="accent2"/>
        </a:buClr>
        <a:buFont typeface="Arial" panose="020B0604020202020204" pitchFamily="34" charset="0"/>
        <a:buChar char="•"/>
        <a:defRPr sz="756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1920240" indent="-960120" algn="l" defTabSz="3840480" rtl="0" eaLnBrk="1" latinLnBrk="0" hangingPunct="1">
        <a:lnSpc>
          <a:spcPct val="100000"/>
        </a:lnSpc>
        <a:spcBef>
          <a:spcPts val="4200"/>
        </a:spcBef>
        <a:buClr>
          <a:schemeClr val="accent2"/>
        </a:buClr>
        <a:buFont typeface="Arial" panose="020B0604020202020204" pitchFamily="34" charset="0"/>
        <a:buChar char="•"/>
        <a:defRPr sz="672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2880360" indent="-960120" algn="l" defTabSz="3840480" rtl="0" eaLnBrk="1" latinLnBrk="0" hangingPunct="1">
        <a:lnSpc>
          <a:spcPct val="100000"/>
        </a:lnSpc>
        <a:spcBef>
          <a:spcPts val="4200"/>
        </a:spcBef>
        <a:buClr>
          <a:schemeClr val="accent2"/>
        </a:buClr>
        <a:buFont typeface="Arial" panose="020B0604020202020204" pitchFamily="34" charset="0"/>
        <a:buChar char="•"/>
        <a:defRPr sz="672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3840480" indent="-960120" algn="l" defTabSz="3840480" rtl="0" eaLnBrk="1" latinLnBrk="0" hangingPunct="1">
        <a:lnSpc>
          <a:spcPct val="100000"/>
        </a:lnSpc>
        <a:spcBef>
          <a:spcPts val="4200"/>
        </a:spcBef>
        <a:buClr>
          <a:schemeClr val="accent2"/>
        </a:buClr>
        <a:buFont typeface="Arial" panose="020B0604020202020204" pitchFamily="34" charset="0"/>
        <a:buChar char="•"/>
        <a:defRPr sz="672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4800600" indent="-960120" algn="l" defTabSz="3840480" rtl="0" eaLnBrk="1" latinLnBrk="0" hangingPunct="1">
        <a:lnSpc>
          <a:spcPct val="100000"/>
        </a:lnSpc>
        <a:spcBef>
          <a:spcPts val="4200"/>
        </a:spcBef>
        <a:buClr>
          <a:schemeClr val="accent2"/>
        </a:buClr>
        <a:buFont typeface="Arial" panose="020B0604020202020204" pitchFamily="34" charset="0"/>
        <a:buChar char="•"/>
        <a:defRPr sz="672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5514025" indent="-960120" algn="l" defTabSz="3840480" rtl="0" eaLnBrk="1" latinLnBrk="0" hangingPunct="1">
        <a:lnSpc>
          <a:spcPct val="100000"/>
        </a:lnSpc>
        <a:spcBef>
          <a:spcPts val="4200"/>
        </a:spcBef>
        <a:buClr>
          <a:schemeClr val="accent2"/>
        </a:buClr>
        <a:buFont typeface="Arial" panose="020B0604020202020204" pitchFamily="34" charset="0"/>
        <a:buChar char="•"/>
        <a:defRPr sz="6720" kern="1200">
          <a:solidFill>
            <a:schemeClr val="tx1"/>
          </a:solidFill>
          <a:latin typeface="+mn-lt"/>
          <a:ea typeface="+mn-ea"/>
          <a:cs typeface="+mn-cs"/>
        </a:defRPr>
      </a:lvl6pPr>
      <a:lvl7pPr marL="6234115" indent="-960120" algn="l" defTabSz="3840480" rtl="0" eaLnBrk="1" latinLnBrk="0" hangingPunct="1">
        <a:lnSpc>
          <a:spcPct val="100000"/>
        </a:lnSpc>
        <a:spcBef>
          <a:spcPts val="4200"/>
        </a:spcBef>
        <a:buClr>
          <a:schemeClr val="accent2"/>
        </a:buClr>
        <a:buFont typeface="Arial" panose="020B0604020202020204" pitchFamily="34" charset="0"/>
        <a:buChar char="•"/>
        <a:defRPr sz="6720" kern="1200">
          <a:solidFill>
            <a:schemeClr val="tx1"/>
          </a:solidFill>
          <a:latin typeface="+mn-lt"/>
          <a:ea typeface="+mn-ea"/>
          <a:cs typeface="+mn-cs"/>
        </a:defRPr>
      </a:lvl7pPr>
      <a:lvl8pPr marL="6960870" indent="-960120" algn="l" defTabSz="3840480" rtl="0" eaLnBrk="1" latinLnBrk="0" hangingPunct="1">
        <a:lnSpc>
          <a:spcPct val="100000"/>
        </a:lnSpc>
        <a:spcBef>
          <a:spcPts val="4200"/>
        </a:spcBef>
        <a:buClr>
          <a:schemeClr val="accent2"/>
        </a:buClr>
        <a:buFont typeface="Arial" panose="020B0604020202020204" pitchFamily="34" charset="0"/>
        <a:buChar char="•"/>
        <a:defRPr sz="672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7907655" indent="-960120" algn="l" defTabSz="3840480" rtl="0" eaLnBrk="1" latinLnBrk="0" hangingPunct="1">
        <a:lnSpc>
          <a:spcPct val="100000"/>
        </a:lnSpc>
        <a:spcBef>
          <a:spcPts val="4200"/>
        </a:spcBef>
        <a:buClr>
          <a:schemeClr val="accent2"/>
        </a:buClr>
        <a:buFont typeface="Arial" panose="020B0604020202020204" pitchFamily="34" charset="0"/>
        <a:buChar char="•"/>
        <a:defRPr sz="672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840480" rtl="0" eaLnBrk="1" latinLnBrk="0" hangingPunct="1">
        <a:defRPr sz="7560" kern="1200">
          <a:solidFill>
            <a:schemeClr val="tx1"/>
          </a:solidFill>
          <a:latin typeface="+mn-lt"/>
          <a:ea typeface="+mn-ea"/>
          <a:cs typeface="+mn-cs"/>
        </a:defRPr>
      </a:lvl1pPr>
      <a:lvl2pPr marL="1920240" algn="l" defTabSz="3840480" rtl="0" eaLnBrk="1" latinLnBrk="0" hangingPunct="1">
        <a:defRPr sz="7560" kern="1200">
          <a:solidFill>
            <a:schemeClr val="tx1"/>
          </a:solidFill>
          <a:latin typeface="+mn-lt"/>
          <a:ea typeface="+mn-ea"/>
          <a:cs typeface="+mn-cs"/>
        </a:defRPr>
      </a:lvl2pPr>
      <a:lvl3pPr marL="3840480" algn="l" defTabSz="3840480" rtl="0" eaLnBrk="1" latinLnBrk="0" hangingPunct="1">
        <a:defRPr sz="7560" kern="1200">
          <a:solidFill>
            <a:schemeClr val="tx1"/>
          </a:solidFill>
          <a:latin typeface="+mn-lt"/>
          <a:ea typeface="+mn-ea"/>
          <a:cs typeface="+mn-cs"/>
        </a:defRPr>
      </a:lvl3pPr>
      <a:lvl4pPr marL="5760720" algn="l" defTabSz="3840480" rtl="0" eaLnBrk="1" latinLnBrk="0" hangingPunct="1">
        <a:defRPr sz="7560" kern="1200">
          <a:solidFill>
            <a:schemeClr val="tx1"/>
          </a:solidFill>
          <a:latin typeface="+mn-lt"/>
          <a:ea typeface="+mn-ea"/>
          <a:cs typeface="+mn-cs"/>
        </a:defRPr>
      </a:lvl4pPr>
      <a:lvl5pPr marL="7680960" algn="l" defTabSz="3840480" rtl="0" eaLnBrk="1" latinLnBrk="0" hangingPunct="1">
        <a:defRPr sz="7560" kern="1200">
          <a:solidFill>
            <a:schemeClr val="tx1"/>
          </a:solidFill>
          <a:latin typeface="+mn-lt"/>
          <a:ea typeface="+mn-ea"/>
          <a:cs typeface="+mn-cs"/>
        </a:defRPr>
      </a:lvl5pPr>
      <a:lvl6pPr marL="9601200" algn="l" defTabSz="3840480" rtl="0" eaLnBrk="1" latinLnBrk="0" hangingPunct="1">
        <a:defRPr sz="7560" kern="1200">
          <a:solidFill>
            <a:schemeClr val="tx1"/>
          </a:solidFill>
          <a:latin typeface="+mn-lt"/>
          <a:ea typeface="+mn-ea"/>
          <a:cs typeface="+mn-cs"/>
        </a:defRPr>
      </a:lvl6pPr>
      <a:lvl7pPr marL="11521440" algn="l" defTabSz="3840480" rtl="0" eaLnBrk="1" latinLnBrk="0" hangingPunct="1">
        <a:defRPr sz="7560" kern="1200">
          <a:solidFill>
            <a:schemeClr val="tx1"/>
          </a:solidFill>
          <a:latin typeface="+mn-lt"/>
          <a:ea typeface="+mn-ea"/>
          <a:cs typeface="+mn-cs"/>
        </a:defRPr>
      </a:lvl7pPr>
      <a:lvl8pPr marL="13441680" algn="l" defTabSz="3840480" rtl="0" eaLnBrk="1" latinLnBrk="0" hangingPunct="1">
        <a:defRPr sz="7560" kern="1200">
          <a:solidFill>
            <a:schemeClr val="tx1"/>
          </a:solidFill>
          <a:latin typeface="+mn-lt"/>
          <a:ea typeface="+mn-ea"/>
          <a:cs typeface="+mn-cs"/>
        </a:defRPr>
      </a:lvl8pPr>
      <a:lvl9pPr marL="15361920" algn="l" defTabSz="3840480" rtl="0" eaLnBrk="1" latinLnBrk="0" hangingPunct="1">
        <a:defRPr sz="75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comments" Target="../comments/comment1.xml"/><Relationship Id="rId4" Type="http://schemas.openxmlformats.org/officeDocument/2006/relationships/image" Target="../media/image2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Text Box 7">
            <a:extLst>
              <a:ext uri="{FF2B5EF4-FFF2-40B4-BE49-F238E27FC236}">
                <a16:creationId xmlns:a16="http://schemas.microsoft.com/office/drawing/2014/main" id="{F59B18ED-487C-41D6-8E77-1ECC332489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8836" y="5892599"/>
            <a:ext cx="13212071" cy="15277211"/>
          </a:xfrm>
          <a:prstGeom prst="rect">
            <a:avLst/>
          </a:prstGeom>
          <a:solidFill>
            <a:schemeClr val="bg1"/>
          </a:solidFill>
          <a:ln w="38100">
            <a:solidFill>
              <a:srgbClr val="000000"/>
            </a:solidFill>
            <a:round/>
            <a:headEnd/>
            <a:tailEnd/>
          </a:ln>
        </p:spPr>
        <p:txBody>
          <a:bodyPr lIns="914400" tIns="457200" rIns="914400" bIns="914400" anchor="t"/>
          <a:lstStyle>
            <a:lvl1pPr>
              <a:spcBef>
                <a:spcPct val="20000"/>
              </a:spcBef>
              <a:buChar char="•"/>
              <a:tabLst>
                <a:tab pos="500063" algn="l"/>
              </a:tabLst>
              <a:defRPr sz="143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500063" algn="l"/>
              </a:tabLst>
              <a:defRPr sz="125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500063" algn="l"/>
              </a:tabLst>
              <a:defRPr sz="10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500063" algn="l"/>
              </a:tabLst>
              <a:defRPr sz="8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500063" algn="l"/>
              </a:tabLst>
              <a:defRPr sz="8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00063" algn="l"/>
              </a:tabLst>
              <a:defRPr sz="8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00063" algn="l"/>
              </a:tabLst>
              <a:defRPr sz="8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00063" algn="l"/>
              </a:tabLst>
              <a:defRPr sz="8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00063" algn="l"/>
              </a:tabLst>
              <a:defRPr sz="8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en-US" sz="5400" b="1" dirty="0">
                <a:solidFill>
                  <a:srgbClr val="800040"/>
                </a:solidFill>
                <a:latin typeface="Arial"/>
                <a:ea typeface="MS PGothic"/>
                <a:cs typeface="Arial"/>
              </a:rPr>
              <a:t>INTRODUCTION</a:t>
            </a:r>
          </a:p>
          <a:p>
            <a:pPr marL="685800" indent="-685800" eaLnBrk="1" hangingPunct="1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altLang="en-US" sz="4400" dirty="0">
                <a:latin typeface="Arial"/>
                <a:ea typeface="MS PGothic"/>
                <a:cs typeface="Arial"/>
              </a:rPr>
              <a:t>A Community-Engaged Research (</a:t>
            </a:r>
            <a:r>
              <a:rPr lang="en-US" altLang="en-US" sz="4400" dirty="0" err="1">
                <a:latin typeface="Arial"/>
                <a:ea typeface="MS PGothic"/>
                <a:cs typeface="Arial"/>
              </a:rPr>
              <a:t>CEnR</a:t>
            </a:r>
            <a:r>
              <a:rPr lang="en-US" altLang="en-US" sz="4400" dirty="0">
                <a:latin typeface="Arial"/>
                <a:ea typeface="MS PGothic"/>
                <a:cs typeface="Arial"/>
              </a:rPr>
              <a:t>) Project between the Health and Human Rights </a:t>
            </a:r>
            <a:r>
              <a:rPr lang="en-US" altLang="en-US" sz="4400" dirty="0" err="1">
                <a:latin typeface="Arial"/>
                <a:ea typeface="MS PGothic"/>
                <a:cs typeface="Arial"/>
              </a:rPr>
              <a:t>Programme</a:t>
            </a:r>
            <a:r>
              <a:rPr lang="en-US" altLang="en-US" sz="4400" dirty="0">
                <a:latin typeface="Arial"/>
                <a:ea typeface="MS PGothic"/>
                <a:cs typeface="Arial"/>
              </a:rPr>
              <a:t> and Klipfontein and Khayelithsa Health Forums.</a:t>
            </a:r>
          </a:p>
          <a:p>
            <a:pPr marL="685800" indent="-685800" eaLnBrk="1" hangingPunct="1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altLang="en-US" sz="4400" dirty="0">
                <a:latin typeface="Arial"/>
                <a:ea typeface="MS PGothic"/>
                <a:cs typeface="Arial"/>
              </a:rPr>
              <a:t>Health Forums are umbrella bodies for health committees, which are statutory bodies linked to clinics.</a:t>
            </a:r>
          </a:p>
          <a:p>
            <a:pPr marL="685800" indent="-685800" eaLnBrk="1" hangingPunct="1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altLang="en-US" sz="4400" dirty="0">
                <a:latin typeface="Arial"/>
                <a:ea typeface="MS PGothic"/>
                <a:cs typeface="Arial"/>
              </a:rPr>
              <a:t>Health committees  identified a need for more context specific information on Covid-19 to better tailor interventions.</a:t>
            </a:r>
          </a:p>
          <a:p>
            <a:pPr eaLnBrk="1" hangingPunct="1">
              <a:spcBef>
                <a:spcPct val="50000"/>
              </a:spcBef>
              <a:buNone/>
            </a:pPr>
            <a:r>
              <a:rPr lang="en-US" altLang="en-US" sz="4400" b="1" dirty="0">
                <a:latin typeface="Arial"/>
                <a:ea typeface="MS PGothic"/>
                <a:cs typeface="Arial"/>
              </a:rPr>
              <a:t>Aims: </a:t>
            </a:r>
          </a:p>
          <a:p>
            <a:pPr marL="685800" indent="-685800" eaLnBrk="1" hangingPunct="1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altLang="en-US" sz="4400" dirty="0">
                <a:latin typeface="Arial"/>
                <a:ea typeface="MS PGothic"/>
                <a:cs typeface="Arial"/>
              </a:rPr>
              <a:t>a) To understand populations’ knowledge about COVID-19.</a:t>
            </a:r>
          </a:p>
          <a:p>
            <a:pPr marL="685800" indent="-685800" eaLnBrk="1" hangingPunct="1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altLang="en-US" sz="4400" dirty="0">
                <a:latin typeface="Arial"/>
                <a:ea typeface="MS PGothic"/>
                <a:cs typeface="Arial"/>
              </a:rPr>
              <a:t>b) To assess knowledge of preventative measure and obstacles to these.</a:t>
            </a:r>
          </a:p>
          <a:p>
            <a:pPr marL="685800" indent="-685800" algn="just" eaLnBrk="1" hangingPunct="1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altLang="en-US" sz="4400" dirty="0">
                <a:latin typeface="Arial"/>
                <a:ea typeface="MS PGothic"/>
                <a:cs typeface="Arial"/>
              </a:rPr>
              <a:t>c) To understand perception and attitudes to COVID-19.</a:t>
            </a:r>
          </a:p>
          <a:p>
            <a:pPr marL="685800" indent="-685800" algn="just" eaLnBrk="1" hangingPunct="1">
              <a:spcBef>
                <a:spcPct val="50000"/>
              </a:spcBef>
              <a:buFont typeface="Arial" panose="020B0604020202020204" pitchFamily="34" charset="0"/>
              <a:buChar char="•"/>
            </a:pPr>
            <a:endParaRPr lang="en-US" altLang="en-US" sz="4000" b="1" dirty="0">
              <a:latin typeface="Arial"/>
              <a:ea typeface="MS PGothic"/>
              <a:cs typeface="Arial"/>
            </a:endParaRPr>
          </a:p>
          <a:p>
            <a:pPr marL="685800" indent="-685800" algn="just" eaLnBrk="1" hangingPunct="1">
              <a:spcBef>
                <a:spcPct val="50000"/>
              </a:spcBef>
              <a:buFont typeface="Arial" panose="020B0604020202020204" pitchFamily="34" charset="0"/>
              <a:buChar char="•"/>
            </a:pPr>
            <a:endParaRPr lang="en-US" altLang="en-US" sz="4800" b="1" dirty="0">
              <a:latin typeface="Arial"/>
              <a:ea typeface="MS PGothic"/>
              <a:cs typeface="Arial"/>
            </a:endParaRPr>
          </a:p>
          <a:p>
            <a:pPr eaLnBrk="1" hangingPunct="1">
              <a:spcBef>
                <a:spcPct val="10000"/>
              </a:spcBef>
              <a:buFontTx/>
              <a:buNone/>
            </a:pPr>
            <a:endParaRPr lang="en-US" altLang="ja-JP" sz="4800" dirty="0">
              <a:latin typeface="Avenir Book" pitchFamily="124" charset="0"/>
            </a:endParaRPr>
          </a:p>
          <a:p>
            <a:pPr eaLnBrk="1" hangingPunct="1">
              <a:spcBef>
                <a:spcPct val="10000"/>
              </a:spcBef>
              <a:buFontTx/>
              <a:buNone/>
            </a:pPr>
            <a:endParaRPr lang="en-US" altLang="en-US" sz="4800" dirty="0">
              <a:latin typeface="Avenir Book" pitchFamily="124" charset="0"/>
            </a:endParaRPr>
          </a:p>
        </p:txBody>
      </p:sp>
      <p:sp>
        <p:nvSpPr>
          <p:cNvPr id="14340" name="Text Box 11">
            <a:extLst>
              <a:ext uri="{FF2B5EF4-FFF2-40B4-BE49-F238E27FC236}">
                <a16:creationId xmlns:a16="http://schemas.microsoft.com/office/drawing/2014/main" id="{C0637CF8-459A-4693-BB33-79DDBCBA16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1407" y="21612775"/>
            <a:ext cx="13212071" cy="5604542"/>
          </a:xfrm>
          <a:prstGeom prst="rect">
            <a:avLst/>
          </a:prstGeom>
          <a:solidFill>
            <a:schemeClr val="bg1"/>
          </a:solidFill>
          <a:ln w="38100">
            <a:solidFill>
              <a:srgbClr val="000000"/>
            </a:solidFill>
            <a:round/>
            <a:headEnd/>
            <a:tailEnd/>
          </a:ln>
        </p:spPr>
        <p:txBody>
          <a:bodyPr lIns="914400" tIns="457200" rIns="914400" bIns="914400" anchor="t"/>
          <a:lstStyle>
            <a:lvl1pPr>
              <a:spcBef>
                <a:spcPct val="20000"/>
              </a:spcBef>
              <a:buChar char="•"/>
              <a:tabLst>
                <a:tab pos="508000" algn="l"/>
              </a:tabLst>
              <a:defRPr sz="143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508000" algn="l"/>
              </a:tabLst>
              <a:defRPr sz="125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508000" algn="l"/>
              </a:tabLst>
              <a:defRPr sz="10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508000" algn="l"/>
              </a:tabLst>
              <a:defRPr sz="8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508000" algn="l"/>
              </a:tabLst>
              <a:defRPr sz="8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08000" algn="l"/>
              </a:tabLst>
              <a:defRPr sz="8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08000" algn="l"/>
              </a:tabLst>
              <a:defRPr sz="8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08000" algn="l"/>
              </a:tabLst>
              <a:defRPr sz="8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08000" algn="l"/>
              </a:tabLst>
              <a:defRPr sz="8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en-US" sz="5400" b="1" cap="all" dirty="0">
                <a:solidFill>
                  <a:srgbClr val="800040"/>
                </a:solidFill>
                <a:latin typeface="Arial"/>
                <a:ea typeface="MS PGothic"/>
                <a:cs typeface="Arial"/>
              </a:rPr>
              <a:t>methods</a:t>
            </a:r>
          </a:p>
          <a:p>
            <a:pPr algn="just" eaLnBrk="1" hangingPunct="1">
              <a:spcBef>
                <a:spcPct val="50000"/>
              </a:spcBef>
            </a:pPr>
            <a:r>
              <a:rPr lang="en-US" altLang="en-US" sz="4800" dirty="0">
                <a:latin typeface="Arial"/>
                <a:ea typeface="MS PGothic"/>
                <a:cs typeface="Arial"/>
              </a:rPr>
              <a:t> Data collection: </a:t>
            </a:r>
            <a:r>
              <a:rPr lang="en-US" altLang="en-US" sz="4400" dirty="0">
                <a:latin typeface="Arial"/>
                <a:ea typeface="MS PGothic"/>
                <a:cs typeface="Arial"/>
              </a:rPr>
              <a:t>a survey containing closed and open-ended questions with 95 residents in Klipfontein and Khayelitsha sub-districts.</a:t>
            </a:r>
          </a:p>
          <a:p>
            <a:pPr algn="just" eaLnBrk="1" hangingPunct="1">
              <a:spcBef>
                <a:spcPct val="50000"/>
              </a:spcBef>
            </a:pPr>
            <a:r>
              <a:rPr lang="en-US" altLang="en-US" sz="4400" dirty="0">
                <a:latin typeface="Arial"/>
                <a:ea typeface="MS PGothic"/>
                <a:cs typeface="Arial"/>
              </a:rPr>
              <a:t> Data analysis: descriptive statistics and thematic content analysis.</a:t>
            </a:r>
            <a:endParaRPr lang="en-US" altLang="en-US" sz="4800" dirty="0">
              <a:latin typeface="Arial"/>
              <a:ea typeface="MS PGothic"/>
              <a:cs typeface="Arial"/>
            </a:endParaRPr>
          </a:p>
        </p:txBody>
      </p:sp>
      <p:sp>
        <p:nvSpPr>
          <p:cNvPr id="14342" name="Text Box 13">
            <a:extLst>
              <a:ext uri="{FF2B5EF4-FFF2-40B4-BE49-F238E27FC236}">
                <a16:creationId xmlns:a16="http://schemas.microsoft.com/office/drawing/2014/main" id="{B2BF208E-C4B7-41EA-9F92-CD8327DA62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588422" y="5892599"/>
            <a:ext cx="12442321" cy="11087509"/>
          </a:xfrm>
          <a:prstGeom prst="rect">
            <a:avLst/>
          </a:prstGeom>
          <a:solidFill>
            <a:schemeClr val="bg1"/>
          </a:solidFill>
          <a:ln w="38100">
            <a:solidFill>
              <a:srgbClr val="000000"/>
            </a:solidFill>
            <a:round/>
            <a:headEnd/>
            <a:tailEnd/>
          </a:ln>
        </p:spPr>
        <p:txBody>
          <a:bodyPr lIns="914400" tIns="457200" rIns="914400" bIns="914400" anchor="t"/>
          <a:lstStyle>
            <a:lvl1pPr>
              <a:spcBef>
                <a:spcPct val="20000"/>
              </a:spcBef>
              <a:buChar char="•"/>
              <a:tabLst>
                <a:tab pos="635000" algn="l"/>
              </a:tabLst>
              <a:defRPr sz="143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635000" algn="l"/>
              </a:tabLst>
              <a:defRPr sz="125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635000" algn="l"/>
              </a:tabLst>
              <a:defRPr sz="10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635000" algn="l"/>
              </a:tabLst>
              <a:defRPr sz="8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635000" algn="l"/>
              </a:tabLst>
              <a:defRPr sz="8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35000" algn="l"/>
              </a:tabLst>
              <a:defRPr sz="8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35000" algn="l"/>
              </a:tabLst>
              <a:defRPr sz="8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35000" algn="l"/>
              </a:tabLst>
              <a:defRPr sz="8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35000" algn="l"/>
              </a:tabLst>
              <a:defRPr sz="8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None/>
            </a:pPr>
            <a:r>
              <a:rPr lang="en-US" altLang="en-US" sz="5400" b="1" cap="all" dirty="0">
                <a:solidFill>
                  <a:srgbClr val="E56474"/>
                </a:solidFill>
                <a:latin typeface="Arial"/>
                <a:ea typeface="MS PGothic"/>
                <a:cs typeface="Arial"/>
              </a:rPr>
              <a:t>TRANSFORMATION</a:t>
            </a:r>
          </a:p>
          <a:p>
            <a:pPr eaLnBrk="1" hangingPunct="1">
              <a:spcBef>
                <a:spcPct val="50000"/>
              </a:spcBef>
              <a:buNone/>
            </a:pPr>
            <a:r>
              <a:rPr lang="en-US" altLang="en-US" sz="3600" dirty="0">
                <a:solidFill>
                  <a:srgbClr val="000000"/>
                </a:solidFill>
                <a:latin typeface="Arial"/>
                <a:ea typeface="MS PGothic"/>
                <a:cs typeface="Arial"/>
              </a:rPr>
              <a:t>The research was governed by an academic-community partnership.</a:t>
            </a:r>
          </a:p>
          <a:p>
            <a:pPr eaLnBrk="1" hangingPunct="1">
              <a:spcBef>
                <a:spcPct val="50000"/>
              </a:spcBef>
              <a:buNone/>
            </a:pPr>
            <a:r>
              <a:rPr lang="en-US" altLang="en-US" sz="3600" dirty="0">
                <a:solidFill>
                  <a:srgbClr val="000000"/>
                </a:solidFill>
                <a:latin typeface="Arial"/>
                <a:ea typeface="MS PGothic"/>
                <a:cs typeface="Arial"/>
              </a:rPr>
              <a:t>Joint decision-making and identification of research question.</a:t>
            </a:r>
            <a:endParaRPr lang="en-US" altLang="en-US" sz="3600" dirty="0">
              <a:latin typeface="Arial"/>
              <a:ea typeface="MS PGothic"/>
              <a:cs typeface="Arial"/>
            </a:endParaRPr>
          </a:p>
          <a:p>
            <a:pPr>
              <a:spcBef>
                <a:spcPct val="50000"/>
              </a:spcBef>
              <a:buNone/>
            </a:pPr>
            <a:r>
              <a:rPr lang="en-US" altLang="en-US" sz="3600" dirty="0">
                <a:solidFill>
                  <a:srgbClr val="000000"/>
                </a:solidFill>
                <a:latin typeface="Arial"/>
                <a:ea typeface="MS PGothic"/>
                <a:cs typeface="Arial"/>
              </a:rPr>
              <a:t>The research was designed to be relevant relevant communities.</a:t>
            </a:r>
          </a:p>
          <a:p>
            <a:pPr marL="571500" indent="-571500" eaLnBrk="1" hangingPunct="1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altLang="en-US" sz="3600" dirty="0">
                <a:latin typeface="Arial"/>
                <a:ea typeface="MS PGothic"/>
                <a:cs typeface="Arial"/>
              </a:rPr>
              <a:t>Health committees have already used the research to inform their awareness campaigns and will continue to do so.</a:t>
            </a:r>
          </a:p>
          <a:p>
            <a:pPr marL="571500" indent="-571500" eaLnBrk="1" hangingPunct="1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altLang="en-US" sz="3600" dirty="0">
                <a:latin typeface="Arial"/>
                <a:ea typeface="MS PGothic"/>
                <a:cs typeface="Arial"/>
              </a:rPr>
              <a:t>A DVD capturing experiences of quarantine is being produced with the aim of de-mystifying the experience.</a:t>
            </a:r>
          </a:p>
          <a:p>
            <a:pPr marL="571500" indent="-571500" eaLnBrk="1" hangingPunct="1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altLang="en-US" sz="3600" dirty="0">
                <a:latin typeface="Arial"/>
                <a:ea typeface="MS PGothic"/>
                <a:cs typeface="Arial"/>
              </a:rPr>
              <a:t>A manual on community-engaged research has emerged so that we can share experiences</a:t>
            </a:r>
          </a:p>
          <a:p>
            <a:pPr>
              <a:spcBef>
                <a:spcPct val="50000"/>
              </a:spcBef>
              <a:buNone/>
            </a:pPr>
            <a:endParaRPr lang="en-US" altLang="en-US" sz="4400" dirty="0">
              <a:solidFill>
                <a:srgbClr val="000000"/>
              </a:solidFill>
              <a:latin typeface="Arial"/>
              <a:ea typeface="MS PGothic"/>
              <a:cs typeface="Arial"/>
            </a:endParaRPr>
          </a:p>
          <a:p>
            <a:pPr>
              <a:spcBef>
                <a:spcPct val="50000"/>
              </a:spcBef>
              <a:buNone/>
            </a:pPr>
            <a:endParaRPr lang="en-US" altLang="en-US" sz="4400" dirty="0">
              <a:solidFill>
                <a:srgbClr val="000000"/>
              </a:solidFill>
              <a:latin typeface="Arial"/>
              <a:ea typeface="MS PGothic"/>
              <a:cs typeface="Arial"/>
            </a:endParaRPr>
          </a:p>
          <a:p>
            <a:pPr>
              <a:spcBef>
                <a:spcPct val="50000"/>
              </a:spcBef>
              <a:buNone/>
            </a:pPr>
            <a:endParaRPr lang="en-US" altLang="en-US" sz="4800" dirty="0">
              <a:solidFill>
                <a:srgbClr val="000000"/>
              </a:solidFill>
              <a:latin typeface="Arial"/>
              <a:ea typeface="MS PGothic"/>
              <a:cs typeface="Arial"/>
            </a:endParaRPr>
          </a:p>
        </p:txBody>
      </p:sp>
      <p:sp>
        <p:nvSpPr>
          <p:cNvPr id="3078" name="Text Box 14">
            <a:extLst>
              <a:ext uri="{FF2B5EF4-FFF2-40B4-BE49-F238E27FC236}">
                <a16:creationId xmlns:a16="http://schemas.microsoft.com/office/drawing/2014/main" id="{A1746707-A7E6-46B7-8300-77BC2E8199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01904" y="2683410"/>
            <a:ext cx="47116682" cy="2215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274320" tIns="274320" rIns="274320" bIns="274320" anchor="ctr">
            <a:spAutoFit/>
          </a:bodyPr>
          <a:lstStyle>
            <a:lvl1pPr>
              <a:spcBef>
                <a:spcPct val="20000"/>
              </a:spcBef>
              <a:buChar char="•"/>
              <a:defRPr sz="143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125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0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8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8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8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8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8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8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n-US" altLang="en-US" sz="5400" dirty="0" err="1">
                <a:latin typeface="Arial"/>
                <a:ea typeface="MS PGothic"/>
                <a:cs typeface="Arial"/>
              </a:rPr>
              <a:t>Nozibile</a:t>
            </a:r>
            <a:r>
              <a:rPr lang="en-US" altLang="en-US" sz="5400" dirty="0">
                <a:latin typeface="Arial"/>
                <a:ea typeface="MS PGothic"/>
                <a:cs typeface="Arial"/>
              </a:rPr>
              <a:t> Mdayi</a:t>
            </a:r>
            <a:r>
              <a:rPr lang="en-US" altLang="en-US" sz="5400" baseline="30000" dirty="0">
                <a:latin typeface="Arial"/>
                <a:ea typeface="MS PGothic"/>
                <a:cs typeface="Arial"/>
              </a:rPr>
              <a:t>2 </a:t>
            </a:r>
            <a:r>
              <a:rPr lang="en-US" altLang="en-US" sz="5400" dirty="0">
                <a:latin typeface="Arial"/>
                <a:ea typeface="MS PGothic"/>
                <a:cs typeface="Arial"/>
              </a:rPr>
              <a:t>, Christine Jansen</a:t>
            </a:r>
            <a:r>
              <a:rPr lang="en-US" altLang="en-US" sz="5400" baseline="30000" dirty="0">
                <a:latin typeface="Arial"/>
                <a:ea typeface="MS PGothic"/>
                <a:cs typeface="Arial"/>
              </a:rPr>
              <a:t>2 </a:t>
            </a:r>
            <a:r>
              <a:rPr lang="en-US" altLang="en-US" sz="5400" dirty="0">
                <a:latin typeface="Arial"/>
                <a:ea typeface="MS PGothic"/>
                <a:cs typeface="Arial"/>
              </a:rPr>
              <a:t>, Tamara Sam</a:t>
            </a:r>
            <a:r>
              <a:rPr lang="en-US" altLang="en-US" sz="5400" baseline="30000" dirty="0">
                <a:latin typeface="Arial"/>
                <a:ea typeface="MS PGothic"/>
                <a:cs typeface="Arial"/>
              </a:rPr>
              <a:t>3</a:t>
            </a:r>
            <a:r>
              <a:rPr lang="en-US" altLang="en-US" sz="5400" dirty="0">
                <a:latin typeface="Arial"/>
                <a:ea typeface="MS PGothic"/>
                <a:cs typeface="Arial"/>
              </a:rPr>
              <a:t>, Mzwanya Ndibongo</a:t>
            </a:r>
            <a:r>
              <a:rPr lang="en-US" altLang="en-US" sz="5400" baseline="30000" dirty="0">
                <a:latin typeface="Arial"/>
                <a:ea typeface="MS PGothic"/>
                <a:cs typeface="Arial"/>
              </a:rPr>
              <a:t>3</a:t>
            </a:r>
            <a:r>
              <a:rPr lang="en-US" altLang="en-US" sz="5400" dirty="0">
                <a:latin typeface="Arial"/>
                <a:ea typeface="MS PGothic"/>
                <a:cs typeface="Arial"/>
              </a:rPr>
              <a:t>, Hanne J Haricharan</a:t>
            </a:r>
            <a:r>
              <a:rPr lang="en-US" altLang="en-US" sz="5400" baseline="30000" dirty="0">
                <a:latin typeface="Arial"/>
                <a:ea typeface="MS PGothic"/>
                <a:cs typeface="Arial"/>
              </a:rPr>
              <a:t>1</a:t>
            </a:r>
            <a:r>
              <a:rPr lang="en-US" altLang="en-US" sz="5400" dirty="0">
                <a:latin typeface="Arial"/>
                <a:ea typeface="MS PGothic"/>
                <a:cs typeface="Arial"/>
              </a:rPr>
              <a:t>, Leslie London</a:t>
            </a:r>
            <a:r>
              <a:rPr lang="en-US" altLang="en-US" sz="5400" baseline="30000" dirty="0">
                <a:latin typeface="Arial"/>
                <a:ea typeface="MS PGothic"/>
                <a:cs typeface="Arial"/>
              </a:rPr>
              <a:t>1</a:t>
            </a:r>
            <a:r>
              <a:rPr lang="en-US" altLang="en-US" sz="5400" dirty="0">
                <a:latin typeface="Arial"/>
                <a:ea typeface="MS PGothic"/>
                <a:cs typeface="Arial"/>
              </a:rPr>
              <a:t>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5400" baseline="30000" dirty="0">
                <a:latin typeface="Arial"/>
                <a:ea typeface="MS PGothic"/>
                <a:cs typeface="Arial"/>
              </a:rPr>
              <a:t>1</a:t>
            </a:r>
            <a:r>
              <a:rPr lang="en-US" altLang="en-US" sz="5400" dirty="0">
                <a:latin typeface="Arial"/>
                <a:ea typeface="MS PGothic"/>
                <a:cs typeface="Arial"/>
              </a:rPr>
              <a:t>School of Public Health and Family Medicine, Klipfontein Health Forum</a:t>
            </a:r>
            <a:r>
              <a:rPr lang="en-US" altLang="en-US" sz="5400" baseline="30000" dirty="0">
                <a:latin typeface="Arial"/>
                <a:ea typeface="MS PGothic"/>
                <a:cs typeface="Arial"/>
              </a:rPr>
              <a:t>2</a:t>
            </a:r>
            <a:r>
              <a:rPr lang="en-US" altLang="en-US" sz="5400" dirty="0">
                <a:latin typeface="Arial"/>
                <a:ea typeface="MS PGothic"/>
                <a:cs typeface="Arial"/>
              </a:rPr>
              <a:t>, Khayelitsha Health Forum</a:t>
            </a:r>
            <a:r>
              <a:rPr lang="en-US" altLang="en-US" sz="5400" baseline="30000" dirty="0">
                <a:latin typeface="Arial"/>
                <a:ea typeface="MS PGothic"/>
                <a:cs typeface="Arial"/>
              </a:rPr>
              <a:t>3</a:t>
            </a:r>
            <a:endParaRPr lang="en-US" altLang="en-US" sz="5400" dirty="0">
              <a:latin typeface="Arial"/>
              <a:ea typeface="MS PGothic"/>
              <a:cs typeface="Arial"/>
            </a:endParaRPr>
          </a:p>
        </p:txBody>
      </p:sp>
      <p:sp>
        <p:nvSpPr>
          <p:cNvPr id="3" name="Rectangle 180">
            <a:extLst>
              <a:ext uri="{FF2B5EF4-FFF2-40B4-BE49-F238E27FC236}">
                <a16:creationId xmlns:a16="http://schemas.microsoft.com/office/drawing/2014/main" id="{261C1A8E-2F6F-40F0-9ED0-70D2BBAC38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6938" y="657510"/>
            <a:ext cx="49450625" cy="1615827"/>
          </a:xfrm>
          <a:prstGeom prst="rect">
            <a:avLst/>
          </a:prstGeom>
          <a:solidFill>
            <a:srgbClr val="800040"/>
          </a:solidFill>
          <a:ln>
            <a:noFill/>
          </a:ln>
        </p:spPr>
        <p:txBody>
          <a:bodyPr lIns="91440" tIns="45720" rIns="91440" bIns="45720" anchor="ctr">
            <a:spAutoFit/>
          </a:bodyPr>
          <a:lstStyle/>
          <a:p>
            <a:pPr algn="ctr" eaLnBrk="1" hangingPunct="1">
              <a:lnSpc>
                <a:spcPct val="90000"/>
              </a:lnSpc>
              <a:defRPr/>
            </a:pPr>
            <a:r>
              <a:rPr lang="en-US" sz="11000" dirty="0">
                <a:ln>
                  <a:solidFill>
                    <a:schemeClr val="bg1"/>
                  </a:solidFill>
                </a:ln>
                <a:solidFill>
                  <a:srgbClr val="FFFFFF"/>
                </a:solidFill>
                <a:latin typeface="Arial"/>
                <a:ea typeface="ＭＳ Ｐゴシック"/>
                <a:cs typeface="Avenir Heavy"/>
              </a:rPr>
              <a:t>Knowledge, perceptions and attitudes to Covid-19 in Gugulethu </a:t>
            </a:r>
          </a:p>
        </p:txBody>
      </p:sp>
      <p:sp>
        <p:nvSpPr>
          <p:cNvPr id="3080" name="Text Box 16">
            <a:extLst>
              <a:ext uri="{FF2B5EF4-FFF2-40B4-BE49-F238E27FC236}">
                <a16:creationId xmlns:a16="http://schemas.microsoft.com/office/drawing/2014/main" id="{1FA9C52E-6399-4B87-BBBF-84ADE57FF1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566032" y="24687151"/>
            <a:ext cx="12466788" cy="6888169"/>
          </a:xfrm>
          <a:prstGeom prst="rect">
            <a:avLst/>
          </a:prstGeom>
          <a:solidFill>
            <a:schemeClr val="bg1"/>
          </a:solidFill>
          <a:ln w="38100">
            <a:solidFill>
              <a:srgbClr val="000000"/>
            </a:solidFill>
            <a:round/>
            <a:headEnd/>
            <a:tailEnd/>
          </a:ln>
        </p:spPr>
        <p:txBody>
          <a:bodyPr lIns="914400" tIns="457200" rIns="914400" bIns="914400" anchor="t"/>
          <a:lstStyle>
            <a:lvl1pPr>
              <a:spcBef>
                <a:spcPct val="20000"/>
              </a:spcBef>
              <a:buChar char="•"/>
              <a:defRPr sz="143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125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0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8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8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8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8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8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8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None/>
            </a:pPr>
            <a:r>
              <a:rPr lang="en-US" altLang="en-US" sz="5400" b="1" dirty="0">
                <a:solidFill>
                  <a:srgbClr val="800040"/>
                </a:solidFill>
                <a:latin typeface="Arial"/>
                <a:ea typeface="MS PGothic"/>
                <a:cs typeface="Arial"/>
              </a:rPr>
              <a:t>ACKNOWLEDGEMENTS</a:t>
            </a:r>
          </a:p>
          <a:p>
            <a:pPr eaLnBrk="1" hangingPunct="1">
              <a:spcBef>
                <a:spcPct val="10000"/>
              </a:spcBef>
              <a:buFontTx/>
              <a:buNone/>
            </a:pPr>
            <a:r>
              <a:rPr lang="en-US" altLang="en-US" sz="4000" dirty="0">
                <a:latin typeface="Arial"/>
                <a:ea typeface="MS PGothic"/>
                <a:cs typeface="Arial"/>
              </a:rPr>
              <a:t>We acknowledge the health committee members from Klipfontein and Khayelitsha who collected and captured the data.</a:t>
            </a:r>
          </a:p>
          <a:p>
            <a:pPr>
              <a:spcBef>
                <a:spcPct val="10000"/>
              </a:spcBef>
              <a:buNone/>
            </a:pPr>
            <a:r>
              <a:rPr lang="en-US" altLang="en-US" sz="4000" dirty="0">
                <a:latin typeface="Arial"/>
                <a:ea typeface="MS PGothic"/>
                <a:cs typeface="Arial"/>
              </a:rPr>
              <a:t>The study was funded by an NRF Community Engagement Grant.</a:t>
            </a:r>
          </a:p>
          <a:p>
            <a:pPr eaLnBrk="1" hangingPunct="1">
              <a:spcBef>
                <a:spcPct val="10000"/>
              </a:spcBef>
              <a:buFontTx/>
              <a:buNone/>
            </a:pPr>
            <a:endParaRPr lang="en-US" altLang="en-US" sz="4000" dirty="0">
              <a:latin typeface="Arial"/>
              <a:ea typeface="MS PGothic"/>
              <a:cs typeface="Arial"/>
            </a:endParaRPr>
          </a:p>
          <a:p>
            <a:pPr algn="just">
              <a:spcBef>
                <a:spcPct val="0"/>
              </a:spcBef>
              <a:buNone/>
            </a:pPr>
            <a:r>
              <a:rPr lang="en-US" altLang="en-US" sz="4800" b="1" dirty="0">
                <a:solidFill>
                  <a:srgbClr val="800040"/>
                </a:solidFill>
                <a:latin typeface="Arial"/>
                <a:ea typeface="MS PGothic"/>
                <a:cs typeface="Arial"/>
              </a:rPr>
              <a:t>FURTHER INFORMATION: </a:t>
            </a:r>
          </a:p>
          <a:p>
            <a:pPr>
              <a:spcBef>
                <a:spcPct val="10000"/>
              </a:spcBef>
              <a:buNone/>
            </a:pPr>
            <a:r>
              <a:rPr lang="en-US" altLang="en-US" sz="4000" dirty="0" err="1">
                <a:solidFill>
                  <a:srgbClr val="000000"/>
                </a:solidFill>
                <a:latin typeface="Arial"/>
                <a:ea typeface="MS PGothic"/>
                <a:cs typeface="Arial"/>
              </a:rPr>
              <a:t>Hanne.Haricharan@uct.ac.za</a:t>
            </a:r>
            <a:endParaRPr lang="en-US" altLang="en-US" sz="4000" dirty="0">
              <a:latin typeface="Arial"/>
              <a:ea typeface="MS PGothic"/>
              <a:cs typeface="Arial"/>
            </a:endParaRPr>
          </a:p>
          <a:p>
            <a:pPr eaLnBrk="1" hangingPunct="1">
              <a:spcBef>
                <a:spcPct val="10000"/>
              </a:spcBef>
              <a:buFontTx/>
              <a:buNone/>
            </a:pPr>
            <a:endParaRPr lang="en-US" altLang="en-US" sz="4000" dirty="0">
              <a:latin typeface="Arial"/>
              <a:ea typeface="MS PGothic"/>
              <a:cs typeface="Arial"/>
            </a:endParaRPr>
          </a:p>
          <a:p>
            <a:pPr eaLnBrk="1" hangingPunct="1">
              <a:spcBef>
                <a:spcPct val="10000"/>
              </a:spcBef>
              <a:buFontTx/>
              <a:buNone/>
            </a:pPr>
            <a:endParaRPr lang="en-US" altLang="en-US" sz="4400" dirty="0">
              <a:latin typeface="Arial"/>
              <a:ea typeface="MS PGothic"/>
              <a:cs typeface="Arial"/>
            </a:endParaRPr>
          </a:p>
        </p:txBody>
      </p:sp>
      <p:sp>
        <p:nvSpPr>
          <p:cNvPr id="3084" name="Text Box 12">
            <a:extLst>
              <a:ext uri="{FF2B5EF4-FFF2-40B4-BE49-F238E27FC236}">
                <a16:creationId xmlns:a16="http://schemas.microsoft.com/office/drawing/2014/main" id="{98C1B2A9-C59E-4E43-99FC-704AD5CC2C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609385" y="5892599"/>
            <a:ext cx="10704004" cy="25600413"/>
          </a:xfrm>
          <a:prstGeom prst="rect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</p:spPr>
        <p:txBody>
          <a:bodyPr lIns="914400" tIns="457200" rIns="914400" bIns="914400"/>
          <a:lstStyle>
            <a:lvl1pPr>
              <a:spcBef>
                <a:spcPct val="20000"/>
              </a:spcBef>
              <a:buChar char="•"/>
              <a:tabLst>
                <a:tab pos="500063" algn="l"/>
              </a:tabLst>
              <a:defRPr sz="143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500063" algn="l"/>
              </a:tabLst>
              <a:defRPr sz="125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500063" algn="l"/>
              </a:tabLst>
              <a:defRPr sz="10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500063" algn="l"/>
              </a:tabLst>
              <a:defRPr sz="8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500063" algn="l"/>
              </a:tabLst>
              <a:defRPr sz="8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00063" algn="l"/>
              </a:tabLst>
              <a:defRPr sz="8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00063" algn="l"/>
              </a:tabLst>
              <a:defRPr sz="8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00063" algn="l"/>
              </a:tabLst>
              <a:defRPr sz="8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00063" algn="l"/>
              </a:tabLst>
              <a:defRPr sz="8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None/>
            </a:pPr>
            <a:r>
              <a:rPr lang="en-US" altLang="en-US" sz="5400" b="1" dirty="0">
                <a:solidFill>
                  <a:srgbClr val="800040"/>
                </a:solidFill>
                <a:latin typeface="Arial"/>
                <a:ea typeface="MS PGothic"/>
                <a:cs typeface="Arial"/>
              </a:rPr>
              <a:t>MAIN FINDINGS</a:t>
            </a:r>
            <a:endParaRPr lang="en-US" altLang="en-US" sz="5400" dirty="0">
              <a:latin typeface="Arial" panose="020B0604020202020204" pitchFamily="34" charset="0"/>
              <a:ea typeface="Roboto" panose="02000000000000000000"/>
              <a:cs typeface="Arial" panose="020B0604020202020204" pitchFamily="34" charset="0"/>
            </a:endParaRPr>
          </a:p>
          <a:p>
            <a:pPr eaLnBrk="1" hangingPunct="1">
              <a:spcBef>
                <a:spcPct val="50000"/>
              </a:spcBef>
              <a:buNone/>
            </a:pPr>
            <a:r>
              <a:rPr lang="en-US" altLang="en-US" sz="4000" b="1" dirty="0"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</a:rPr>
              <a:t>Cause of Covid-19:</a:t>
            </a:r>
          </a:p>
          <a:p>
            <a:pPr marL="1143000" indent="-1143000" eaLnBrk="1" hangingPunct="1">
              <a:spcBef>
                <a:spcPct val="50000"/>
              </a:spcBef>
            </a:pPr>
            <a:endParaRPr lang="en-US" altLang="en-US" sz="4400" dirty="0">
              <a:latin typeface="Arial" panose="020B0604020202020204" pitchFamily="34" charset="0"/>
              <a:ea typeface="Roboto" panose="02000000000000000000"/>
              <a:cs typeface="Arial" panose="020B0604020202020204" pitchFamily="34" charset="0"/>
            </a:endParaRPr>
          </a:p>
          <a:p>
            <a:pPr marL="1143000" indent="-1143000" eaLnBrk="1" hangingPunct="1">
              <a:spcBef>
                <a:spcPct val="50000"/>
              </a:spcBef>
            </a:pPr>
            <a:endParaRPr lang="en-US" altLang="en-US" sz="4400" dirty="0">
              <a:latin typeface="Arial" panose="020B0604020202020204" pitchFamily="34" charset="0"/>
              <a:ea typeface="Roboto" panose="02000000000000000000"/>
              <a:cs typeface="Arial" panose="020B0604020202020204" pitchFamily="34" charset="0"/>
            </a:endParaRPr>
          </a:p>
          <a:p>
            <a:pPr eaLnBrk="1" hangingPunct="1">
              <a:spcBef>
                <a:spcPct val="50000"/>
              </a:spcBef>
              <a:buNone/>
            </a:pPr>
            <a:endParaRPr lang="en-US" altLang="en-US" sz="4400" b="1" dirty="0">
              <a:latin typeface="Arial" panose="020B0604020202020204" pitchFamily="34" charset="0"/>
              <a:ea typeface="Roboto" panose="02000000000000000000"/>
              <a:cs typeface="Arial" panose="020B0604020202020204" pitchFamily="34" charset="0"/>
            </a:endParaRPr>
          </a:p>
          <a:p>
            <a:pPr eaLnBrk="1" hangingPunct="1">
              <a:spcBef>
                <a:spcPct val="50000"/>
              </a:spcBef>
              <a:buNone/>
            </a:pPr>
            <a:endParaRPr lang="en-US" altLang="en-US" sz="4000" b="1" dirty="0">
              <a:latin typeface="Arial" panose="020B0604020202020204" pitchFamily="34" charset="0"/>
              <a:ea typeface="Roboto" panose="02000000000000000000"/>
              <a:cs typeface="Arial" panose="020B0604020202020204" pitchFamily="34" charset="0"/>
            </a:endParaRPr>
          </a:p>
          <a:p>
            <a:pPr eaLnBrk="1" hangingPunct="1">
              <a:spcBef>
                <a:spcPct val="50000"/>
              </a:spcBef>
              <a:buNone/>
            </a:pPr>
            <a:endParaRPr lang="en-US" altLang="en-US" sz="4000" b="1" dirty="0">
              <a:latin typeface="Arial" panose="020B0604020202020204" pitchFamily="34" charset="0"/>
              <a:ea typeface="Roboto" panose="02000000000000000000"/>
              <a:cs typeface="Arial" panose="020B0604020202020204" pitchFamily="34" charset="0"/>
            </a:endParaRPr>
          </a:p>
          <a:p>
            <a:pPr eaLnBrk="1" hangingPunct="1">
              <a:spcBef>
                <a:spcPct val="50000"/>
              </a:spcBef>
              <a:buNone/>
            </a:pPr>
            <a:endParaRPr lang="en-US" altLang="en-US" sz="4000" b="1" dirty="0">
              <a:latin typeface="Arial" panose="020B0604020202020204" pitchFamily="34" charset="0"/>
              <a:ea typeface="Roboto" panose="02000000000000000000"/>
              <a:cs typeface="Arial" panose="020B0604020202020204" pitchFamily="34" charset="0"/>
            </a:endParaRPr>
          </a:p>
          <a:p>
            <a:pPr eaLnBrk="1" hangingPunct="1">
              <a:spcBef>
                <a:spcPct val="50000"/>
              </a:spcBef>
              <a:buNone/>
            </a:pPr>
            <a:r>
              <a:rPr lang="en-US" altLang="en-US" sz="4000" b="1" dirty="0"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</a:rPr>
              <a:t>Risk perception</a:t>
            </a:r>
            <a:r>
              <a:rPr lang="en-US" altLang="en-US" sz="4000" dirty="0"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</a:rPr>
              <a:t>:</a:t>
            </a:r>
            <a:endParaRPr lang="en-US" altLang="en-US" sz="4400" dirty="0">
              <a:latin typeface="Arial" panose="020B0604020202020204" pitchFamily="34" charset="0"/>
              <a:ea typeface="Roboto" panose="02000000000000000000"/>
              <a:cs typeface="Arial" panose="020B0604020202020204" pitchFamily="34" charset="0"/>
            </a:endParaRPr>
          </a:p>
          <a:p>
            <a:pPr eaLnBrk="1" hangingPunct="1">
              <a:spcBef>
                <a:spcPct val="50000"/>
              </a:spcBef>
              <a:buNone/>
            </a:pPr>
            <a:endParaRPr lang="en-US" altLang="en-US" sz="4400" dirty="0">
              <a:latin typeface="Arial" panose="020B0604020202020204" pitchFamily="34" charset="0"/>
              <a:ea typeface="Roboto" panose="02000000000000000000"/>
              <a:cs typeface="Arial" panose="020B0604020202020204" pitchFamily="34" charset="0"/>
            </a:endParaRPr>
          </a:p>
          <a:p>
            <a:pPr eaLnBrk="1" hangingPunct="1">
              <a:spcBef>
                <a:spcPct val="50000"/>
              </a:spcBef>
              <a:buNone/>
            </a:pPr>
            <a:endParaRPr lang="en-US" altLang="en-US" sz="4400" dirty="0">
              <a:latin typeface="Arial" panose="020B0604020202020204" pitchFamily="34" charset="0"/>
              <a:ea typeface="Roboto" panose="02000000000000000000"/>
              <a:cs typeface="Arial" panose="020B0604020202020204" pitchFamily="34" charset="0"/>
            </a:endParaRPr>
          </a:p>
          <a:p>
            <a:pPr eaLnBrk="1" hangingPunct="1">
              <a:spcBef>
                <a:spcPct val="50000"/>
              </a:spcBef>
              <a:buNone/>
            </a:pPr>
            <a:endParaRPr lang="en-US" altLang="en-US" sz="4000" b="1" dirty="0">
              <a:latin typeface="Arial" panose="020B0604020202020204" pitchFamily="34" charset="0"/>
              <a:ea typeface="Roboto" panose="02000000000000000000"/>
              <a:cs typeface="Arial" panose="020B0604020202020204" pitchFamily="34" charset="0"/>
            </a:endParaRPr>
          </a:p>
          <a:p>
            <a:pPr eaLnBrk="1" hangingPunct="1">
              <a:spcBef>
                <a:spcPct val="50000"/>
              </a:spcBef>
              <a:buNone/>
            </a:pPr>
            <a:r>
              <a:rPr lang="en-US" altLang="en-US" sz="4000" b="1" dirty="0"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</a:rPr>
              <a:t>Readiness to test</a:t>
            </a:r>
            <a:r>
              <a:rPr lang="en-US" altLang="en-US" sz="4000" dirty="0"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</a:rPr>
              <a:t>:</a:t>
            </a:r>
            <a:endParaRPr lang="en-US" altLang="en-US" sz="4000" b="1" dirty="0">
              <a:latin typeface="Arial" panose="020B0604020202020204" pitchFamily="34" charset="0"/>
              <a:ea typeface="Roboto" panose="02000000000000000000"/>
              <a:cs typeface="Arial" panose="020B0604020202020204" pitchFamily="34" charset="0"/>
            </a:endParaRPr>
          </a:p>
          <a:p>
            <a:pPr marL="1143000" indent="-1143000" eaLnBrk="1" hangingPunct="1">
              <a:spcBef>
                <a:spcPct val="50000"/>
              </a:spcBef>
            </a:pPr>
            <a:endParaRPr lang="en-US" altLang="en-US" sz="4000" b="1" dirty="0">
              <a:latin typeface="Arial" panose="020B0604020202020204" pitchFamily="34" charset="0"/>
              <a:ea typeface="Roboto" panose="02000000000000000000"/>
              <a:cs typeface="Arial" panose="020B0604020202020204" pitchFamily="34" charset="0"/>
            </a:endParaRPr>
          </a:p>
          <a:p>
            <a:pPr marL="1143000" indent="-1143000" eaLnBrk="1" hangingPunct="1">
              <a:spcBef>
                <a:spcPct val="50000"/>
              </a:spcBef>
            </a:pPr>
            <a:endParaRPr lang="en-US" altLang="en-US" sz="4000" b="1" dirty="0">
              <a:latin typeface="Arial" panose="020B0604020202020204" pitchFamily="34" charset="0"/>
              <a:ea typeface="Roboto" panose="02000000000000000000"/>
              <a:cs typeface="Arial" panose="020B0604020202020204" pitchFamily="34" charset="0"/>
            </a:endParaRPr>
          </a:p>
          <a:p>
            <a:pPr eaLnBrk="1" hangingPunct="1">
              <a:spcBef>
                <a:spcPct val="50000"/>
              </a:spcBef>
              <a:buNone/>
            </a:pPr>
            <a:endParaRPr lang="en-US" altLang="en-US" sz="4000" b="1" dirty="0">
              <a:latin typeface="Arial" panose="020B0604020202020204" pitchFamily="34" charset="0"/>
              <a:ea typeface="Roboto" panose="02000000000000000000"/>
              <a:cs typeface="Arial" panose="020B0604020202020204" pitchFamily="34" charset="0"/>
            </a:endParaRPr>
          </a:p>
          <a:p>
            <a:pPr eaLnBrk="1" hangingPunct="1">
              <a:spcBef>
                <a:spcPct val="50000"/>
              </a:spcBef>
              <a:buNone/>
            </a:pPr>
            <a:endParaRPr lang="en-US" altLang="en-US" sz="4000" b="1" dirty="0">
              <a:latin typeface="Arial" panose="020B0604020202020204" pitchFamily="34" charset="0"/>
              <a:ea typeface="Roboto" panose="02000000000000000000"/>
              <a:cs typeface="Arial" panose="020B0604020202020204" pitchFamily="34" charset="0"/>
            </a:endParaRPr>
          </a:p>
          <a:p>
            <a:pPr eaLnBrk="1" hangingPunct="1">
              <a:spcBef>
                <a:spcPct val="50000"/>
              </a:spcBef>
              <a:buNone/>
            </a:pPr>
            <a:r>
              <a:rPr lang="en-US" altLang="en-US" sz="4000" b="1" dirty="0"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</a:rPr>
              <a:t>Willingness to disclose:</a:t>
            </a:r>
            <a:endParaRPr lang="en-US" altLang="en-US" sz="4400" dirty="0">
              <a:latin typeface="Arial" panose="020B0604020202020204" pitchFamily="34" charset="0"/>
              <a:ea typeface="Roboto" panose="02000000000000000000"/>
              <a:cs typeface="Arial" panose="020B0604020202020204" pitchFamily="34" charset="0"/>
            </a:endParaRPr>
          </a:p>
          <a:p>
            <a:pPr eaLnBrk="1" hangingPunct="1">
              <a:spcBef>
                <a:spcPct val="50000"/>
              </a:spcBef>
              <a:buNone/>
            </a:pPr>
            <a:endParaRPr lang="en-US" altLang="en-US" sz="4000" b="1" dirty="0">
              <a:latin typeface="Arial" panose="020B0604020202020204" pitchFamily="34" charset="0"/>
              <a:ea typeface="Roboto" panose="02000000000000000000"/>
              <a:cs typeface="Arial" panose="020B0604020202020204" pitchFamily="34" charset="0"/>
            </a:endParaRPr>
          </a:p>
          <a:p>
            <a:pPr eaLnBrk="1" hangingPunct="1">
              <a:spcBef>
                <a:spcPct val="50000"/>
              </a:spcBef>
              <a:buNone/>
            </a:pPr>
            <a:endParaRPr lang="en-US" altLang="en-US" sz="4000" b="1" dirty="0">
              <a:latin typeface="Arial" panose="020B0604020202020204" pitchFamily="34" charset="0"/>
              <a:ea typeface="Roboto" panose="02000000000000000000"/>
              <a:cs typeface="Arial" panose="020B0604020202020204" pitchFamily="34" charset="0"/>
            </a:endParaRPr>
          </a:p>
          <a:p>
            <a:pPr eaLnBrk="1" hangingPunct="1">
              <a:spcBef>
                <a:spcPct val="50000"/>
              </a:spcBef>
              <a:buNone/>
            </a:pPr>
            <a:endParaRPr lang="en-US" altLang="en-US" sz="4000" b="1" dirty="0">
              <a:latin typeface="Arial" panose="020B0604020202020204" pitchFamily="34" charset="0"/>
              <a:ea typeface="Roboto" panose="02000000000000000000"/>
              <a:cs typeface="Arial" panose="020B0604020202020204" pitchFamily="34" charset="0"/>
            </a:endParaRPr>
          </a:p>
          <a:p>
            <a:pPr eaLnBrk="1" hangingPunct="1">
              <a:spcBef>
                <a:spcPct val="50000"/>
              </a:spcBef>
              <a:buNone/>
            </a:pPr>
            <a:r>
              <a:rPr lang="en-US" altLang="en-US" sz="4000" b="1" dirty="0"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</a:rPr>
              <a:t>Willingness to go to an isolation facility:</a:t>
            </a:r>
          </a:p>
          <a:p>
            <a:pPr marL="571500" indent="-571500" eaLnBrk="1" hangingPunct="1">
              <a:spcBef>
                <a:spcPct val="50000"/>
              </a:spcBef>
            </a:pPr>
            <a:endParaRPr lang="en-US" altLang="en-US" sz="9600" b="1" dirty="0">
              <a:solidFill>
                <a:schemeClr val="bg1"/>
              </a:solidFill>
              <a:latin typeface="Arial" panose="020B0604020202020204" pitchFamily="34" charset="0"/>
              <a:ea typeface="Roboto" panose="02000000000000000000"/>
              <a:cs typeface="Arial" panose="020B0604020202020204" pitchFamily="34" charset="0"/>
            </a:endParaRPr>
          </a:p>
          <a:p>
            <a:pPr eaLnBrk="1" hangingPunct="1">
              <a:spcBef>
                <a:spcPct val="50000"/>
              </a:spcBef>
              <a:buNone/>
            </a:pPr>
            <a:endParaRPr lang="en-US" altLang="en-US" sz="4000" b="1" dirty="0">
              <a:latin typeface="Arial" panose="020B0604020202020204" pitchFamily="34" charset="0"/>
              <a:ea typeface="Roboto" panose="02000000000000000000"/>
              <a:cs typeface="Arial" panose="020B0604020202020204" pitchFamily="34" charset="0"/>
            </a:endParaRPr>
          </a:p>
        </p:txBody>
      </p:sp>
      <p:pic>
        <p:nvPicPr>
          <p:cNvPr id="2" name="Picture 3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4D6D9B4B-A841-40BA-9F8E-E0C89EC3C2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8836" y="27730854"/>
            <a:ext cx="13174642" cy="368615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CCC73E92-378F-CB4A-AA57-4D30D7ED715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60165052"/>
              </p:ext>
            </p:extLst>
          </p:nvPr>
        </p:nvGraphicFramePr>
        <p:xfrm>
          <a:off x="15337090" y="8802261"/>
          <a:ext cx="9004664" cy="3904512"/>
        </p:xfrm>
        <a:graphic>
          <a:graphicData uri="http://schemas.openxmlformats.org/drawingml/2006/table">
            <a:tbl>
              <a:tblPr firstRow="1" firstCol="1" bandRow="1">
                <a:tableStyleId>{21E4AEA4-8DFA-4A89-87EB-49C32662AFE0}</a:tableStyleId>
              </a:tblPr>
              <a:tblGrid>
                <a:gridCol w="6446560">
                  <a:extLst>
                    <a:ext uri="{9D8B030D-6E8A-4147-A177-3AD203B41FA5}">
                      <a16:colId xmlns:a16="http://schemas.microsoft.com/office/drawing/2014/main" val="2163462158"/>
                    </a:ext>
                  </a:extLst>
                </a:gridCol>
                <a:gridCol w="2558104">
                  <a:extLst>
                    <a:ext uri="{9D8B030D-6E8A-4147-A177-3AD203B41FA5}">
                      <a16:colId xmlns:a16="http://schemas.microsoft.com/office/drawing/2014/main" val="3289071744"/>
                    </a:ext>
                  </a:extLst>
                </a:gridCol>
              </a:tblGrid>
              <a:tr h="917472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 b="1" u="none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What is Covid?</a:t>
                      </a:r>
                      <a:endParaRPr lang="en-ZA" sz="2800" b="1" u="none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en-ZA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en-ZA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221036169"/>
                  </a:ext>
                </a:extLst>
              </a:tr>
              <a:tr h="338855">
                <a:tc>
                  <a:txBody>
                    <a:bodyPr/>
                    <a:lstStyle/>
                    <a:p>
                      <a:r>
                        <a:rPr lang="en-GB" sz="2800" dirty="0">
                          <a:effectLst/>
                        </a:rPr>
                        <a:t>A disease caused by a virus</a:t>
                      </a:r>
                      <a:endParaRPr lang="en-ZA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GB" sz="2800" dirty="0">
                          <a:effectLst/>
                        </a:rPr>
                        <a:t>71 (74.7 %)</a:t>
                      </a:r>
                      <a:endParaRPr lang="en-ZA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657521585"/>
                  </a:ext>
                </a:extLst>
              </a:tr>
              <a:tr h="338855">
                <a:tc>
                  <a:txBody>
                    <a:bodyPr/>
                    <a:lstStyle/>
                    <a:p>
                      <a:r>
                        <a:rPr lang="en-GB" sz="2800" dirty="0">
                          <a:effectLst/>
                        </a:rPr>
                        <a:t>An infection</a:t>
                      </a:r>
                      <a:endParaRPr lang="en-ZA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GB" sz="2800" dirty="0">
                          <a:effectLst/>
                        </a:rPr>
                        <a:t>9 (9.5%)</a:t>
                      </a:r>
                      <a:endParaRPr lang="en-ZA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374406308"/>
                  </a:ext>
                </a:extLst>
              </a:tr>
              <a:tr h="338855">
                <a:tc>
                  <a:txBody>
                    <a:bodyPr/>
                    <a:lstStyle/>
                    <a:p>
                      <a:r>
                        <a:rPr lang="en-GB" sz="2800" dirty="0">
                          <a:effectLst/>
                        </a:rPr>
                        <a:t>A human-made disease</a:t>
                      </a:r>
                      <a:endParaRPr lang="en-ZA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GB" sz="2800" dirty="0">
                          <a:effectLst/>
                        </a:rPr>
                        <a:t>15 (15.8 %)</a:t>
                      </a:r>
                      <a:endParaRPr lang="en-ZA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890015225"/>
                  </a:ext>
                </a:extLst>
              </a:tr>
              <a:tr h="399439">
                <a:tc>
                  <a:txBody>
                    <a:bodyPr/>
                    <a:lstStyle/>
                    <a:p>
                      <a:r>
                        <a:rPr lang="en-GB" sz="2800" dirty="0">
                          <a:effectLst/>
                        </a:rPr>
                        <a:t>A curse from God</a:t>
                      </a:r>
                      <a:endParaRPr lang="en-ZA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GB" sz="2800" dirty="0">
                          <a:effectLst/>
                        </a:rPr>
                        <a:t>4    (4.2 %)</a:t>
                      </a:r>
                      <a:endParaRPr lang="en-ZA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83581071"/>
                  </a:ext>
                </a:extLst>
              </a:tr>
              <a:tr h="399439">
                <a:tc>
                  <a:txBody>
                    <a:bodyPr/>
                    <a:lstStyle/>
                    <a:p>
                      <a:r>
                        <a:rPr lang="en-GB" sz="2800" dirty="0">
                          <a:effectLst/>
                        </a:rPr>
                        <a:t>A lie</a:t>
                      </a:r>
                      <a:endParaRPr lang="en-ZA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GB" sz="2800" dirty="0">
                          <a:effectLst/>
                        </a:rPr>
                        <a:t>13   (13.7 %)</a:t>
                      </a:r>
                      <a:endParaRPr lang="en-ZA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85716429"/>
                  </a:ext>
                </a:extLst>
              </a:tr>
              <a:tr h="399439">
                <a:tc>
                  <a:txBody>
                    <a:bodyPr/>
                    <a:lstStyle/>
                    <a:p>
                      <a:r>
                        <a:rPr lang="en-GB" sz="2800" dirty="0">
                          <a:effectLst/>
                        </a:rPr>
                        <a:t>Don’t know</a:t>
                      </a:r>
                      <a:endParaRPr lang="en-ZA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GB" sz="2800" dirty="0">
                          <a:effectLst/>
                        </a:rPr>
                        <a:t>0   (0%)</a:t>
                      </a:r>
                      <a:endParaRPr lang="en-ZA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749693455"/>
                  </a:ext>
                </a:extLst>
              </a:tr>
              <a:tr h="399439">
                <a:tc>
                  <a:txBody>
                    <a:bodyPr/>
                    <a:lstStyle/>
                    <a:p>
                      <a:r>
                        <a:rPr lang="en-GB" sz="2800" dirty="0">
                          <a:effectLst/>
                        </a:rPr>
                        <a:t>Did not answer question</a:t>
                      </a:r>
                      <a:endParaRPr lang="en-ZA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GB" sz="2800" dirty="0">
                          <a:effectLst/>
                        </a:rPr>
                        <a:t>1     (1.1 %)</a:t>
                      </a:r>
                      <a:endParaRPr lang="en-ZA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73561119"/>
                  </a:ext>
                </a:extLst>
              </a:tr>
            </a:tbl>
          </a:graphicData>
        </a:graphic>
      </p:graphicFrame>
      <p:sp>
        <p:nvSpPr>
          <p:cNvPr id="5" name="Rectangle 1">
            <a:extLst>
              <a:ext uri="{FF2B5EF4-FFF2-40B4-BE49-F238E27FC236}">
                <a16:creationId xmlns:a16="http://schemas.microsoft.com/office/drawing/2014/main" id="{CD538C3F-4D3F-3C43-9BC6-F63E02E5B5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757255" y="7694388"/>
            <a:ext cx="5120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D231EF88-B9F0-0F41-856C-1870A262B88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00163608"/>
              </p:ext>
            </p:extLst>
          </p:nvPr>
        </p:nvGraphicFramePr>
        <p:xfrm>
          <a:off x="15198640" y="15307127"/>
          <a:ext cx="9269248" cy="2560320"/>
        </p:xfrm>
        <a:graphic>
          <a:graphicData uri="http://schemas.openxmlformats.org/drawingml/2006/table">
            <a:tbl>
              <a:tblPr firstRow="1" firstCol="1" bandRow="1">
                <a:tableStyleId>{21E4AEA4-8DFA-4A89-87EB-49C32662AFE0}</a:tableStyleId>
              </a:tblPr>
              <a:tblGrid>
                <a:gridCol w="2562558">
                  <a:extLst>
                    <a:ext uri="{9D8B030D-6E8A-4147-A177-3AD203B41FA5}">
                      <a16:colId xmlns:a16="http://schemas.microsoft.com/office/drawing/2014/main" val="440846561"/>
                    </a:ext>
                  </a:extLst>
                </a:gridCol>
                <a:gridCol w="6706690">
                  <a:extLst>
                    <a:ext uri="{9D8B030D-6E8A-4147-A177-3AD203B41FA5}">
                      <a16:colId xmlns:a16="http://schemas.microsoft.com/office/drawing/2014/main" val="419371528"/>
                    </a:ext>
                  </a:extLst>
                </a:gridCol>
              </a:tblGrid>
              <a:tr h="659365">
                <a:tc>
                  <a:txBody>
                    <a:bodyPr/>
                    <a:lstStyle/>
                    <a:p>
                      <a:r>
                        <a:rPr lang="en-GB" sz="2800" dirty="0">
                          <a:effectLst/>
                        </a:rPr>
                        <a:t> </a:t>
                      </a:r>
                      <a:endParaRPr lang="en-ZA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GB" sz="2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Do you think you are at risk of getting Covid-19?</a:t>
                      </a:r>
                      <a:endParaRPr lang="en-ZA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46186837"/>
                  </a:ext>
                </a:extLst>
              </a:tr>
              <a:tr h="329683">
                <a:tc>
                  <a:txBody>
                    <a:bodyPr/>
                    <a:lstStyle/>
                    <a:p>
                      <a:r>
                        <a:rPr lang="en-GB" sz="2800" dirty="0">
                          <a:effectLst/>
                        </a:rPr>
                        <a:t>Yes</a:t>
                      </a:r>
                      <a:endParaRPr lang="en-ZA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GB" sz="2800" dirty="0">
                          <a:effectLst/>
                        </a:rPr>
                        <a:t>74 (77.9%)</a:t>
                      </a:r>
                      <a:endParaRPr lang="en-ZA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56864040"/>
                  </a:ext>
                </a:extLst>
              </a:tr>
              <a:tr h="329683">
                <a:tc>
                  <a:txBody>
                    <a:bodyPr/>
                    <a:lstStyle/>
                    <a:p>
                      <a:r>
                        <a:rPr lang="en-GB" sz="2800" dirty="0">
                          <a:effectLst/>
                        </a:rPr>
                        <a:t>No</a:t>
                      </a:r>
                      <a:endParaRPr lang="en-ZA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GB" sz="2800" dirty="0">
                          <a:effectLst/>
                        </a:rPr>
                        <a:t>21  (22.1 %)</a:t>
                      </a:r>
                      <a:endParaRPr lang="en-ZA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189741377"/>
                  </a:ext>
                </a:extLst>
              </a:tr>
              <a:tr h="482984">
                <a:tc>
                  <a:txBody>
                    <a:bodyPr/>
                    <a:lstStyle/>
                    <a:p>
                      <a:r>
                        <a:rPr lang="en-GB" sz="2800" dirty="0">
                          <a:effectLst/>
                        </a:rPr>
                        <a:t>Did not answer</a:t>
                      </a:r>
                      <a:endParaRPr lang="en-ZA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GB" sz="2800" dirty="0">
                          <a:effectLst/>
                        </a:rPr>
                        <a:t>6   (6%)</a:t>
                      </a:r>
                      <a:endParaRPr lang="en-ZA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0890779"/>
                  </a:ext>
                </a:extLst>
              </a:tr>
            </a:tbl>
          </a:graphicData>
        </a:graphic>
      </p:graphicFrame>
      <p:sp>
        <p:nvSpPr>
          <p:cNvPr id="10" name="Rectangle 3">
            <a:extLst>
              <a:ext uri="{FF2B5EF4-FFF2-40B4-BE49-F238E27FC236}">
                <a16:creationId xmlns:a16="http://schemas.microsoft.com/office/drawing/2014/main" id="{2CF67132-0E3F-B04F-A810-0DFF57E826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778913" y="16195710"/>
            <a:ext cx="5120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421B8FC3-FA7D-F942-93D1-5211E174E62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2795797"/>
              </p:ext>
            </p:extLst>
          </p:nvPr>
        </p:nvGraphicFramePr>
        <p:xfrm>
          <a:off x="15195532" y="23877211"/>
          <a:ext cx="9432631" cy="2072640"/>
        </p:xfrm>
        <a:graphic>
          <a:graphicData uri="http://schemas.openxmlformats.org/drawingml/2006/table">
            <a:tbl>
              <a:tblPr firstRow="1" firstCol="1" bandRow="1">
                <a:tableStyleId>{21E4AEA4-8DFA-4A89-87EB-49C32662AFE0}</a:tableStyleId>
              </a:tblPr>
              <a:tblGrid>
                <a:gridCol w="2605094">
                  <a:extLst>
                    <a:ext uri="{9D8B030D-6E8A-4147-A177-3AD203B41FA5}">
                      <a16:colId xmlns:a16="http://schemas.microsoft.com/office/drawing/2014/main" val="2666379094"/>
                    </a:ext>
                  </a:extLst>
                </a:gridCol>
                <a:gridCol w="6827537">
                  <a:extLst>
                    <a:ext uri="{9D8B030D-6E8A-4147-A177-3AD203B41FA5}">
                      <a16:colId xmlns:a16="http://schemas.microsoft.com/office/drawing/2014/main" val="3436315432"/>
                    </a:ext>
                  </a:extLst>
                </a:gridCol>
              </a:tblGrid>
              <a:tr h="525354">
                <a:tc>
                  <a:txBody>
                    <a:bodyPr/>
                    <a:lstStyle/>
                    <a:p>
                      <a:r>
                        <a:rPr lang="en-GB" sz="2800" dirty="0">
                          <a:effectLst/>
                        </a:rPr>
                        <a:t> </a:t>
                      </a:r>
                      <a:endParaRPr lang="en-ZA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GB" sz="2800" dirty="0">
                          <a:effectLst/>
                        </a:rPr>
                        <a:t>Would you disclose that you had Covid-19 if you tested positive?</a:t>
                      </a:r>
                      <a:endParaRPr lang="en-ZA" sz="2800" dirty="0">
                        <a:effectLst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43230693"/>
                  </a:ext>
                </a:extLst>
              </a:tr>
              <a:tr h="262677">
                <a:tc>
                  <a:txBody>
                    <a:bodyPr/>
                    <a:lstStyle/>
                    <a:p>
                      <a:r>
                        <a:rPr lang="en-GB" sz="2800" dirty="0">
                          <a:effectLst/>
                        </a:rPr>
                        <a:t>Yes</a:t>
                      </a:r>
                      <a:endParaRPr lang="en-ZA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GB" sz="2800" dirty="0">
                          <a:effectLst/>
                        </a:rPr>
                        <a:t>88    (92.6%)</a:t>
                      </a:r>
                      <a:endParaRPr lang="en-ZA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754218400"/>
                  </a:ext>
                </a:extLst>
              </a:tr>
              <a:tr h="262677">
                <a:tc>
                  <a:txBody>
                    <a:bodyPr/>
                    <a:lstStyle/>
                    <a:p>
                      <a:r>
                        <a:rPr lang="en-GB" sz="2800">
                          <a:effectLst/>
                        </a:rPr>
                        <a:t>No</a:t>
                      </a:r>
                      <a:endParaRPr lang="en-ZA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GB" sz="2800" dirty="0">
                          <a:effectLst/>
                        </a:rPr>
                        <a:t>6       (6.3%)</a:t>
                      </a:r>
                      <a:endParaRPr lang="en-ZA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51770823"/>
                  </a:ext>
                </a:extLst>
              </a:tr>
              <a:tr h="225152">
                <a:tc>
                  <a:txBody>
                    <a:bodyPr/>
                    <a:lstStyle/>
                    <a:p>
                      <a:r>
                        <a:rPr lang="en-GB" sz="2400" dirty="0">
                          <a:effectLst/>
                        </a:rPr>
                        <a:t>Did not answer</a:t>
                      </a:r>
                      <a:endParaRPr lang="en-ZA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GB" sz="2400" dirty="0">
                          <a:effectLst/>
                        </a:rPr>
                        <a:t>1        (1.1%)</a:t>
                      </a:r>
                      <a:endParaRPr lang="en-ZA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86992101"/>
                  </a:ext>
                </a:extLst>
              </a:tr>
            </a:tbl>
          </a:graphicData>
        </a:graphic>
      </p:graphicFrame>
      <p:sp>
        <p:nvSpPr>
          <p:cNvPr id="12" name="Rectangle 4">
            <a:extLst>
              <a:ext uri="{FF2B5EF4-FFF2-40B4-BE49-F238E27FC236}">
                <a16:creationId xmlns:a16="http://schemas.microsoft.com/office/drawing/2014/main" id="{7600F39A-6447-A347-AB5E-B79F0385E8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699595" y="20712610"/>
            <a:ext cx="5120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AA31985C-1AED-1D47-AE95-AEF88659C2E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2071363"/>
              </p:ext>
            </p:extLst>
          </p:nvPr>
        </p:nvGraphicFramePr>
        <p:xfrm>
          <a:off x="15195532" y="27569245"/>
          <a:ext cx="9360531" cy="2560320"/>
        </p:xfrm>
        <a:graphic>
          <a:graphicData uri="http://schemas.openxmlformats.org/drawingml/2006/table">
            <a:tbl>
              <a:tblPr firstRow="1" firstCol="1" bandRow="1">
                <a:tableStyleId>{21E4AEA4-8DFA-4A89-87EB-49C32662AFE0}</a:tableStyleId>
              </a:tblPr>
              <a:tblGrid>
                <a:gridCol w="3022625">
                  <a:extLst>
                    <a:ext uri="{9D8B030D-6E8A-4147-A177-3AD203B41FA5}">
                      <a16:colId xmlns:a16="http://schemas.microsoft.com/office/drawing/2014/main" val="890816913"/>
                    </a:ext>
                  </a:extLst>
                </a:gridCol>
                <a:gridCol w="6337906">
                  <a:extLst>
                    <a:ext uri="{9D8B030D-6E8A-4147-A177-3AD203B41FA5}">
                      <a16:colId xmlns:a16="http://schemas.microsoft.com/office/drawing/2014/main" val="416631195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GB" sz="2800" dirty="0">
                        <a:effectLst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GB" sz="2800" dirty="0">
                          <a:effectLst/>
                        </a:rPr>
                        <a:t>Would you to into an isolation/quarantine facility if this was suggested to you?</a:t>
                      </a:r>
                      <a:endParaRPr lang="en-ZA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91462746"/>
                  </a:ext>
                </a:extLst>
              </a:tr>
              <a:tr h="77595">
                <a:tc>
                  <a:txBody>
                    <a:bodyPr/>
                    <a:lstStyle/>
                    <a:p>
                      <a:r>
                        <a:rPr lang="en-GB" sz="2800">
                          <a:effectLst/>
                        </a:rPr>
                        <a:t>Yes</a:t>
                      </a:r>
                      <a:endParaRPr lang="en-ZA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GB" sz="2800" dirty="0">
                          <a:effectLst/>
                        </a:rPr>
                        <a:t>51 (53.7%)</a:t>
                      </a:r>
                      <a:endParaRPr lang="en-ZA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914525620"/>
                  </a:ext>
                </a:extLst>
              </a:tr>
              <a:tr h="77595">
                <a:tc>
                  <a:txBody>
                    <a:bodyPr/>
                    <a:lstStyle/>
                    <a:p>
                      <a:r>
                        <a:rPr lang="en-GB" sz="2800">
                          <a:effectLst/>
                        </a:rPr>
                        <a:t>No</a:t>
                      </a:r>
                      <a:endParaRPr lang="en-ZA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GB" sz="2800" dirty="0">
                          <a:effectLst/>
                        </a:rPr>
                        <a:t>43    (45.3%)</a:t>
                      </a:r>
                      <a:endParaRPr lang="en-ZA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698418"/>
                  </a:ext>
                </a:extLst>
              </a:tr>
              <a:tr h="77595">
                <a:tc>
                  <a:txBody>
                    <a:bodyPr/>
                    <a:lstStyle/>
                    <a:p>
                      <a:r>
                        <a:rPr lang="en-GB" sz="2800" dirty="0">
                          <a:effectLst/>
                        </a:rPr>
                        <a:t>Did not answer</a:t>
                      </a:r>
                      <a:endParaRPr lang="en-ZA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GB" sz="2800" dirty="0">
                          <a:effectLst/>
                        </a:rPr>
                        <a:t>1      (1.0%)</a:t>
                      </a:r>
                      <a:endParaRPr lang="en-ZA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71621929"/>
                  </a:ext>
                </a:extLst>
              </a:tr>
            </a:tbl>
          </a:graphicData>
        </a:graphic>
      </p:graphicFrame>
      <p:sp>
        <p:nvSpPr>
          <p:cNvPr id="14" name="Rectangle 5">
            <a:extLst>
              <a:ext uri="{FF2B5EF4-FFF2-40B4-BE49-F238E27FC236}">
                <a16:creationId xmlns:a16="http://schemas.microsoft.com/office/drawing/2014/main" id="{A72E6045-8641-DC47-8F25-4E590DCD9D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114261" y="26209458"/>
            <a:ext cx="217726396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8" name="Table 17">
            <a:extLst>
              <a:ext uri="{FF2B5EF4-FFF2-40B4-BE49-F238E27FC236}">
                <a16:creationId xmlns:a16="http://schemas.microsoft.com/office/drawing/2014/main" id="{26ACB513-55AC-5341-99C0-C5AE91E370F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5730097"/>
              </p:ext>
            </p:extLst>
          </p:nvPr>
        </p:nvGraphicFramePr>
        <p:xfrm>
          <a:off x="15150889" y="19073493"/>
          <a:ext cx="9269248" cy="3010022"/>
        </p:xfrm>
        <a:graphic>
          <a:graphicData uri="http://schemas.openxmlformats.org/drawingml/2006/table">
            <a:tbl>
              <a:tblPr firstRow="1" firstCol="1" bandRow="1">
                <a:tableStyleId>{21E4AEA4-8DFA-4A89-87EB-49C32662AFE0}</a:tableStyleId>
              </a:tblPr>
              <a:tblGrid>
                <a:gridCol w="2667000">
                  <a:extLst>
                    <a:ext uri="{9D8B030D-6E8A-4147-A177-3AD203B41FA5}">
                      <a16:colId xmlns:a16="http://schemas.microsoft.com/office/drawing/2014/main" val="2695341070"/>
                    </a:ext>
                  </a:extLst>
                </a:gridCol>
                <a:gridCol w="6602248">
                  <a:extLst>
                    <a:ext uri="{9D8B030D-6E8A-4147-A177-3AD203B41FA5}">
                      <a16:colId xmlns:a16="http://schemas.microsoft.com/office/drawing/2014/main" val="1554923905"/>
                    </a:ext>
                  </a:extLst>
                </a:gridCol>
              </a:tblGrid>
              <a:tr h="1092427">
                <a:tc>
                  <a:txBody>
                    <a:bodyPr/>
                    <a:lstStyle/>
                    <a:p>
                      <a:endParaRPr lang="en-GB" sz="2800" dirty="0">
                        <a:effectLst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GB" sz="2800" dirty="0">
                          <a:effectLst/>
                        </a:rPr>
                        <a:t>Will you test  if you have symptoms, are over 55, have other illnesses that put you at risk or have had contact with someone who had Covid?</a:t>
                      </a:r>
                      <a:endParaRPr lang="en-ZA" sz="2800" dirty="0">
                        <a:effectLst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839992780"/>
                  </a:ext>
                </a:extLst>
              </a:tr>
              <a:tr h="282062">
                <a:tc>
                  <a:txBody>
                    <a:bodyPr/>
                    <a:lstStyle/>
                    <a:p>
                      <a:r>
                        <a:rPr lang="en-GB" sz="2800">
                          <a:effectLst/>
                        </a:rPr>
                        <a:t>Yes</a:t>
                      </a:r>
                      <a:endParaRPr lang="en-ZA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GB" sz="2800" dirty="0">
                          <a:effectLst/>
                        </a:rPr>
                        <a:t>84  (84.11%)</a:t>
                      </a:r>
                      <a:endParaRPr lang="en-ZA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841391822"/>
                  </a:ext>
                </a:extLst>
              </a:tr>
              <a:tr h="449702">
                <a:tc>
                  <a:txBody>
                    <a:bodyPr/>
                    <a:lstStyle/>
                    <a:p>
                      <a:r>
                        <a:rPr lang="en-GB" sz="2800">
                          <a:effectLst/>
                        </a:rPr>
                        <a:t>No</a:t>
                      </a:r>
                      <a:endParaRPr lang="en-ZA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GB" sz="2800" dirty="0">
                          <a:effectLst/>
                        </a:rPr>
                        <a:t>11    (11.6%)</a:t>
                      </a:r>
                      <a:endParaRPr lang="en-ZA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32467900"/>
                  </a:ext>
                </a:extLst>
              </a:tr>
              <a:tr h="319158">
                <a:tc>
                  <a:txBody>
                    <a:bodyPr/>
                    <a:lstStyle/>
                    <a:p>
                      <a:r>
                        <a:rPr lang="en-GB" sz="2800" dirty="0">
                          <a:effectLst/>
                        </a:rPr>
                        <a:t>Did not answer</a:t>
                      </a:r>
                      <a:endParaRPr lang="en-ZA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GB" sz="2800" dirty="0">
                          <a:effectLst/>
                        </a:rPr>
                        <a:t>0    (0%)</a:t>
                      </a:r>
                      <a:endParaRPr lang="en-ZA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631493409"/>
                  </a:ext>
                </a:extLst>
              </a:tr>
            </a:tbl>
          </a:graphicData>
        </a:graphic>
      </p:graphicFrame>
      <p:sp>
        <p:nvSpPr>
          <p:cNvPr id="21" name="Rectangle 7">
            <a:extLst>
              <a:ext uri="{FF2B5EF4-FFF2-40B4-BE49-F238E27FC236}">
                <a16:creationId xmlns:a16="http://schemas.microsoft.com/office/drawing/2014/main" id="{3E864A15-1881-1143-95B2-D713E2345B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419185" y="29503361"/>
            <a:ext cx="5120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3" name="Rectangle 8">
            <a:extLst>
              <a:ext uri="{FF2B5EF4-FFF2-40B4-BE49-F238E27FC236}">
                <a16:creationId xmlns:a16="http://schemas.microsoft.com/office/drawing/2014/main" id="{E6463E96-071D-F542-A23B-B52DB784C1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751278" y="17159411"/>
            <a:ext cx="4494875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4" name="Text Box 12">
            <a:extLst>
              <a:ext uri="{FF2B5EF4-FFF2-40B4-BE49-F238E27FC236}">
                <a16:creationId xmlns:a16="http://schemas.microsoft.com/office/drawing/2014/main" id="{33630B3A-9C36-1E47-9DCA-56E5FA034A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899536" y="5892599"/>
            <a:ext cx="11202622" cy="25600414"/>
          </a:xfrm>
          <a:prstGeom prst="rect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</p:spPr>
        <p:txBody>
          <a:bodyPr lIns="914400" tIns="457200" rIns="914400" bIns="914400"/>
          <a:lstStyle>
            <a:lvl1pPr>
              <a:spcBef>
                <a:spcPct val="20000"/>
              </a:spcBef>
              <a:buChar char="•"/>
              <a:tabLst>
                <a:tab pos="500063" algn="l"/>
              </a:tabLst>
              <a:defRPr sz="143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500063" algn="l"/>
              </a:tabLst>
              <a:defRPr sz="125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500063" algn="l"/>
              </a:tabLst>
              <a:defRPr sz="10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500063" algn="l"/>
              </a:tabLst>
              <a:defRPr sz="8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500063" algn="l"/>
              </a:tabLst>
              <a:defRPr sz="8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00063" algn="l"/>
              </a:tabLst>
              <a:defRPr sz="8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00063" algn="l"/>
              </a:tabLst>
              <a:defRPr sz="8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00063" algn="l"/>
              </a:tabLst>
              <a:defRPr sz="8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00063" algn="l"/>
              </a:tabLst>
              <a:defRPr sz="8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None/>
            </a:pPr>
            <a:r>
              <a:rPr lang="en-US" altLang="en-US" sz="5400" b="1" dirty="0">
                <a:solidFill>
                  <a:srgbClr val="800040"/>
                </a:solidFill>
                <a:latin typeface="Arial"/>
                <a:ea typeface="MS PGothic"/>
                <a:cs typeface="Arial"/>
              </a:rPr>
              <a:t>MAIN FINDINGS</a:t>
            </a:r>
            <a:endParaRPr lang="en-US" altLang="en-US" sz="4400" dirty="0">
              <a:latin typeface="Arial" panose="020B0604020202020204" pitchFamily="34" charset="0"/>
              <a:ea typeface="Roboto" panose="02000000000000000000"/>
              <a:cs typeface="Arial" panose="020B0604020202020204" pitchFamily="34" charset="0"/>
            </a:endParaRPr>
          </a:p>
          <a:p>
            <a:pPr eaLnBrk="1" hangingPunct="1">
              <a:spcBef>
                <a:spcPct val="50000"/>
              </a:spcBef>
              <a:buNone/>
            </a:pPr>
            <a:r>
              <a:rPr lang="en-US" altLang="en-US" sz="4000" b="1" dirty="0"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</a:rPr>
              <a:t>Knowledge of non-pharmaceutical  prevention methods:</a:t>
            </a:r>
          </a:p>
          <a:p>
            <a:pPr marL="1143000" indent="-1143000" eaLnBrk="1" hangingPunct="1">
              <a:spcBef>
                <a:spcPct val="50000"/>
              </a:spcBef>
            </a:pPr>
            <a:endParaRPr lang="en-US" altLang="en-US" sz="4400" dirty="0">
              <a:latin typeface="Arial" panose="020B0604020202020204" pitchFamily="34" charset="0"/>
              <a:ea typeface="Roboto" panose="02000000000000000000"/>
              <a:cs typeface="Arial" panose="020B0604020202020204" pitchFamily="34" charset="0"/>
            </a:endParaRPr>
          </a:p>
          <a:p>
            <a:pPr eaLnBrk="1" hangingPunct="1">
              <a:spcBef>
                <a:spcPct val="50000"/>
              </a:spcBef>
              <a:buNone/>
            </a:pPr>
            <a:endParaRPr lang="en-US" altLang="en-US" sz="4400" dirty="0">
              <a:latin typeface="Arial" panose="020B0604020202020204" pitchFamily="34" charset="0"/>
              <a:ea typeface="Roboto" panose="02000000000000000000"/>
              <a:cs typeface="Arial" panose="020B0604020202020204" pitchFamily="34" charset="0"/>
            </a:endParaRPr>
          </a:p>
          <a:p>
            <a:pPr eaLnBrk="1" hangingPunct="1">
              <a:spcBef>
                <a:spcPct val="50000"/>
              </a:spcBef>
              <a:buNone/>
            </a:pPr>
            <a:endParaRPr lang="en-US" altLang="en-US" sz="4400" b="1" dirty="0">
              <a:latin typeface="Arial" panose="020B0604020202020204" pitchFamily="34" charset="0"/>
              <a:ea typeface="Roboto" panose="02000000000000000000"/>
              <a:cs typeface="Arial" panose="020B0604020202020204" pitchFamily="34" charset="0"/>
            </a:endParaRPr>
          </a:p>
          <a:p>
            <a:pPr eaLnBrk="1" hangingPunct="1">
              <a:spcBef>
                <a:spcPct val="50000"/>
              </a:spcBef>
              <a:buNone/>
            </a:pPr>
            <a:endParaRPr lang="en-US" altLang="en-US" sz="4400" b="1" dirty="0">
              <a:latin typeface="Arial" panose="020B0604020202020204" pitchFamily="34" charset="0"/>
              <a:ea typeface="Roboto" panose="02000000000000000000"/>
              <a:cs typeface="Arial" panose="020B0604020202020204" pitchFamily="34" charset="0"/>
            </a:endParaRPr>
          </a:p>
          <a:p>
            <a:pPr eaLnBrk="1" hangingPunct="1">
              <a:spcBef>
                <a:spcPct val="50000"/>
              </a:spcBef>
              <a:buNone/>
            </a:pPr>
            <a:r>
              <a:rPr lang="en-US" altLang="en-US" sz="4000" b="1" dirty="0"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</a:rPr>
              <a:t>Obstacles:</a:t>
            </a:r>
            <a:endParaRPr lang="en-US" altLang="en-US" sz="4400" dirty="0">
              <a:latin typeface="Arial" panose="020B0604020202020204" pitchFamily="34" charset="0"/>
              <a:ea typeface="Roboto" panose="02000000000000000000"/>
              <a:cs typeface="Arial" panose="020B0604020202020204" pitchFamily="34" charset="0"/>
            </a:endParaRPr>
          </a:p>
          <a:p>
            <a:pPr marL="1143000" indent="-1143000" eaLnBrk="1" hangingPunct="1">
              <a:spcBef>
                <a:spcPct val="50000"/>
              </a:spcBef>
            </a:pPr>
            <a:endParaRPr lang="en-US" altLang="en-US" sz="2800" dirty="0">
              <a:latin typeface="Arial" panose="020B0604020202020204" pitchFamily="34" charset="0"/>
              <a:ea typeface="Roboto" panose="02000000000000000000"/>
              <a:cs typeface="Arial" panose="020B0604020202020204" pitchFamily="34" charset="0"/>
            </a:endParaRPr>
          </a:p>
          <a:p>
            <a:pPr marL="1143000" indent="-1143000" eaLnBrk="1" hangingPunct="1">
              <a:spcBef>
                <a:spcPct val="50000"/>
              </a:spcBef>
            </a:pPr>
            <a:endParaRPr lang="en-US" altLang="en-US" sz="3600" b="1" dirty="0">
              <a:latin typeface="Arial" panose="020B0604020202020204" pitchFamily="34" charset="0"/>
              <a:ea typeface="Roboto" panose="02000000000000000000"/>
              <a:cs typeface="Arial" panose="020B0604020202020204" pitchFamily="34" charset="0"/>
            </a:endParaRPr>
          </a:p>
          <a:p>
            <a:pPr eaLnBrk="1" hangingPunct="1">
              <a:spcBef>
                <a:spcPct val="50000"/>
              </a:spcBef>
              <a:buNone/>
            </a:pPr>
            <a:endParaRPr lang="en-US" altLang="en-US" sz="3600" b="1" dirty="0">
              <a:latin typeface="Arial" panose="020B0604020202020204" pitchFamily="34" charset="0"/>
              <a:ea typeface="Roboto" panose="02000000000000000000"/>
              <a:cs typeface="Arial" panose="020B0604020202020204" pitchFamily="34" charset="0"/>
            </a:endParaRPr>
          </a:p>
          <a:p>
            <a:pPr eaLnBrk="1" hangingPunct="1">
              <a:spcBef>
                <a:spcPct val="50000"/>
              </a:spcBef>
              <a:buNone/>
            </a:pPr>
            <a:endParaRPr lang="en-US" altLang="en-US" sz="3600" b="1" dirty="0">
              <a:latin typeface="Arial" panose="020B0604020202020204" pitchFamily="34" charset="0"/>
              <a:ea typeface="Roboto" panose="02000000000000000000"/>
              <a:cs typeface="Arial" panose="020B0604020202020204" pitchFamily="34" charset="0"/>
            </a:endParaRPr>
          </a:p>
          <a:p>
            <a:pPr eaLnBrk="1" hangingPunct="1">
              <a:spcBef>
                <a:spcPct val="50000"/>
              </a:spcBef>
              <a:buNone/>
            </a:pPr>
            <a:endParaRPr lang="en-US" altLang="en-US" sz="3600" b="1" dirty="0">
              <a:latin typeface="Arial" panose="020B0604020202020204" pitchFamily="34" charset="0"/>
              <a:ea typeface="Roboto" panose="02000000000000000000"/>
              <a:cs typeface="Arial" panose="020B0604020202020204" pitchFamily="34" charset="0"/>
            </a:endParaRPr>
          </a:p>
          <a:p>
            <a:pPr eaLnBrk="1" hangingPunct="1">
              <a:spcBef>
                <a:spcPct val="50000"/>
              </a:spcBef>
              <a:buNone/>
            </a:pPr>
            <a:endParaRPr lang="en-US" altLang="en-US" sz="3600" b="1" dirty="0">
              <a:latin typeface="Arial" panose="020B0604020202020204" pitchFamily="34" charset="0"/>
              <a:ea typeface="Roboto" panose="02000000000000000000"/>
              <a:cs typeface="Arial" panose="020B0604020202020204" pitchFamily="34" charset="0"/>
            </a:endParaRPr>
          </a:p>
          <a:p>
            <a:pPr eaLnBrk="1" hangingPunct="1">
              <a:spcBef>
                <a:spcPct val="50000"/>
              </a:spcBef>
              <a:buNone/>
            </a:pPr>
            <a:r>
              <a:rPr lang="en-US" altLang="en-US" sz="3600" b="1" dirty="0"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</a:rPr>
              <a:t>Obstacles identified</a:t>
            </a:r>
            <a:r>
              <a:rPr lang="en-US" altLang="en-US" sz="3600" dirty="0"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</a:rPr>
              <a:t>: access to water, cost of soap, sanitizer and masks. Social distance in taxis were highlighted as a challenge.</a:t>
            </a:r>
            <a:endParaRPr lang="en-US" altLang="en-US" sz="4400" b="1" dirty="0">
              <a:latin typeface="Arial" panose="020B0604020202020204" pitchFamily="34" charset="0"/>
              <a:ea typeface="Roboto" panose="02000000000000000000"/>
              <a:cs typeface="Arial" panose="020B0604020202020204" pitchFamily="34" charset="0"/>
            </a:endParaRPr>
          </a:p>
          <a:p>
            <a:pPr eaLnBrk="1" hangingPunct="1">
              <a:spcBef>
                <a:spcPct val="50000"/>
              </a:spcBef>
              <a:buNone/>
            </a:pPr>
            <a:r>
              <a:rPr lang="en-US" altLang="en-US" sz="4400" b="1" dirty="0"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</a:rPr>
              <a:t>Stigma (blame):</a:t>
            </a:r>
          </a:p>
          <a:p>
            <a:pPr eaLnBrk="1" hangingPunct="1">
              <a:spcBef>
                <a:spcPct val="50000"/>
              </a:spcBef>
              <a:buNone/>
            </a:pPr>
            <a:br>
              <a:rPr lang="en-US" altLang="en-US" sz="9600" dirty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</a:rPr>
            </a:br>
            <a:endParaRPr lang="en-US" altLang="en-US" sz="6600" dirty="0">
              <a:solidFill>
                <a:srgbClr val="FFFFFF"/>
              </a:solidFill>
              <a:latin typeface="Avenir Book" pitchFamily="124" charset="0"/>
              <a:ea typeface="Roboto" panose="02000000000000000000"/>
              <a:cs typeface="Arial" panose="020B0604020202020204" pitchFamily="34" charset="0"/>
            </a:endParaRPr>
          </a:p>
        </p:txBody>
      </p:sp>
      <p:graphicFrame>
        <p:nvGraphicFramePr>
          <p:cNvPr id="25" name="Table 24">
            <a:extLst>
              <a:ext uri="{FF2B5EF4-FFF2-40B4-BE49-F238E27FC236}">
                <a16:creationId xmlns:a16="http://schemas.microsoft.com/office/drawing/2014/main" id="{77A6F621-F6DD-F74C-9DE2-10C7CEA07B5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28435630"/>
              </p:ext>
            </p:extLst>
          </p:nvPr>
        </p:nvGraphicFramePr>
        <p:xfrm>
          <a:off x="26675968" y="8996169"/>
          <a:ext cx="9752590" cy="3413760"/>
        </p:xfrm>
        <a:graphic>
          <a:graphicData uri="http://schemas.openxmlformats.org/drawingml/2006/table">
            <a:tbl>
              <a:tblPr firstRow="1" firstCol="1" bandRow="1">
                <a:tableStyleId>{21E4AEA4-8DFA-4A89-87EB-49C32662AFE0}</a:tableStyleId>
              </a:tblPr>
              <a:tblGrid>
                <a:gridCol w="2698254">
                  <a:extLst>
                    <a:ext uri="{9D8B030D-6E8A-4147-A177-3AD203B41FA5}">
                      <a16:colId xmlns:a16="http://schemas.microsoft.com/office/drawing/2014/main" val="2778136532"/>
                    </a:ext>
                  </a:extLst>
                </a:gridCol>
                <a:gridCol w="2299611">
                  <a:extLst>
                    <a:ext uri="{9D8B030D-6E8A-4147-A177-3AD203B41FA5}">
                      <a16:colId xmlns:a16="http://schemas.microsoft.com/office/drawing/2014/main" val="1042539205"/>
                    </a:ext>
                  </a:extLst>
                </a:gridCol>
                <a:gridCol w="2410870">
                  <a:extLst>
                    <a:ext uri="{9D8B030D-6E8A-4147-A177-3AD203B41FA5}">
                      <a16:colId xmlns:a16="http://schemas.microsoft.com/office/drawing/2014/main" val="2475264193"/>
                    </a:ext>
                  </a:extLst>
                </a:gridCol>
                <a:gridCol w="2343855">
                  <a:extLst>
                    <a:ext uri="{9D8B030D-6E8A-4147-A177-3AD203B41FA5}">
                      <a16:colId xmlns:a16="http://schemas.microsoft.com/office/drawing/2014/main" val="3938940886"/>
                    </a:ext>
                  </a:extLst>
                </a:gridCol>
              </a:tblGrid>
              <a:tr h="1754500">
                <a:tc>
                  <a:txBody>
                    <a:bodyPr/>
                    <a:lstStyle/>
                    <a:p>
                      <a:r>
                        <a:rPr lang="en-GB" sz="2800" dirty="0">
                          <a:effectLst/>
                        </a:rPr>
                        <a:t> </a:t>
                      </a:r>
                      <a:endParaRPr lang="en-ZA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GB" sz="2800" dirty="0">
                          <a:effectLst/>
                        </a:rPr>
                        <a:t>Is it necessary to wash hands or use sanitiser?</a:t>
                      </a:r>
                      <a:endParaRPr lang="en-ZA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GB" sz="2800" dirty="0">
                          <a:effectLst/>
                        </a:rPr>
                        <a:t>Is it necessary to wear a mask in public?</a:t>
                      </a:r>
                      <a:endParaRPr lang="en-ZA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GB" sz="2800" dirty="0">
                          <a:effectLst/>
                        </a:rPr>
                        <a:t>Is it necessary to practice social distancing?</a:t>
                      </a:r>
                      <a:endParaRPr lang="en-ZA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95676595"/>
                  </a:ext>
                </a:extLst>
              </a:tr>
              <a:tr h="350900">
                <a:tc>
                  <a:txBody>
                    <a:bodyPr/>
                    <a:lstStyle/>
                    <a:p>
                      <a:r>
                        <a:rPr lang="en-GB" sz="2800" dirty="0">
                          <a:effectLst/>
                        </a:rPr>
                        <a:t>Yes</a:t>
                      </a:r>
                      <a:endParaRPr lang="en-ZA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GB" sz="2800" dirty="0">
                          <a:effectLst/>
                        </a:rPr>
                        <a:t>94  (98.9%)</a:t>
                      </a:r>
                      <a:endParaRPr lang="en-ZA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GB" sz="2800" dirty="0">
                          <a:effectLst/>
                        </a:rPr>
                        <a:t>93  (98%)</a:t>
                      </a:r>
                      <a:endParaRPr lang="en-ZA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GB" sz="2800" dirty="0">
                          <a:effectLst/>
                        </a:rPr>
                        <a:t>91   (95.8%)</a:t>
                      </a:r>
                      <a:endParaRPr lang="en-ZA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264880173"/>
                  </a:ext>
                </a:extLst>
              </a:tr>
              <a:tr h="350900">
                <a:tc>
                  <a:txBody>
                    <a:bodyPr/>
                    <a:lstStyle/>
                    <a:p>
                      <a:r>
                        <a:rPr lang="en-GB" sz="2800" dirty="0">
                          <a:effectLst/>
                        </a:rPr>
                        <a:t>No</a:t>
                      </a:r>
                      <a:endParaRPr lang="en-ZA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GB" sz="2800" dirty="0">
                          <a:effectLst/>
                        </a:rPr>
                        <a:t>0    (0.5%)</a:t>
                      </a:r>
                      <a:endParaRPr lang="en-ZA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GB" sz="2800" dirty="0">
                          <a:effectLst/>
                        </a:rPr>
                        <a:t>2 (2.0%)</a:t>
                      </a:r>
                      <a:endParaRPr lang="en-ZA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GB" sz="2800" dirty="0">
                          <a:effectLst/>
                        </a:rPr>
                        <a:t>3  (3.2%)</a:t>
                      </a:r>
                      <a:endParaRPr lang="en-ZA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98024199"/>
                  </a:ext>
                </a:extLst>
              </a:tr>
              <a:tr h="350900">
                <a:tc>
                  <a:txBody>
                    <a:bodyPr/>
                    <a:lstStyle/>
                    <a:p>
                      <a:r>
                        <a:rPr lang="en-GB" sz="2800" dirty="0">
                          <a:effectLst/>
                        </a:rPr>
                        <a:t>Did not answer</a:t>
                      </a:r>
                      <a:endParaRPr lang="en-ZA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GB" sz="2800" dirty="0">
                          <a:effectLst/>
                        </a:rPr>
                        <a:t>1     (1.1%)</a:t>
                      </a:r>
                      <a:endParaRPr lang="en-ZA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GB" sz="2800" dirty="0">
                          <a:effectLst/>
                        </a:rPr>
                        <a:t>0   (0%)</a:t>
                      </a:r>
                      <a:endParaRPr lang="en-ZA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GB" sz="2800" dirty="0">
                          <a:effectLst/>
                        </a:rPr>
                        <a:t>1  (1.1%)</a:t>
                      </a:r>
                      <a:endParaRPr lang="en-ZA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123813821"/>
                  </a:ext>
                </a:extLst>
              </a:tr>
            </a:tbl>
          </a:graphicData>
        </a:graphic>
      </p:graphicFrame>
      <p:sp>
        <p:nvSpPr>
          <p:cNvPr id="26" name="Rectangle 9">
            <a:extLst>
              <a:ext uri="{FF2B5EF4-FFF2-40B4-BE49-F238E27FC236}">
                <a16:creationId xmlns:a16="http://schemas.microsoft.com/office/drawing/2014/main" id="{BDA71DF8-ABC9-F24D-9BCE-9FD3F292F1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093363" y="18207038"/>
            <a:ext cx="5120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27" name="Table 26">
            <a:extLst>
              <a:ext uri="{FF2B5EF4-FFF2-40B4-BE49-F238E27FC236}">
                <a16:creationId xmlns:a16="http://schemas.microsoft.com/office/drawing/2014/main" id="{09955A76-E3EE-0448-AA03-D7D396C8A67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64770035"/>
              </p:ext>
            </p:extLst>
          </p:nvPr>
        </p:nvGraphicFramePr>
        <p:xfrm>
          <a:off x="26657985" y="21812706"/>
          <a:ext cx="9752590" cy="5025720"/>
        </p:xfrm>
        <a:graphic>
          <a:graphicData uri="http://schemas.openxmlformats.org/drawingml/2006/table">
            <a:tbl>
              <a:tblPr firstRow="1" firstCol="1" bandRow="1">
                <a:tableStyleId>{21E4AEA4-8DFA-4A89-87EB-49C32662AFE0}</a:tableStyleId>
              </a:tblPr>
              <a:tblGrid>
                <a:gridCol w="4373952">
                  <a:extLst>
                    <a:ext uri="{9D8B030D-6E8A-4147-A177-3AD203B41FA5}">
                      <a16:colId xmlns:a16="http://schemas.microsoft.com/office/drawing/2014/main" val="378973200"/>
                    </a:ext>
                  </a:extLst>
                </a:gridCol>
                <a:gridCol w="5378638">
                  <a:extLst>
                    <a:ext uri="{9D8B030D-6E8A-4147-A177-3AD203B41FA5}">
                      <a16:colId xmlns:a16="http://schemas.microsoft.com/office/drawing/2014/main" val="765236853"/>
                    </a:ext>
                  </a:extLst>
                </a:gridCol>
              </a:tblGrid>
              <a:tr h="1100848">
                <a:tc>
                  <a:txBody>
                    <a:bodyPr/>
                    <a:lstStyle/>
                    <a:p>
                      <a:endParaRPr lang="en-ZA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GB" sz="2800" dirty="0">
                          <a:effectLst/>
                        </a:rPr>
                        <a:t>People who get Covid-19 have themselves to blame</a:t>
                      </a:r>
                      <a:endParaRPr lang="en-ZA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628865471"/>
                  </a:ext>
                </a:extLst>
              </a:tr>
              <a:tr h="642881">
                <a:tc>
                  <a:txBody>
                    <a:bodyPr/>
                    <a:lstStyle/>
                    <a:p>
                      <a:r>
                        <a:rPr lang="en-GB" sz="2800" dirty="0">
                          <a:effectLst/>
                        </a:rPr>
                        <a:t>Strongly agree</a:t>
                      </a:r>
                      <a:endParaRPr lang="en-ZA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GB" sz="2800" dirty="0">
                          <a:effectLst/>
                        </a:rPr>
                        <a:t>2       (2.1%)</a:t>
                      </a:r>
                      <a:endParaRPr lang="en-ZA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208742298"/>
                  </a:ext>
                </a:extLst>
              </a:tr>
              <a:tr h="710467">
                <a:tc>
                  <a:txBody>
                    <a:bodyPr/>
                    <a:lstStyle/>
                    <a:p>
                      <a:r>
                        <a:rPr lang="en-GB" sz="2800">
                          <a:effectLst/>
                        </a:rPr>
                        <a:t>Agree</a:t>
                      </a:r>
                      <a:endParaRPr lang="en-ZA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GB" sz="2800" dirty="0">
                          <a:effectLst/>
                        </a:rPr>
                        <a:t>4      (4.2%)</a:t>
                      </a:r>
                      <a:endParaRPr lang="en-ZA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6720084"/>
                  </a:ext>
                </a:extLst>
              </a:tr>
              <a:tr h="642881">
                <a:tc>
                  <a:txBody>
                    <a:bodyPr/>
                    <a:lstStyle/>
                    <a:p>
                      <a:r>
                        <a:rPr lang="en-GB" sz="2800">
                          <a:effectLst/>
                        </a:rPr>
                        <a:t>Neither agree/disagree</a:t>
                      </a:r>
                      <a:endParaRPr lang="en-ZA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GB" sz="2800" dirty="0">
                          <a:effectLst/>
                        </a:rPr>
                        <a:t>7      (7.4%)</a:t>
                      </a:r>
                      <a:endParaRPr lang="en-ZA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153248076"/>
                  </a:ext>
                </a:extLst>
              </a:tr>
              <a:tr h="642881">
                <a:tc>
                  <a:txBody>
                    <a:bodyPr/>
                    <a:lstStyle/>
                    <a:p>
                      <a:r>
                        <a:rPr lang="en-GB" sz="2800">
                          <a:effectLst/>
                        </a:rPr>
                        <a:t>Disagree</a:t>
                      </a:r>
                      <a:endParaRPr lang="en-ZA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GB" sz="2800" dirty="0">
                          <a:effectLst/>
                        </a:rPr>
                        <a:t>50    (52.6%)</a:t>
                      </a:r>
                      <a:endParaRPr lang="en-ZA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58337781"/>
                  </a:ext>
                </a:extLst>
              </a:tr>
              <a:tr h="642881">
                <a:tc>
                  <a:txBody>
                    <a:bodyPr/>
                    <a:lstStyle/>
                    <a:p>
                      <a:r>
                        <a:rPr lang="en-GB" sz="2800">
                          <a:effectLst/>
                        </a:rPr>
                        <a:t>Strongly disagree</a:t>
                      </a:r>
                      <a:endParaRPr lang="en-ZA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GB" sz="2800" dirty="0">
                          <a:effectLst/>
                        </a:rPr>
                        <a:t>26     (27.4%)</a:t>
                      </a:r>
                      <a:endParaRPr lang="en-ZA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673824835"/>
                  </a:ext>
                </a:extLst>
              </a:tr>
              <a:tr h="642881">
                <a:tc>
                  <a:txBody>
                    <a:bodyPr/>
                    <a:lstStyle/>
                    <a:p>
                      <a:r>
                        <a:rPr lang="en-GB" sz="2800" dirty="0">
                          <a:effectLst/>
                        </a:rPr>
                        <a:t>Did not answer</a:t>
                      </a:r>
                      <a:endParaRPr lang="en-ZA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GB" sz="2800">
                          <a:effectLst/>
                        </a:rPr>
                        <a:t>6     (6.3%)</a:t>
                      </a:r>
                      <a:endParaRPr lang="en-ZA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85882766"/>
                  </a:ext>
                </a:extLst>
              </a:tr>
            </a:tbl>
          </a:graphicData>
        </a:graphic>
      </p:graphicFrame>
      <p:sp>
        <p:nvSpPr>
          <p:cNvPr id="28" name="Rectangle 10">
            <a:extLst>
              <a:ext uri="{FF2B5EF4-FFF2-40B4-BE49-F238E27FC236}">
                <a16:creationId xmlns:a16="http://schemas.microsoft.com/office/drawing/2014/main" id="{420361CD-6C10-644E-9974-39F559126A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915478" y="25343003"/>
            <a:ext cx="5120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29" name="Table 28">
            <a:extLst>
              <a:ext uri="{FF2B5EF4-FFF2-40B4-BE49-F238E27FC236}">
                <a16:creationId xmlns:a16="http://schemas.microsoft.com/office/drawing/2014/main" id="{9CB86C62-1207-B941-A882-D4B9CD3BA76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18516862"/>
              </p:ext>
            </p:extLst>
          </p:nvPr>
        </p:nvGraphicFramePr>
        <p:xfrm>
          <a:off x="26657985" y="13894111"/>
          <a:ext cx="9956646" cy="4515946"/>
        </p:xfrm>
        <a:graphic>
          <a:graphicData uri="http://schemas.openxmlformats.org/drawingml/2006/table">
            <a:tbl>
              <a:tblPr firstRow="1" firstCol="1" bandRow="1">
                <a:tableStyleId>{21E4AEA4-8DFA-4A89-87EB-49C32662AFE0}</a:tableStyleId>
              </a:tblPr>
              <a:tblGrid>
                <a:gridCol w="2314057">
                  <a:extLst>
                    <a:ext uri="{9D8B030D-6E8A-4147-A177-3AD203B41FA5}">
                      <a16:colId xmlns:a16="http://schemas.microsoft.com/office/drawing/2014/main" val="3862825458"/>
                    </a:ext>
                  </a:extLst>
                </a:gridCol>
                <a:gridCol w="2386393">
                  <a:extLst>
                    <a:ext uri="{9D8B030D-6E8A-4147-A177-3AD203B41FA5}">
                      <a16:colId xmlns:a16="http://schemas.microsoft.com/office/drawing/2014/main" val="1020770053"/>
                    </a:ext>
                  </a:extLst>
                </a:gridCol>
                <a:gridCol w="2493057">
                  <a:extLst>
                    <a:ext uri="{9D8B030D-6E8A-4147-A177-3AD203B41FA5}">
                      <a16:colId xmlns:a16="http://schemas.microsoft.com/office/drawing/2014/main" val="4202278713"/>
                    </a:ext>
                  </a:extLst>
                </a:gridCol>
                <a:gridCol w="2763139">
                  <a:extLst>
                    <a:ext uri="{9D8B030D-6E8A-4147-A177-3AD203B41FA5}">
                      <a16:colId xmlns:a16="http://schemas.microsoft.com/office/drawing/2014/main" val="4067835075"/>
                    </a:ext>
                  </a:extLst>
                </a:gridCol>
              </a:tblGrid>
              <a:tr h="2197504">
                <a:tc>
                  <a:txBody>
                    <a:bodyPr/>
                    <a:lstStyle/>
                    <a:p>
                      <a:r>
                        <a:rPr lang="en-GB" sz="2800" dirty="0">
                          <a:effectLst/>
                        </a:rPr>
                        <a:t> </a:t>
                      </a:r>
                      <a:endParaRPr lang="en-ZA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GB" sz="2800" dirty="0">
                          <a:effectLst/>
                        </a:rPr>
                        <a:t>Do you experience obstacles to hand-washing?</a:t>
                      </a:r>
                      <a:endParaRPr lang="en-ZA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GB" sz="2800" dirty="0">
                          <a:effectLst/>
                        </a:rPr>
                        <a:t>Do you experience any obstacles to wearing a clean mask?</a:t>
                      </a:r>
                      <a:endParaRPr lang="en-ZA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GB" sz="2800" dirty="0">
                          <a:effectLst/>
                        </a:rPr>
                        <a:t>Do you experience any obstacles to practicing social distance?</a:t>
                      </a:r>
                      <a:endParaRPr lang="en-ZA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47891801"/>
                  </a:ext>
                </a:extLst>
              </a:tr>
              <a:tr h="732501">
                <a:tc>
                  <a:txBody>
                    <a:bodyPr/>
                    <a:lstStyle/>
                    <a:p>
                      <a:r>
                        <a:rPr lang="en-GB" sz="2800" dirty="0">
                          <a:effectLst/>
                        </a:rPr>
                        <a:t>Yes</a:t>
                      </a:r>
                      <a:endParaRPr lang="en-ZA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GB" sz="2800" dirty="0">
                          <a:effectLst/>
                        </a:rPr>
                        <a:t>19   (20%)</a:t>
                      </a:r>
                      <a:endParaRPr lang="en-ZA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GB" sz="2800" dirty="0">
                          <a:effectLst/>
                        </a:rPr>
                        <a:t>18  (19%)</a:t>
                      </a:r>
                      <a:endParaRPr lang="en-ZA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GB" sz="2800" dirty="0">
                          <a:effectLst/>
                        </a:rPr>
                        <a:t>27   (28.4%)</a:t>
                      </a:r>
                      <a:endParaRPr lang="en-ZA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132200766"/>
                  </a:ext>
                </a:extLst>
              </a:tr>
              <a:tr h="732501">
                <a:tc>
                  <a:txBody>
                    <a:bodyPr/>
                    <a:lstStyle/>
                    <a:p>
                      <a:r>
                        <a:rPr lang="en-GB" sz="2800" dirty="0">
                          <a:effectLst/>
                        </a:rPr>
                        <a:t>No</a:t>
                      </a:r>
                      <a:endParaRPr lang="en-ZA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GB" sz="2800" dirty="0">
                          <a:effectLst/>
                        </a:rPr>
                        <a:t>65  (68.4%)</a:t>
                      </a:r>
                      <a:endParaRPr lang="en-ZA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GB" sz="2800" dirty="0">
                          <a:effectLst/>
                        </a:rPr>
                        <a:t>76   (90%)</a:t>
                      </a:r>
                      <a:endParaRPr lang="en-ZA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GB" sz="2800" dirty="0">
                          <a:effectLst/>
                        </a:rPr>
                        <a:t>68    (71.1%)</a:t>
                      </a:r>
                      <a:endParaRPr lang="en-ZA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4304060"/>
                  </a:ext>
                </a:extLst>
              </a:tr>
              <a:tr h="650422">
                <a:tc>
                  <a:txBody>
                    <a:bodyPr/>
                    <a:lstStyle/>
                    <a:p>
                      <a:r>
                        <a:rPr lang="en-GB" sz="2800" dirty="0">
                          <a:effectLst/>
                        </a:rPr>
                        <a:t>Did not answer</a:t>
                      </a:r>
                      <a:endParaRPr lang="en-ZA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GB" sz="2800" dirty="0">
                          <a:effectLst/>
                        </a:rPr>
                        <a:t>11  (11.6%)</a:t>
                      </a:r>
                      <a:endParaRPr lang="en-ZA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GB" sz="2800" dirty="0">
                          <a:effectLst/>
                        </a:rPr>
                        <a:t>1   (1.1%)</a:t>
                      </a:r>
                      <a:endParaRPr lang="en-ZA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GB" sz="2800" dirty="0">
                          <a:effectLst/>
                        </a:rPr>
                        <a:t>0    (0%)</a:t>
                      </a:r>
                      <a:endParaRPr lang="en-ZA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627824416"/>
                  </a:ext>
                </a:extLst>
              </a:tr>
            </a:tbl>
          </a:graphicData>
        </a:graphic>
      </p:graphicFrame>
      <p:sp>
        <p:nvSpPr>
          <p:cNvPr id="30" name="Rectangle 11">
            <a:extLst>
              <a:ext uri="{FF2B5EF4-FFF2-40B4-BE49-F238E27FC236}">
                <a16:creationId xmlns:a16="http://schemas.microsoft.com/office/drawing/2014/main" id="{069FEE9C-3FEB-614C-9BC1-A2D1169E51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364700" y="18207038"/>
            <a:ext cx="5120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2" name="Text Box 12">
            <a:extLst>
              <a:ext uri="{FF2B5EF4-FFF2-40B4-BE49-F238E27FC236}">
                <a16:creationId xmlns:a16="http://schemas.microsoft.com/office/drawing/2014/main" id="{19B02121-C5AB-0047-9AB4-3F88F2DBAC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563955" y="17666230"/>
            <a:ext cx="12442321" cy="6577614"/>
          </a:xfrm>
          <a:prstGeom prst="rect">
            <a:avLst/>
          </a:prstGeom>
          <a:solidFill>
            <a:schemeClr val="bg1"/>
          </a:solidFill>
          <a:ln w="38100">
            <a:solidFill>
              <a:srgbClr val="000000"/>
            </a:solidFill>
            <a:round/>
            <a:headEnd/>
            <a:tailEnd/>
          </a:ln>
        </p:spPr>
        <p:txBody>
          <a:bodyPr lIns="914400" tIns="457200" rIns="914400" bIns="914400" anchor="t"/>
          <a:lstStyle>
            <a:lvl1pPr>
              <a:spcBef>
                <a:spcPct val="20000"/>
              </a:spcBef>
              <a:buChar char="•"/>
              <a:tabLst>
                <a:tab pos="500063" algn="l"/>
              </a:tabLst>
              <a:defRPr sz="143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500063" algn="l"/>
              </a:tabLst>
              <a:defRPr sz="125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500063" algn="l"/>
              </a:tabLst>
              <a:defRPr sz="10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500063" algn="l"/>
              </a:tabLst>
              <a:defRPr sz="8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500063" algn="l"/>
              </a:tabLst>
              <a:defRPr sz="8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00063" algn="l"/>
              </a:tabLst>
              <a:defRPr sz="8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00063" algn="l"/>
              </a:tabLst>
              <a:defRPr sz="8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00063" algn="l"/>
              </a:tabLst>
              <a:defRPr sz="8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00063" algn="l"/>
              </a:tabLst>
              <a:defRPr sz="8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en-US" altLang="en-US" sz="5400" b="1" cap="all" dirty="0">
                <a:solidFill>
                  <a:srgbClr val="E56474"/>
                </a:solidFill>
                <a:latin typeface="Arial"/>
                <a:ea typeface="MS PGothic"/>
                <a:cs typeface="Arial"/>
              </a:rPr>
              <a:t>SOCIAL Responsiveness </a:t>
            </a:r>
            <a:endParaRPr lang="en-US" altLang="en-US" sz="4800" dirty="0">
              <a:solidFill>
                <a:srgbClr val="E56474"/>
              </a:solidFill>
              <a:latin typeface="Arial"/>
              <a:cs typeface="Arial"/>
            </a:endParaRPr>
          </a:p>
          <a:p>
            <a:pPr algn="just">
              <a:spcBef>
                <a:spcPct val="0"/>
              </a:spcBef>
              <a:buNone/>
            </a:pPr>
            <a:r>
              <a:rPr lang="en-US" altLang="en-US" sz="4400" dirty="0">
                <a:latin typeface="Arial"/>
                <a:ea typeface="MS PGothic"/>
                <a:cs typeface="Arial"/>
              </a:rPr>
              <a:t>The partnership contributes to UCT’s goal of being a socially responsive university.</a:t>
            </a:r>
          </a:p>
          <a:p>
            <a:pPr>
              <a:spcBef>
                <a:spcPct val="50000"/>
              </a:spcBef>
              <a:buNone/>
            </a:pPr>
            <a:r>
              <a:rPr lang="en-US" altLang="en-US" sz="4400" dirty="0">
                <a:latin typeface="Arial"/>
                <a:ea typeface="MS PGothic"/>
                <a:cs typeface="Arial"/>
              </a:rPr>
              <a:t>This research contributes to Sustainable Development Goal  3 and 4 by promoting health and wellbeing and life-long learning opportunities for people often excluded from formal learning opportunities.</a:t>
            </a:r>
            <a:endParaRPr lang="en-US" sz="4400" dirty="0">
              <a:latin typeface="Arial"/>
              <a:cs typeface="Arial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800" i="1" dirty="0">
              <a:solidFill>
                <a:schemeClr val="accent2"/>
              </a:solidFill>
              <a:latin typeface="Avenir Book" pitchFamily="124" charset="0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86F83FCB-17EA-3845-950D-5EE9B0F842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739521" y="27138460"/>
            <a:ext cx="9522651" cy="4140937"/>
          </a:xfrm>
          <a:prstGeom prst="rect">
            <a:avLst/>
          </a:prstGeom>
        </p:spPr>
      </p:pic>
      <p:sp>
        <p:nvSpPr>
          <p:cNvPr id="8" name="Rectangle 1">
            <a:extLst>
              <a:ext uri="{FF2B5EF4-FFF2-40B4-BE49-F238E27FC236}">
                <a16:creationId xmlns:a16="http://schemas.microsoft.com/office/drawing/2014/main" id="{8ED30FBF-34B8-A240-B95B-E1F9C82973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00124" y="7867859"/>
            <a:ext cx="11074489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2800"/>
          </a:p>
        </p:txBody>
      </p:sp>
      <p:sp>
        <p:nvSpPr>
          <p:cNvPr id="15" name="Rectangle 2">
            <a:extLst>
              <a:ext uri="{FF2B5EF4-FFF2-40B4-BE49-F238E27FC236}">
                <a16:creationId xmlns:a16="http://schemas.microsoft.com/office/drawing/2014/main" id="{6C147674-87C7-1D40-AF4C-BE24065081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062589" y="18905704"/>
            <a:ext cx="7730166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Parcel">
  <a:themeElements>
    <a:clrScheme name="Parcel">
      <a:dk1>
        <a:srgbClr val="000000"/>
      </a:dk1>
      <a:lt1>
        <a:sysClr val="window" lastClr="FFFFFF"/>
      </a:lt1>
      <a:dk2>
        <a:srgbClr val="5E5E5E"/>
      </a:dk2>
      <a:lt2>
        <a:srgbClr val="DDDDDD"/>
      </a:lt2>
      <a:accent1>
        <a:srgbClr val="A6B727"/>
      </a:accent1>
      <a:accent2>
        <a:srgbClr val="418AB3"/>
      </a:accent2>
      <a:accent3>
        <a:srgbClr val="F69200"/>
      </a:accent3>
      <a:accent4>
        <a:srgbClr val="838383"/>
      </a:accent4>
      <a:accent5>
        <a:srgbClr val="FEC306"/>
      </a:accent5>
      <a:accent6>
        <a:srgbClr val="DF5327"/>
      </a:accent6>
      <a:hlink>
        <a:srgbClr val="F59E00"/>
      </a:hlink>
      <a:folHlink>
        <a:srgbClr val="B2B2B2"/>
      </a:folHlink>
    </a:clrScheme>
    <a:fontScheme name="Parcel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A425FB89-E954-4A2A-81DC-D90804A94DB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7B867F027ABAE46A93952AF17CA930C" ma:contentTypeVersion="4" ma:contentTypeDescription="Create a new document." ma:contentTypeScope="" ma:versionID="233b9e91dd6d0a448f364ca3f8f763f6">
  <xsd:schema xmlns:xsd="http://www.w3.org/2001/XMLSchema" xmlns:xs="http://www.w3.org/2001/XMLSchema" xmlns:p="http://schemas.microsoft.com/office/2006/metadata/properties" xmlns:ns2="724ed1e2-b5a1-4844-b2bc-b39917f8c3c0" targetNamespace="http://schemas.microsoft.com/office/2006/metadata/properties" ma:root="true" ma:fieldsID="724dbfe8a5ab39c3d79e08b2c33e33f0" ns2:_="">
    <xsd:import namespace="724ed1e2-b5a1-4844-b2bc-b39917f8c3c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24ed1e2-b5a1-4844-b2bc-b39917f8c3c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7CBA4CC-0BC1-47C6-A2B7-CDF74C8B0254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B1A0B3AE-006C-466E-ADCD-C55AD7D03BCB}">
  <ds:schemaRefs>
    <ds:schemaRef ds:uri="724ed1e2-b5a1-4844-b2bc-b39917f8c3c0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B12A7AE1-73BB-42E1-84D6-55242EE9EB7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{CF5A36F4-156C-5648-B4E4-17AB8C57D10B}tf10001120</Template>
  <TotalTime>540</TotalTime>
  <Words>771</Words>
  <Application>Microsoft Office PowerPoint</Application>
  <PresentationFormat>Custom</PresentationFormat>
  <Paragraphs>162</Paragraphs>
  <Slides>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6" baseType="lpstr">
      <vt:lpstr>Arial</vt:lpstr>
      <vt:lpstr>Avenir Book</vt:lpstr>
      <vt:lpstr>Calibri</vt:lpstr>
      <vt:lpstr>Gill Sans MT</vt:lpstr>
      <vt:lpstr>Parcel</vt:lpstr>
      <vt:lpstr>PowerPoint Presentation</vt:lpstr>
    </vt:vector>
  </TitlesOfParts>
  <Manager/>
  <Company/>
  <LinksUpToDate>false</LinksUpToDate>
  <SharedDoc>false</SharedDoc>
  <HyperlinkBase>https://colinpurrington.com/tips/poster-design</HyperlinkBase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Horizontal conference poster template</dc:title>
  <dc:subject>conference poster</dc:subject>
  <dc:creator>Colin Purrington</dc:creator>
  <cp:keywords>poster, conference, session, meeting, symposium, research, presentation</cp:keywords>
  <dc:description>Copyright Colin Purrington 2019</dc:description>
  <cp:lastModifiedBy>Natasha Kannemeyer</cp:lastModifiedBy>
  <cp:revision>36</cp:revision>
  <cp:lastPrinted>2021-09-29T14:51:58Z</cp:lastPrinted>
  <dcterms:created xsi:type="dcterms:W3CDTF">2012-06-12T14:08:55Z</dcterms:created>
  <dcterms:modified xsi:type="dcterms:W3CDTF">2021-11-30T07:53:38Z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Owner">
    <vt:lpwstr>Colin Purrington</vt:lpwstr>
  </property>
  <property fmtid="{D5CDD505-2E9C-101B-9397-08002B2CF9AE}" pid="3" name="ContentTypeId">
    <vt:lpwstr>0x01010087B867F027ABAE46A93952AF17CA930C</vt:lpwstr>
  </property>
</Properties>
</file>