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6"/>
  </p:notesMasterIdLst>
  <p:sldIdLst>
    <p:sldId id="256" r:id="rId5"/>
  </p:sldIdLst>
  <p:sldSz cx="51206400" cy="32004000"/>
  <p:notesSz cx="32918400" cy="5120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7">
          <p15:clr>
            <a:srgbClr val="A4A3A4"/>
          </p15:clr>
        </p15:guide>
        <p15:guide id="2" orient="horz" pos="19087">
          <p15:clr>
            <a:srgbClr val="A4A3A4"/>
          </p15:clr>
        </p15:guide>
        <p15:guide id="3" orient="horz" pos="3625">
          <p15:clr>
            <a:srgbClr val="A4A3A4"/>
          </p15:clr>
        </p15:guide>
        <p15:guide id="4" orient="horz" pos="2070">
          <p15:clr>
            <a:srgbClr val="A4A3A4"/>
          </p15:clr>
        </p15:guide>
        <p15:guide id="5" pos="7439">
          <p15:clr>
            <a:srgbClr val="A4A3A4"/>
          </p15:clr>
        </p15:guide>
        <p15:guide id="6" pos="8412">
          <p15:clr>
            <a:srgbClr val="A4A3A4"/>
          </p15:clr>
        </p15:guide>
        <p15:guide id="7" pos="15311">
          <p15:clr>
            <a:srgbClr val="A4A3A4"/>
          </p15:clr>
        </p15:guide>
        <p15:guide id="8" pos="24535">
          <p15:clr>
            <a:srgbClr val="A4A3A4"/>
          </p15:clr>
        </p15:guide>
        <p15:guide id="9" pos="1150">
          <p15:clr>
            <a:srgbClr val="A4A3A4"/>
          </p15:clr>
        </p15:guide>
        <p15:guide id="10" pos="16330">
          <p15:clr>
            <a:srgbClr val="A4A3A4"/>
          </p15:clr>
        </p15:guide>
        <p15:guide id="11" pos="23563">
          <p15:clr>
            <a:srgbClr val="A4A3A4"/>
          </p15:clr>
        </p15:guide>
        <p15:guide id="12" pos="308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yl Jagarnath" initials="MJ" lastIdx="4" clrIdx="0">
    <p:extLst>
      <p:ext uri="{19B8F6BF-5375-455C-9EA6-DF929625EA0E}">
        <p15:presenceInfo xmlns:p15="http://schemas.microsoft.com/office/powerpoint/2012/main" userId="S::01473131@wf.uct.ac.za::1bef74cf-2e42-43eb-9a19-8f08c39f5bb9" providerId="AD"/>
      </p:ext>
    </p:extLst>
  </p:cmAuthor>
  <p:cmAuthor id="2" name="Leslie London" initials="LL" lastIdx="1" clrIdx="1">
    <p:extLst>
      <p:ext uri="{19B8F6BF-5375-455C-9EA6-DF929625EA0E}">
        <p15:presenceInfo xmlns:p15="http://schemas.microsoft.com/office/powerpoint/2012/main" userId="S::01378260@wf.uct.ac.za::a7476975-ec23-4be5-bcba-b9a93a4819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474"/>
    <a:srgbClr val="800040"/>
    <a:srgbClr val="87343B"/>
    <a:srgbClr val="EDACB1"/>
    <a:srgbClr val="812F36"/>
    <a:srgbClr val="A33742"/>
    <a:srgbClr val="FFFFFF"/>
    <a:srgbClr val="6B1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26"/>
  </p:normalViewPr>
  <p:slideViewPr>
    <p:cSldViewPr snapToGrid="0">
      <p:cViewPr varScale="1">
        <p:scale>
          <a:sx n="18" d="100"/>
          <a:sy n="18" d="100"/>
        </p:scale>
        <p:origin x="10" y="106"/>
      </p:cViewPr>
      <p:guideLst>
        <p:guide orient="horz" pos="697"/>
        <p:guide orient="horz" pos="19087"/>
        <p:guide orient="horz" pos="3625"/>
        <p:guide orient="horz" pos="2070"/>
        <p:guide pos="7439"/>
        <p:guide pos="8412"/>
        <p:guide pos="15311"/>
        <p:guide pos="24535"/>
        <p:guide pos="1150"/>
        <p:guide pos="16330"/>
        <p:guide pos="23563"/>
        <p:guide pos="30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7FF-814A-428C-B97B-C5714A42A8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4265275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8B040-1D13-42A5-8162-4653921C8F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8646775" y="0"/>
            <a:ext cx="14263688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50273A-C58A-4A62-9A88-64B4655358B7}" type="datetime1">
              <a:rPr lang="en-US" altLang="en-US"/>
              <a:pPr>
                <a:defRPr/>
              </a:pPr>
              <a:t>11/30/2021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966244-E1E4-4C64-82BE-21513D0F2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3840163"/>
            <a:ext cx="30721300" cy="1920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210270-5547-45FF-A9A7-F0B2C16C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92475" y="24323675"/>
            <a:ext cx="26333450" cy="23042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D71B6-F511-4F95-90B3-774AC91876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48637825"/>
            <a:ext cx="14265275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1E234-37D7-4EA3-A019-9CABEBDAE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8646775" y="48637825"/>
            <a:ext cx="14263688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062F67-4FFC-42EE-AB80-3CF68ABB2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9F356E9-9575-4800-A9E5-0DA1D5921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4FA241A-6821-4753-940B-D067534E73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9600" dirty="0">
              <a:solidFill>
                <a:srgbClr val="000000"/>
              </a:solidFill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7BAD239-C365-4A02-931A-393D64FA0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A55687-A3FB-4F38-9836-A7B295DBBBA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9815" y="20311872"/>
            <a:ext cx="28566770" cy="578617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8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99CCD-6ED0-41D4-9FD7-A314837942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74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186E5-BBE9-4B1D-8F31-491E2DFD3F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24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3070" y="4373880"/>
            <a:ext cx="5454154" cy="2325624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70773" y="4373880"/>
            <a:ext cx="26033654" cy="2325624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01714-34F0-459B-968B-4FA6DF9796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9950B-D59A-4841-AE85-FE388FC2E8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61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9815" y="20311503"/>
            <a:ext cx="28566770" cy="5903716"/>
          </a:xfrm>
        </p:spPr>
        <p:txBody>
          <a:bodyPr anchor="t" anchorCtr="1">
            <a:normAutofit/>
          </a:bodyPr>
          <a:lstStyle>
            <a:lvl1pPr marL="0" indent="0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8389A-F80D-4FC9-B47C-D99CA4B15F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87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4033" y="12310872"/>
            <a:ext cx="17941438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20925" y="12310872"/>
            <a:ext cx="17935037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45632-2FC5-4430-A8A9-AFB0899D8F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0431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0431" y="14668500"/>
            <a:ext cx="17935042" cy="12118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620927" y="14668500"/>
            <a:ext cx="17864633" cy="121182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20927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9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8009C-3965-407F-9ACB-650AA41928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19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E802-4034-478B-9B74-A8FADD6611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93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5603200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623" y="10471200"/>
            <a:ext cx="18843955" cy="532698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1536" y="3755136"/>
            <a:ext cx="20226528" cy="24493728"/>
          </a:xfrm>
        </p:spPr>
        <p:txBody>
          <a:bodyPr>
            <a:normAutofit/>
          </a:bodyPr>
          <a:lstStyle>
            <a:lvl1pPr>
              <a:defRPr sz="7980">
                <a:solidFill>
                  <a:schemeClr val="tx1"/>
                </a:solidFill>
              </a:defRPr>
            </a:lvl1pPr>
            <a:lvl2pPr>
              <a:defRPr sz="6720">
                <a:solidFill>
                  <a:schemeClr val="tx1"/>
                </a:solidFill>
              </a:defRPr>
            </a:lvl2pPr>
            <a:lvl3pPr>
              <a:defRPr sz="6720">
                <a:solidFill>
                  <a:schemeClr val="tx1"/>
                </a:solidFill>
              </a:defRPr>
            </a:lvl3pPr>
            <a:lvl4pPr>
              <a:defRPr sz="6720">
                <a:solidFill>
                  <a:schemeClr val="tx1"/>
                </a:solidFill>
              </a:defRPr>
            </a:lvl4pPr>
            <a:lvl5pPr>
              <a:defRPr sz="6720">
                <a:solidFill>
                  <a:schemeClr val="tx1"/>
                </a:solidFill>
              </a:defRPr>
            </a:lvl5pPr>
            <a:lvl6pPr>
              <a:defRPr sz="6720"/>
            </a:lvl6pPr>
            <a:lvl7pPr>
              <a:defRPr sz="6720"/>
            </a:lvl7pPr>
            <a:lvl8pPr>
              <a:defRPr sz="6720"/>
            </a:lvl8pPr>
            <a:lvl9pPr>
              <a:defRPr sz="67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4"/>
            <a:ext cx="15937992" cy="10238835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9624" y="29102304"/>
            <a:ext cx="21703513" cy="149352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B35DA-0226-491C-BF35-C873D6976F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9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25603196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796" y="10471197"/>
            <a:ext cx="18878992" cy="529498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603198" y="0"/>
            <a:ext cx="25628807" cy="3200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13440">
                <a:solidFill>
                  <a:schemeClr val="tx1"/>
                </a:solidFill>
              </a:defRPr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7"/>
            <a:ext cx="15937992" cy="10238839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95799" y="29102304"/>
            <a:ext cx="21435662" cy="14935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35026-B679-445A-8900-9916C30937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0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70771" y="4501896"/>
            <a:ext cx="32464858" cy="554736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0771" y="12310874"/>
            <a:ext cx="32464858" cy="1447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50002" y="29114475"/>
            <a:ext cx="11565733" cy="1511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842" y="29102304"/>
            <a:ext cx="24784994" cy="1493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187472" y="29016960"/>
            <a:ext cx="1536192" cy="170688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462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5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3840480" rtl="0" eaLnBrk="1" latinLnBrk="0" hangingPunct="1">
        <a:lnSpc>
          <a:spcPct val="90000"/>
        </a:lnSpc>
        <a:spcBef>
          <a:spcPct val="0"/>
        </a:spcBef>
        <a:buNone/>
        <a:defRPr sz="11760" kern="1200" cap="all" spc="84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92024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8036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84048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480060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551402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6pPr>
      <a:lvl7pPr marL="623411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7pPr>
      <a:lvl8pPr marL="696087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90765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>
            <a:extLst>
              <a:ext uri="{FF2B5EF4-FFF2-40B4-BE49-F238E27FC236}">
                <a16:creationId xmlns:a16="http://schemas.microsoft.com/office/drawing/2014/main" id="{F59B18ED-487C-41D6-8E77-1ECC3324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6" y="6030777"/>
            <a:ext cx="13212071" cy="1513903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INTRODUCTION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 Community-Engaged Research (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CEnR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) Project between the Health and Human Rights 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Programme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 and Klipfontein and Khayelithsa Health Forums.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Forums are umbrella bodies for health committees, which are statutory bodies linked to clinics.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committees  identified a need for more context specific information on Covid-19 to better tailor interventions.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/>
                <a:ea typeface="MS PGothic"/>
                <a:cs typeface="Arial"/>
              </a:rPr>
              <a:t>Aims: 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a) To understand populations’ knowledge about COVID-19.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b) To assess knowledge of preventative measure and obstacles to these.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c) To understand perceptions and attitudes to COVID-19.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000" b="1" dirty="0">
              <a:latin typeface="Arial"/>
              <a:ea typeface="MS PGothic"/>
              <a:cs typeface="Arial"/>
            </a:endParaRP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800" b="1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ja-JP" sz="4800" dirty="0">
              <a:latin typeface="Avenir Book" pitchFamily="12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800" dirty="0">
              <a:latin typeface="Avenir Book" pitchFamily="124" charset="0"/>
            </a:endParaRPr>
          </a:p>
        </p:txBody>
      </p:sp>
      <p:sp>
        <p:nvSpPr>
          <p:cNvPr id="14340" name="Text Box 11">
            <a:extLst>
              <a:ext uri="{FF2B5EF4-FFF2-40B4-BE49-F238E27FC236}">
                <a16:creationId xmlns:a16="http://schemas.microsoft.com/office/drawing/2014/main" id="{C0637CF8-459A-4693-BB33-79DDBCBA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6" y="21294058"/>
            <a:ext cx="13212071" cy="560454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8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8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8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cap="all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methods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latin typeface="Arial"/>
                <a:ea typeface="MS PGothic"/>
                <a:cs typeface="Arial"/>
              </a:rPr>
              <a:t> Data collection: 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a survey containing closed and open-ended questions with 215 residents in Khayelitsha sub-districts.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 Data analysis: descriptive statistics and thematic content analysis.</a:t>
            </a:r>
            <a:endParaRPr lang="en-US" altLang="en-US" sz="4800" dirty="0">
              <a:latin typeface="Arial"/>
              <a:ea typeface="MS PGothic"/>
              <a:cs typeface="Arial"/>
            </a:endParaRPr>
          </a:p>
        </p:txBody>
      </p:sp>
      <p:sp>
        <p:nvSpPr>
          <p:cNvPr id="14342" name="Text Box 13">
            <a:extLst>
              <a:ext uri="{FF2B5EF4-FFF2-40B4-BE49-F238E27FC236}">
                <a16:creationId xmlns:a16="http://schemas.microsoft.com/office/drawing/2014/main" id="{B2BF208E-C4B7-41EA-9F92-CD8327DA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8422" y="6064899"/>
            <a:ext cx="12442321" cy="10915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635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5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5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TRANSFORMATION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governed by an academic-community partnership.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Joint decision-making and identification of research question.</a:t>
            </a:r>
            <a:endParaRPr lang="en-US" altLang="en-US" sz="3600" dirty="0"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designed to be relevant relevant communities.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Health committees have already used the research to inform their awareness campaigns and will continue to do so.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DVD capturing experiences of isolation  is being produced with the aim of de-mystifying the experience.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manual on community-engaged research has emerged so that we can share experiences</a:t>
            </a: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3" name="Rectangle 180">
            <a:extLst>
              <a:ext uri="{FF2B5EF4-FFF2-40B4-BE49-F238E27FC236}">
                <a16:creationId xmlns:a16="http://schemas.microsoft.com/office/drawing/2014/main" id="{261C1A8E-2F6F-40F0-9ED0-70D2BBAC3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657510"/>
            <a:ext cx="49450625" cy="1615827"/>
          </a:xfrm>
          <a:prstGeom prst="rect">
            <a:avLst/>
          </a:prstGeom>
          <a:solidFill>
            <a:srgbClr val="800040"/>
          </a:solidFill>
          <a:ln>
            <a:noFill/>
          </a:ln>
        </p:spPr>
        <p:txBody>
          <a:bodyPr lIns="91440" tIns="45720" rIns="91440" bIns="45720"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1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ＭＳ Ｐゴシック"/>
                <a:cs typeface="Avenir Heavy"/>
              </a:rPr>
              <a:t>Knowledge, perceptions and attitudes to Covid-19 in Khayelithsa sub-district </a:t>
            </a:r>
          </a:p>
        </p:txBody>
      </p:sp>
      <p:sp>
        <p:nvSpPr>
          <p:cNvPr id="3080" name="Text Box 16">
            <a:extLst>
              <a:ext uri="{FF2B5EF4-FFF2-40B4-BE49-F238E27FC236}">
                <a16:creationId xmlns:a16="http://schemas.microsoft.com/office/drawing/2014/main" id="{1FA9C52E-6399-4B87-BBBF-84ADE57FF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955" y="24458269"/>
            <a:ext cx="12466788" cy="676699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ACKNOWLEDGEMENTS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We acknowledge the health committee members from Klipfontein and Khayelitsha who collected and captured the data.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The study was funded by an NRF Community Engagement Grant.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FURTHER INFORMATION: 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Hanne.Haricharan@uct.ac.za</a:t>
            </a: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400" dirty="0">
              <a:latin typeface="Arial"/>
              <a:ea typeface="MS PGothic"/>
              <a:cs typeface="Arial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98C1B2A9-C59E-4E43-99FC-704AD5CC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9385" y="5892599"/>
            <a:ext cx="10704004" cy="25600413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5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Cause of Covid-19: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Risk perception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Readiness to test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disclose: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go to an </a:t>
            </a:r>
            <a:r>
              <a:rPr lang="en-US" altLang="en-US" sz="4000" b="1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isolation facility:</a:t>
            </a: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571500" indent="-571500" eaLnBrk="1" hangingPunct="1">
              <a:spcBef>
                <a:spcPct val="50000"/>
              </a:spcBef>
            </a:pPr>
            <a:endParaRPr lang="en-US" altLang="en-US" sz="96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</p:txBody>
      </p:sp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6D9B4B-A841-40BA-9F8E-E0C89EC3C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6" y="27365852"/>
            <a:ext cx="13174642" cy="368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C73E92-378F-CB4A-AA57-4D30D7ED7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15336"/>
              </p:ext>
            </p:extLst>
          </p:nvPr>
        </p:nvGraphicFramePr>
        <p:xfrm>
          <a:off x="15337090" y="8802261"/>
          <a:ext cx="9004664" cy="407172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46560">
                  <a:extLst>
                    <a:ext uri="{9D8B030D-6E8A-4147-A177-3AD203B41FA5}">
                      <a16:colId xmlns:a16="http://schemas.microsoft.com/office/drawing/2014/main" val="2163462158"/>
                    </a:ext>
                  </a:extLst>
                </a:gridCol>
                <a:gridCol w="2558104">
                  <a:extLst>
                    <a:ext uri="{9D8B030D-6E8A-4147-A177-3AD203B41FA5}">
                      <a16:colId xmlns:a16="http://schemas.microsoft.com/office/drawing/2014/main" val="3289071744"/>
                    </a:ext>
                  </a:extLst>
                </a:gridCol>
              </a:tblGrid>
              <a:tr h="108468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Covid?</a:t>
                      </a:r>
                      <a:endParaRPr lang="en-ZA" sz="28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036169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disease caused by a virus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21  (2.8 %)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521585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An infection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162 (75.4%)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406308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human-made disease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   (5.1 %)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01522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curse from God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5-    (2.3 %)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581071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lie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     (1.9 %)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16429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Don’t know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12      (5.6%)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69345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 question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 (0 %)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56111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D538C3F-4D3F-3C43-9BC6-F63E02E5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7255" y="769438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31EF88-B9F0-0F41-856C-1870A262B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359117"/>
              </p:ext>
            </p:extLst>
          </p:nvPr>
        </p:nvGraphicFramePr>
        <p:xfrm>
          <a:off x="15198640" y="15307127"/>
          <a:ext cx="9269248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62558">
                  <a:extLst>
                    <a:ext uri="{9D8B030D-6E8A-4147-A177-3AD203B41FA5}">
                      <a16:colId xmlns:a16="http://schemas.microsoft.com/office/drawing/2014/main" val="440846561"/>
                    </a:ext>
                  </a:extLst>
                </a:gridCol>
                <a:gridCol w="6706690">
                  <a:extLst>
                    <a:ext uri="{9D8B030D-6E8A-4147-A177-3AD203B41FA5}">
                      <a16:colId xmlns:a16="http://schemas.microsoft.com/office/drawing/2014/main" val="419371528"/>
                    </a:ext>
                  </a:extLst>
                </a:gridCol>
              </a:tblGrid>
              <a:tr h="65936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you think you are at risk of getting Covid-19?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186837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161 (74.9%)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864040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43   (20 %)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741377"/>
                  </a:ext>
                </a:extLst>
              </a:tr>
              <a:tr h="48298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    (45.1%)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90779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CF67132-0E3F-B04F-A810-0DFF57E8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8913" y="161957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1B8FC3-FA7D-F942-93D1-5211E174E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56511"/>
              </p:ext>
            </p:extLst>
          </p:nvPr>
        </p:nvGraphicFramePr>
        <p:xfrm>
          <a:off x="15195532" y="23877211"/>
          <a:ext cx="9432631" cy="20726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05094">
                  <a:extLst>
                    <a:ext uri="{9D8B030D-6E8A-4147-A177-3AD203B41FA5}">
                      <a16:colId xmlns:a16="http://schemas.microsoft.com/office/drawing/2014/main" val="2666379094"/>
                    </a:ext>
                  </a:extLst>
                </a:gridCol>
                <a:gridCol w="6827537">
                  <a:extLst>
                    <a:ext uri="{9D8B030D-6E8A-4147-A177-3AD203B41FA5}">
                      <a16:colId xmlns:a16="http://schemas.microsoft.com/office/drawing/2014/main" val="3436315432"/>
                    </a:ext>
                  </a:extLst>
                </a:gridCol>
              </a:tblGrid>
              <a:tr h="52535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disclose that you had Covid-19 if you tested positive?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230693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185     (86%)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218400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20     (9.3%)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770823"/>
                  </a:ext>
                </a:extLst>
              </a:tr>
              <a:tr h="225152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Did not answer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10       (5.7%)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92101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7600F39A-6447-A347-AB5E-B79F0385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9595" y="207126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A31985C-1AED-1D47-AE95-AEF88659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70303"/>
              </p:ext>
            </p:extLst>
          </p:nvPr>
        </p:nvGraphicFramePr>
        <p:xfrm>
          <a:off x="15195532" y="27569245"/>
          <a:ext cx="9360531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22625">
                  <a:extLst>
                    <a:ext uri="{9D8B030D-6E8A-4147-A177-3AD203B41FA5}">
                      <a16:colId xmlns:a16="http://schemas.microsoft.com/office/drawing/2014/main" val="890816913"/>
                    </a:ext>
                  </a:extLst>
                </a:gridCol>
                <a:gridCol w="6337906">
                  <a:extLst>
                    <a:ext uri="{9D8B030D-6E8A-4147-A177-3AD203B41FA5}">
                      <a16:colId xmlns:a16="http://schemas.microsoft.com/office/drawing/2014/main" val="4166311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to into an isolation/quarantine facility if this was suggested to you?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462746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185   (88.1.0%)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525620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23    (10.7%)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418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     (3.3%)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1621929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A72E6045-8641-DC47-8F25-4E590DCD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4261" y="26209458"/>
            <a:ext cx="2177263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6ACB513-55AC-5341-99C0-C5AE91E37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896525"/>
              </p:ext>
            </p:extLst>
          </p:nvPr>
        </p:nvGraphicFramePr>
        <p:xfrm>
          <a:off x="15150889" y="19073493"/>
          <a:ext cx="9269248" cy="30100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695341070"/>
                    </a:ext>
                  </a:extLst>
                </a:gridCol>
                <a:gridCol w="6602248">
                  <a:extLst>
                    <a:ext uri="{9D8B030D-6E8A-4147-A177-3AD203B41FA5}">
                      <a16:colId xmlns:a16="http://schemas.microsoft.com/office/drawing/2014/main" val="1554923905"/>
                    </a:ext>
                  </a:extLst>
                </a:gridCol>
              </a:tblGrid>
              <a:tr h="1092427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Will you test  if you have symptoms, are over 55, have other illnesses that put you at risk or have had contact with someone who had Covid?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9992780"/>
                  </a:ext>
                </a:extLst>
              </a:tr>
              <a:tr h="28206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57    (27.1%)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1391822"/>
                  </a:ext>
                </a:extLst>
              </a:tr>
              <a:tr h="44970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18     (8.4%)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467900"/>
                  </a:ext>
                </a:extLst>
              </a:tr>
              <a:tr h="319158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140    (64.5%)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493409"/>
                  </a:ext>
                </a:extLst>
              </a:tr>
            </a:tbl>
          </a:graphicData>
        </a:graphic>
      </p:graphicFrame>
      <p:sp>
        <p:nvSpPr>
          <p:cNvPr id="21" name="Rectangle 7">
            <a:extLst>
              <a:ext uri="{FF2B5EF4-FFF2-40B4-BE49-F238E27FC236}">
                <a16:creationId xmlns:a16="http://schemas.microsoft.com/office/drawing/2014/main" id="{3E864A15-1881-1143-95B2-D713E234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85" y="29503361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E6463E96-071D-F542-A23B-B52DB784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1278" y="17159411"/>
            <a:ext cx="449487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33630B3A-9C36-1E47-9DCA-56E5FA03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9536" y="5892599"/>
            <a:ext cx="11202622" cy="25600414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Knowledge of non-pharmaceutical  prevention methods: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2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 identified</a:t>
            </a:r>
            <a:r>
              <a:rPr lang="en-US" altLang="en-US" sz="3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 access to water, cost of soap, sanitizer and masks. Social distance in taxis were highlighted as a challenge.</a:t>
            </a: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Stigma (blame):</a:t>
            </a:r>
          </a:p>
          <a:p>
            <a:pPr eaLnBrk="1" hangingPunct="1">
              <a:spcBef>
                <a:spcPct val="50000"/>
              </a:spcBef>
              <a:buNone/>
            </a:pPr>
            <a:br>
              <a:rPr lang="en-US" altLang="en-US" sz="9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</a:br>
            <a:endParaRPr lang="en-US" altLang="en-US" sz="6600" dirty="0">
              <a:solidFill>
                <a:srgbClr val="FFFFFF"/>
              </a:solidFill>
              <a:latin typeface="Avenir Book" pitchFamily="124" charset="0"/>
              <a:ea typeface="Roboto" panose="0200000000000000000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7A6F621-F6DD-F74C-9DE2-10C7CEA07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58820"/>
              </p:ext>
            </p:extLst>
          </p:nvPr>
        </p:nvGraphicFramePr>
        <p:xfrm>
          <a:off x="26675968" y="8996169"/>
          <a:ext cx="9752590" cy="34137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98254">
                  <a:extLst>
                    <a:ext uri="{9D8B030D-6E8A-4147-A177-3AD203B41FA5}">
                      <a16:colId xmlns:a16="http://schemas.microsoft.com/office/drawing/2014/main" val="2778136532"/>
                    </a:ext>
                  </a:extLst>
                </a:gridCol>
                <a:gridCol w="2299611">
                  <a:extLst>
                    <a:ext uri="{9D8B030D-6E8A-4147-A177-3AD203B41FA5}">
                      <a16:colId xmlns:a16="http://schemas.microsoft.com/office/drawing/2014/main" val="1042539205"/>
                    </a:ext>
                  </a:extLst>
                </a:gridCol>
                <a:gridCol w="2410870">
                  <a:extLst>
                    <a:ext uri="{9D8B030D-6E8A-4147-A177-3AD203B41FA5}">
                      <a16:colId xmlns:a16="http://schemas.microsoft.com/office/drawing/2014/main" val="2475264193"/>
                    </a:ext>
                  </a:extLst>
                </a:gridCol>
                <a:gridCol w="2343855">
                  <a:extLst>
                    <a:ext uri="{9D8B030D-6E8A-4147-A177-3AD203B41FA5}">
                      <a16:colId xmlns:a16="http://schemas.microsoft.com/office/drawing/2014/main" val="3938940886"/>
                    </a:ext>
                  </a:extLst>
                </a:gridCol>
              </a:tblGrid>
              <a:tr h="17545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wash hands or use sanitiser?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wear a mask in public?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practice social distancing?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676595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214  (99.5%)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214  (99.5%)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203 (94.4%)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4880173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(0.9%)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024199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(0.5%)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(0.5%)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10  (5.7%)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813821"/>
                  </a:ext>
                </a:extLst>
              </a:tr>
            </a:tbl>
          </a:graphicData>
        </a:graphic>
      </p:graphicFrame>
      <p:sp>
        <p:nvSpPr>
          <p:cNvPr id="26" name="Rectangle 9">
            <a:extLst>
              <a:ext uri="{FF2B5EF4-FFF2-40B4-BE49-F238E27FC236}">
                <a16:creationId xmlns:a16="http://schemas.microsoft.com/office/drawing/2014/main" id="{BDA71DF8-ABC9-F24D-9BCE-9FD3F292F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3363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9955A76-E3EE-0448-AA03-D7D396C8A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27186"/>
              </p:ext>
            </p:extLst>
          </p:nvPr>
        </p:nvGraphicFramePr>
        <p:xfrm>
          <a:off x="26657985" y="21812706"/>
          <a:ext cx="9752590" cy="50257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373952">
                  <a:extLst>
                    <a:ext uri="{9D8B030D-6E8A-4147-A177-3AD203B41FA5}">
                      <a16:colId xmlns:a16="http://schemas.microsoft.com/office/drawing/2014/main" val="378973200"/>
                    </a:ext>
                  </a:extLst>
                </a:gridCol>
                <a:gridCol w="5378638">
                  <a:extLst>
                    <a:ext uri="{9D8B030D-6E8A-4147-A177-3AD203B41FA5}">
                      <a16:colId xmlns:a16="http://schemas.microsoft.com/office/drawing/2014/main" val="765236853"/>
                    </a:ext>
                  </a:extLst>
                </a:gridCol>
              </a:tblGrid>
              <a:tr h="1100848"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People who get Covid-19 have themselves to blame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86547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Strongly agree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742298"/>
                  </a:ext>
                </a:extLst>
              </a:tr>
              <a:tr h="71046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3     (1.4%)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20084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Neither agree/disagree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  (2.8%)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248076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161  (74.9%)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33778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Strongly 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3      (1.4%)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824835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42     (19.5</a:t>
                      </a:r>
                      <a:r>
                        <a:rPr lang="en-GB" sz="2800" dirty="0">
                          <a:effectLst/>
                        </a:rPr>
                        <a:t>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82766"/>
                  </a:ext>
                </a:extLst>
              </a:tr>
            </a:tbl>
          </a:graphicData>
        </a:graphic>
      </p:graphicFrame>
      <p:sp>
        <p:nvSpPr>
          <p:cNvPr id="28" name="Rectangle 10">
            <a:extLst>
              <a:ext uri="{FF2B5EF4-FFF2-40B4-BE49-F238E27FC236}">
                <a16:creationId xmlns:a16="http://schemas.microsoft.com/office/drawing/2014/main" id="{420361CD-6C10-644E-9974-39F55912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5478" y="25343003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CB86C62-1207-B941-A882-D4B9CD3BA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648469"/>
              </p:ext>
            </p:extLst>
          </p:nvPr>
        </p:nvGraphicFramePr>
        <p:xfrm>
          <a:off x="26657985" y="13894111"/>
          <a:ext cx="9956646" cy="45159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14057">
                  <a:extLst>
                    <a:ext uri="{9D8B030D-6E8A-4147-A177-3AD203B41FA5}">
                      <a16:colId xmlns:a16="http://schemas.microsoft.com/office/drawing/2014/main" val="3862825458"/>
                    </a:ext>
                  </a:extLst>
                </a:gridCol>
                <a:gridCol w="2386393">
                  <a:extLst>
                    <a:ext uri="{9D8B030D-6E8A-4147-A177-3AD203B41FA5}">
                      <a16:colId xmlns:a16="http://schemas.microsoft.com/office/drawing/2014/main" val="1020770053"/>
                    </a:ext>
                  </a:extLst>
                </a:gridCol>
                <a:gridCol w="2493057">
                  <a:extLst>
                    <a:ext uri="{9D8B030D-6E8A-4147-A177-3AD203B41FA5}">
                      <a16:colId xmlns:a16="http://schemas.microsoft.com/office/drawing/2014/main" val="4202278713"/>
                    </a:ext>
                  </a:extLst>
                </a:gridCol>
                <a:gridCol w="2763139">
                  <a:extLst>
                    <a:ext uri="{9D8B030D-6E8A-4147-A177-3AD203B41FA5}">
                      <a16:colId xmlns:a16="http://schemas.microsoft.com/office/drawing/2014/main" val="4067835075"/>
                    </a:ext>
                  </a:extLst>
                </a:gridCol>
              </a:tblGrid>
              <a:tr h="219750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obstacles to hand-washing?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wearing a clean mask?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practicing social distance?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891801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113   (52.6%)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155  (72.1%)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85  (39.5%)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2200766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90  (41.9%)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49   (22,8%)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125 (58.1%)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04060"/>
                  </a:ext>
                </a:extLst>
              </a:tr>
              <a:tr h="650422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12  (5.6%)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11   (5,1%)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  (2.3%)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824416"/>
                  </a:ext>
                </a:extLst>
              </a:tr>
            </a:tbl>
          </a:graphicData>
        </a:graphic>
      </p:graphicFrame>
      <p:sp>
        <p:nvSpPr>
          <p:cNvPr id="30" name="Rectangle 11">
            <a:extLst>
              <a:ext uri="{FF2B5EF4-FFF2-40B4-BE49-F238E27FC236}">
                <a16:creationId xmlns:a16="http://schemas.microsoft.com/office/drawing/2014/main" id="{069FEE9C-3FEB-614C-9BC1-A2D1169E5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4700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19B02121-C5AB-0047-9AB4-3F88F2DBA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955" y="17666230"/>
            <a:ext cx="12442321" cy="657761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SOCIAL Responsiveness </a:t>
            </a:r>
            <a:endParaRPr lang="en-US" altLang="en-US" sz="4800" dirty="0">
              <a:solidFill>
                <a:srgbClr val="E56474"/>
              </a:solidFill>
              <a:latin typeface="Arial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The partnership contributes to UCT’s goal of being a socially responsive university.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This research contributes to Sustainable Development Goal  3 and 4 by promoting health and wellbeing and life-long learning opportunities for people often excluded from formal learning opportunities.</a:t>
            </a:r>
            <a:endParaRPr lang="en-US" sz="4400" dirty="0"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i="1" dirty="0">
              <a:solidFill>
                <a:schemeClr val="accent2"/>
              </a:solidFill>
              <a:latin typeface="Avenir Book" pitchFamily="12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F83FCB-17EA-3845-950D-5EE9B0F84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521" y="27138460"/>
            <a:ext cx="9522651" cy="414093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ED30FBF-34B8-A240-B95B-E1F9C829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24" y="7867859"/>
            <a:ext cx="110744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EB1F9D58-7203-8C4D-BDBB-C94FC33E8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229" y="2683410"/>
            <a:ext cx="3705497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tIns="274320" rIns="274320" bIns="274320" anchor="ctr">
            <a:spAutoFit/>
          </a:bodyPr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5400" dirty="0">
                <a:latin typeface="Arial"/>
                <a:ea typeface="MS PGothic"/>
                <a:cs typeface="Arial"/>
              </a:rPr>
              <a:t>Mzwanya Ndibongo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Tamara Sam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4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</a:t>
            </a:r>
            <a:r>
              <a:rPr lang="en-US" altLang="en-US" sz="5400" dirty="0" err="1">
                <a:latin typeface="Arial"/>
                <a:ea typeface="MS PGothic"/>
                <a:cs typeface="Arial"/>
              </a:rPr>
              <a:t>Nozibile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Mdayi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 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Christine Jansen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Hanne J Haricharan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Leslie London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School of Public Health and Family Medicine, 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Klipfontein Health Forum, 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Khayelitsha Health Forum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867F027ABAE46A93952AF17CA930C" ma:contentTypeVersion="4" ma:contentTypeDescription="Create a new document." ma:contentTypeScope="" ma:versionID="233b9e91dd6d0a448f364ca3f8f763f6">
  <xsd:schema xmlns:xsd="http://www.w3.org/2001/XMLSchema" xmlns:xs="http://www.w3.org/2001/XMLSchema" xmlns:p="http://schemas.microsoft.com/office/2006/metadata/properties" xmlns:ns2="724ed1e2-b5a1-4844-b2bc-b39917f8c3c0" targetNamespace="http://schemas.microsoft.com/office/2006/metadata/properties" ma:root="true" ma:fieldsID="724dbfe8a5ab39c3d79e08b2c33e33f0" ns2:_="">
    <xsd:import namespace="724ed1e2-b5a1-4844-b2bc-b39917f8c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d1e2-b5a1-4844-b2bc-b39917f8c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CBA4CC-0BC1-47C6-A2B7-CDF74C8B025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2A7AE1-73BB-42E1-84D6-55242EE9EB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A0B3AE-006C-466E-ADCD-C55AD7D03BCB}">
  <ds:schemaRefs>
    <ds:schemaRef ds:uri="724ed1e2-b5a1-4844-b2bc-b39917f8c3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{CF5A36F4-156C-5648-B4E4-17AB8C57D10B}tf10001120</Template>
  <TotalTime>545</TotalTime>
  <Words>770</Words>
  <Application>Microsoft Office PowerPoint</Application>
  <PresentationFormat>Custom</PresentationFormat>
  <Paragraphs>162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Book</vt:lpstr>
      <vt:lpstr>Calibri</vt:lpstr>
      <vt:lpstr>Gill Sans MT</vt:lpstr>
      <vt:lpstr>Parcel</vt:lpstr>
      <vt:lpstr>PowerPoint Presentation</vt:lpstr>
    </vt:vector>
  </TitlesOfParts>
  <Manager/>
  <Company/>
  <LinksUpToDate>false</LinksUpToDate>
  <SharedDoc>false</SharedDoc>
  <HyperlinkBase>https://colinpurrington.com/tips/poster-design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conference poster template</dc:title>
  <dc:subject>conference poster</dc:subject>
  <dc:creator>Colin Purrington</dc:creator>
  <cp:keywords>poster, conference, session, meeting, symposium, research, presentation</cp:keywords>
  <dc:description>Copyright Colin Purrington 2019</dc:description>
  <cp:lastModifiedBy>Natasha Kannemeyer</cp:lastModifiedBy>
  <cp:revision>34</cp:revision>
  <cp:lastPrinted>2021-09-29T14:51:58Z</cp:lastPrinted>
  <dcterms:created xsi:type="dcterms:W3CDTF">2012-06-12T14:08:55Z</dcterms:created>
  <dcterms:modified xsi:type="dcterms:W3CDTF">2021-11-30T07:57:12Z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  <property fmtid="{D5CDD505-2E9C-101B-9397-08002B2CF9AE}" pid="3" name="ContentTypeId">
    <vt:lpwstr>0x01010087B867F027ABAE46A93952AF17CA930C</vt:lpwstr>
  </property>
</Properties>
</file>