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notesMasterIdLst>
    <p:notesMasterId r:id="rId6"/>
  </p:notesMasterIdLst>
  <p:sldIdLst>
    <p:sldId id="256" r:id="rId5"/>
  </p:sldIdLst>
  <p:sldSz cx="51206400" cy="32004000"/>
  <p:notesSz cx="32918400" cy="5120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7">
          <p15:clr>
            <a:srgbClr val="A4A3A4"/>
          </p15:clr>
        </p15:guide>
        <p15:guide id="2" orient="horz" pos="19087">
          <p15:clr>
            <a:srgbClr val="A4A3A4"/>
          </p15:clr>
        </p15:guide>
        <p15:guide id="3" orient="horz" pos="3625">
          <p15:clr>
            <a:srgbClr val="A4A3A4"/>
          </p15:clr>
        </p15:guide>
        <p15:guide id="4" orient="horz" pos="2070">
          <p15:clr>
            <a:srgbClr val="A4A3A4"/>
          </p15:clr>
        </p15:guide>
        <p15:guide id="5" pos="7439">
          <p15:clr>
            <a:srgbClr val="A4A3A4"/>
          </p15:clr>
        </p15:guide>
        <p15:guide id="6" pos="8412">
          <p15:clr>
            <a:srgbClr val="A4A3A4"/>
          </p15:clr>
        </p15:guide>
        <p15:guide id="7" pos="15311">
          <p15:clr>
            <a:srgbClr val="A4A3A4"/>
          </p15:clr>
        </p15:guide>
        <p15:guide id="8" pos="24535">
          <p15:clr>
            <a:srgbClr val="A4A3A4"/>
          </p15:clr>
        </p15:guide>
        <p15:guide id="9" pos="1150">
          <p15:clr>
            <a:srgbClr val="A4A3A4"/>
          </p15:clr>
        </p15:guide>
        <p15:guide id="10" pos="16330">
          <p15:clr>
            <a:srgbClr val="A4A3A4"/>
          </p15:clr>
        </p15:guide>
        <p15:guide id="11" pos="23563">
          <p15:clr>
            <a:srgbClr val="A4A3A4"/>
          </p15:clr>
        </p15:guide>
        <p15:guide id="12" pos="3087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yl Jagarnath" initials="MJ" lastIdx="4" clrIdx="0">
    <p:extLst>
      <p:ext uri="{19B8F6BF-5375-455C-9EA6-DF929625EA0E}">
        <p15:presenceInfo xmlns:p15="http://schemas.microsoft.com/office/powerpoint/2012/main" userId="S::01473131@wf.uct.ac.za::1bef74cf-2e42-43eb-9a19-8f08c39f5bb9" providerId="AD"/>
      </p:ext>
    </p:extLst>
  </p:cmAuthor>
  <p:cmAuthor id="2" name="Leslie London" initials="LL" lastIdx="1" clrIdx="1">
    <p:extLst>
      <p:ext uri="{19B8F6BF-5375-455C-9EA6-DF929625EA0E}">
        <p15:presenceInfo xmlns:p15="http://schemas.microsoft.com/office/powerpoint/2012/main" userId="S::01378260@wf.uct.ac.za::a7476975-ec23-4be5-bcba-b9a93a48191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40"/>
    <a:srgbClr val="A33742"/>
    <a:srgbClr val="E56474"/>
    <a:srgbClr val="87343B"/>
    <a:srgbClr val="EDACB1"/>
    <a:srgbClr val="812F36"/>
    <a:srgbClr val="FFFFFF"/>
    <a:srgbClr val="6B15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8"/>
  </p:normalViewPr>
  <p:slideViewPr>
    <p:cSldViewPr snapToGrid="0">
      <p:cViewPr varScale="1">
        <p:scale>
          <a:sx n="18" d="100"/>
          <a:sy n="18" d="100"/>
        </p:scale>
        <p:origin x="1003" y="106"/>
      </p:cViewPr>
      <p:guideLst>
        <p:guide orient="horz" pos="697"/>
        <p:guide orient="horz" pos="19087"/>
        <p:guide orient="horz" pos="3625"/>
        <p:guide orient="horz" pos="2070"/>
        <p:guide pos="7439"/>
        <p:guide pos="8412"/>
        <p:guide pos="15311"/>
        <p:guide pos="24535"/>
        <p:guide pos="1150"/>
        <p:guide pos="16330"/>
        <p:guide pos="23563"/>
        <p:guide pos="308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7FF-814A-428C-B97B-C5714A42A8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58B040-1D13-42A5-8162-4653921C8F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B50273A-C58A-4A62-9A88-64B4655358B7}" type="datetime1">
              <a:rPr lang="en-US" altLang="en-US"/>
              <a:pPr>
                <a:defRPr/>
              </a:pPr>
              <a:t>11/30/2021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966244-E1E4-4C64-82BE-21513D0F26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98550" y="3840163"/>
            <a:ext cx="307213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210270-5547-45FF-A9A7-F0B2C16CB1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AD71B6-F511-4F95-90B3-774AC918764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1E234-37D7-4EA3-A019-9CABEBDAE2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E062F67-4FFC-42EE-AB80-3CF68ABB2F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pitchFamily="-11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C9F356E9-9575-4800-A9E5-0DA1D59213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84FA241A-6821-4753-940B-D067534E73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9600" dirty="0">
              <a:solidFill>
                <a:srgbClr val="000000"/>
              </a:solidFill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7BAD239-C365-4A02-931A-393D64FA00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EA55687-A3FB-4F38-9836-A7B295DBBBA0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20840" y="11138139"/>
            <a:ext cx="37764720" cy="768096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1596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19815" y="20311872"/>
            <a:ext cx="28566770" cy="5786172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8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F99CCD-6ED0-41D4-9FD7-A314837942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7426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A186E5-BBE9-4B1D-8F31-491E2DFD3FB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245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43070" y="4373880"/>
            <a:ext cx="5454154" cy="2325624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70773" y="4373880"/>
            <a:ext cx="26033654" cy="2325624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101714-34F0-459B-968B-4FA6DF97967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940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9950B-D59A-4841-AE85-FE388FC2E8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615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840" y="11138139"/>
            <a:ext cx="37764720" cy="768096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1596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9815" y="20311503"/>
            <a:ext cx="28566770" cy="5903716"/>
          </a:xfrm>
        </p:spPr>
        <p:txBody>
          <a:bodyPr anchor="t" anchorCtr="1">
            <a:normAutofit/>
          </a:bodyPr>
          <a:lstStyle>
            <a:lvl1pPr marL="0" indent="0">
              <a:buNone/>
              <a:defRPr sz="840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8389A-F80D-4FC9-B47C-D99CA4B15F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8872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4033" y="12310872"/>
            <a:ext cx="17941438" cy="144759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20925" y="12310872"/>
            <a:ext cx="17935037" cy="144759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745632-2FC5-4430-A8A9-AFB0899D8F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88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0431" y="10796023"/>
            <a:ext cx="17935042" cy="3285739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7980" b="0" cap="all" spc="420" baseline="0">
                <a:solidFill>
                  <a:schemeClr val="accent2"/>
                </a:solidFill>
              </a:defRPr>
            </a:lvl1pPr>
            <a:lvl2pPr marL="1920240" indent="0">
              <a:buNone/>
              <a:defRPr sz="798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50431" y="14668500"/>
            <a:ext cx="17935042" cy="121182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20927" y="14668500"/>
            <a:ext cx="17864633" cy="12118288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6620927" y="10796023"/>
            <a:ext cx="17935042" cy="3285739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7980" b="0" cap="all" spc="420" baseline="0">
                <a:solidFill>
                  <a:schemeClr val="accent2"/>
                </a:solidFill>
              </a:defRPr>
            </a:lvl1pPr>
            <a:lvl2pPr marL="1920240" indent="0">
              <a:buNone/>
              <a:defRPr sz="798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E651E9-EC69-428A-85F9-D23A6E05C3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89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8009C-3965-407F-9ACB-650AA419289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198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6FE802-4034-478B-9B74-A8FADD661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93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25603200" cy="320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9623" y="10471200"/>
            <a:ext cx="18843955" cy="5326986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924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91536" y="3755136"/>
            <a:ext cx="20226528" cy="24493728"/>
          </a:xfrm>
        </p:spPr>
        <p:txBody>
          <a:bodyPr>
            <a:normAutofit/>
          </a:bodyPr>
          <a:lstStyle>
            <a:lvl1pPr>
              <a:defRPr sz="7980">
                <a:solidFill>
                  <a:schemeClr val="tx1"/>
                </a:solidFill>
              </a:defRPr>
            </a:lvl1pPr>
            <a:lvl2pPr>
              <a:defRPr sz="6720">
                <a:solidFill>
                  <a:schemeClr val="tx1"/>
                </a:solidFill>
              </a:defRPr>
            </a:lvl2pPr>
            <a:lvl3pPr>
              <a:defRPr sz="6720">
                <a:solidFill>
                  <a:schemeClr val="tx1"/>
                </a:solidFill>
              </a:defRPr>
            </a:lvl3pPr>
            <a:lvl4pPr>
              <a:defRPr sz="6720">
                <a:solidFill>
                  <a:schemeClr val="tx1"/>
                </a:solidFill>
              </a:defRPr>
            </a:lvl4pPr>
            <a:lvl5pPr>
              <a:defRPr sz="6720">
                <a:solidFill>
                  <a:schemeClr val="tx1"/>
                </a:solidFill>
              </a:defRPr>
            </a:lvl5pPr>
            <a:lvl6pPr>
              <a:defRPr sz="6720"/>
            </a:lvl6pPr>
            <a:lvl7pPr>
              <a:defRPr sz="6720"/>
            </a:lvl7pPr>
            <a:lvl8pPr>
              <a:defRPr sz="6720"/>
            </a:lvl8pPr>
            <a:lvl9pPr>
              <a:defRPr sz="672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5386" y="16566284"/>
            <a:ext cx="15937992" cy="10238835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6300">
                <a:solidFill>
                  <a:srgbClr val="FFFFFF"/>
                </a:solidFill>
              </a:defRPr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79624" y="29102304"/>
            <a:ext cx="21703513" cy="149352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FB35DA-0226-491C-BF35-C873D6976F9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957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" y="0"/>
            <a:ext cx="25603196" cy="320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5796" y="10471197"/>
            <a:ext cx="18878992" cy="529498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924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603198" y="0"/>
            <a:ext cx="25628807" cy="32004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5386" y="16566287"/>
            <a:ext cx="15937992" cy="10238839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6300">
                <a:solidFill>
                  <a:srgbClr val="FFFFFF"/>
                </a:solidFill>
              </a:defRPr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95799" y="29102304"/>
            <a:ext cx="21435662" cy="149352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35026-B679-445A-8900-9916C30937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80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70771" y="4501896"/>
            <a:ext cx="32464858" cy="554736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70771" y="12310874"/>
            <a:ext cx="32464858" cy="144759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850002" y="29114475"/>
            <a:ext cx="11565733" cy="1511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1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0842" y="29102304"/>
            <a:ext cx="24784994" cy="14935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1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187472" y="29016960"/>
            <a:ext cx="1536192" cy="170688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4620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3E651E9-EC69-428A-85F9-D23A6E05C3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55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3840480" rtl="0" eaLnBrk="1" latinLnBrk="0" hangingPunct="1">
        <a:lnSpc>
          <a:spcPct val="90000"/>
        </a:lnSpc>
        <a:spcBef>
          <a:spcPct val="0"/>
        </a:spcBef>
        <a:buNone/>
        <a:defRPr sz="11760" kern="1200" cap="all" spc="84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75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920240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67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2880360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67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3840480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67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4800600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67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5514025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6pPr>
      <a:lvl7pPr marL="6234115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7pPr>
      <a:lvl8pPr marL="6960870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672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7907655" indent="-960120" algn="l" defTabSz="3840480" rtl="0" eaLnBrk="1" latinLnBrk="0" hangingPunct="1">
        <a:lnSpc>
          <a:spcPct val="100000"/>
        </a:lnSpc>
        <a:spcBef>
          <a:spcPts val="4200"/>
        </a:spcBef>
        <a:buClr>
          <a:schemeClr val="accent2"/>
        </a:buClr>
        <a:buFont typeface="Arial" panose="020B0604020202020204" pitchFamily="34" charset="0"/>
        <a:buChar char="•"/>
        <a:defRPr sz="672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nc-sa/3.0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pikist.com/free-photo-izrf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hyperlink" Target="https://canadiem.org/use-of-anticoagulation-in-patients-with-covid-19-infection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7">
            <a:extLst>
              <a:ext uri="{FF2B5EF4-FFF2-40B4-BE49-F238E27FC236}">
                <a16:creationId xmlns:a16="http://schemas.microsoft.com/office/drawing/2014/main" id="{F59B18ED-487C-41D6-8E77-1ECC33248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854" y="5523017"/>
            <a:ext cx="12754184" cy="15646795"/>
          </a:xfrm>
          <a:prstGeom prst="rect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 anchor="t"/>
          <a:lstStyle>
            <a:lvl1pPr>
              <a:spcBef>
                <a:spcPct val="20000"/>
              </a:spcBef>
              <a:buChar char="•"/>
              <a:tabLst>
                <a:tab pos="500063" algn="l"/>
              </a:tabLst>
              <a:defRPr sz="14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00063" algn="l"/>
              </a:tabLst>
              <a:defRPr sz="1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00063" algn="l"/>
              </a:tabLst>
              <a:defRPr sz="10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dirty="0">
                <a:solidFill>
                  <a:srgbClr val="800040"/>
                </a:solidFill>
                <a:latin typeface="Arial"/>
                <a:ea typeface="MS PGothic"/>
                <a:cs typeface="Arial"/>
              </a:rPr>
              <a:t>INTRODUCTION</a:t>
            </a:r>
          </a:p>
          <a:p>
            <a:pPr marL="685800" indent="-6858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A Community-Engaged Research Project between the Health and Human Rights </a:t>
            </a:r>
            <a:r>
              <a:rPr lang="en-US" altLang="en-US" sz="4400" dirty="0" err="1">
                <a:latin typeface="Arial"/>
                <a:ea typeface="MS PGothic"/>
                <a:cs typeface="Arial"/>
              </a:rPr>
              <a:t>Programme</a:t>
            </a:r>
            <a:r>
              <a:rPr lang="en-US" altLang="en-US" sz="4400" dirty="0">
                <a:latin typeface="Arial"/>
                <a:ea typeface="MS PGothic"/>
                <a:cs typeface="Arial"/>
              </a:rPr>
              <a:t> at SOPHFM and Klipfontein and Khayelithsa Health Forums.</a:t>
            </a:r>
          </a:p>
          <a:p>
            <a:pPr marL="685800" indent="-6858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Health forums are umbrella bodies for health committees, which are statutory bodies linked to clinics.</a:t>
            </a:r>
          </a:p>
          <a:p>
            <a:pPr marL="685800" indent="-6858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Health committees  identified a need for more context specific information on Covid-19 to better tailor interventions.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400" b="1" dirty="0">
                <a:latin typeface="Arial"/>
                <a:ea typeface="MS PGothic"/>
                <a:cs typeface="Arial"/>
              </a:rPr>
              <a:t>Aims: </a:t>
            </a:r>
          </a:p>
          <a:p>
            <a:pPr marL="685800" indent="-6858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a) To understand populations’ knowledge about COVID-19.</a:t>
            </a:r>
          </a:p>
          <a:p>
            <a:pPr marL="685800" indent="-6858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b) To assess knowledge of preventative measure and obstacles to these.</a:t>
            </a:r>
          </a:p>
          <a:p>
            <a:pPr marL="685800" indent="-685800" algn="just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c) To understand perceptions and attitudes to COVID-19.</a:t>
            </a:r>
          </a:p>
          <a:p>
            <a:pPr marL="685800" indent="-685800" algn="just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en-US" sz="4000" b="1" dirty="0">
              <a:latin typeface="Arial"/>
              <a:ea typeface="MS PGothic"/>
              <a:cs typeface="Arial"/>
            </a:endParaRPr>
          </a:p>
          <a:p>
            <a:pPr marL="685800" indent="-685800" algn="just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en-US" sz="4800" b="1" dirty="0">
              <a:latin typeface="Arial"/>
              <a:ea typeface="MS PGothic"/>
              <a:cs typeface="Arial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ja-JP" sz="4800" dirty="0">
              <a:latin typeface="Avenir Book" pitchFamily="124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en-US" sz="4800" dirty="0">
              <a:latin typeface="Avenir Book" pitchFamily="124" charset="0"/>
            </a:endParaRPr>
          </a:p>
        </p:txBody>
      </p:sp>
      <p:sp>
        <p:nvSpPr>
          <p:cNvPr id="14340" name="Text Box 11">
            <a:extLst>
              <a:ext uri="{FF2B5EF4-FFF2-40B4-BE49-F238E27FC236}">
                <a16:creationId xmlns:a16="http://schemas.microsoft.com/office/drawing/2014/main" id="{C0637CF8-459A-4693-BB33-79DDBCBA1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60" y="21560324"/>
            <a:ext cx="12742278" cy="6237436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 anchor="t"/>
          <a:lstStyle>
            <a:lvl1pPr>
              <a:spcBef>
                <a:spcPct val="20000"/>
              </a:spcBef>
              <a:buChar char="•"/>
              <a:tabLst>
                <a:tab pos="508000" algn="l"/>
              </a:tabLst>
              <a:defRPr sz="14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08000" algn="l"/>
              </a:tabLst>
              <a:defRPr sz="1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08000" algn="l"/>
              </a:tabLst>
              <a:defRPr sz="10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08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08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8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8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8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8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cap="all" dirty="0">
                <a:solidFill>
                  <a:srgbClr val="800040"/>
                </a:solidFill>
                <a:latin typeface="Arial"/>
                <a:ea typeface="MS PGothic"/>
                <a:cs typeface="Arial"/>
              </a:rPr>
              <a:t>methods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latin typeface="Arial"/>
                <a:ea typeface="MS PGothic"/>
                <a:cs typeface="Arial"/>
              </a:rPr>
              <a:t> Data collection: </a:t>
            </a:r>
            <a:r>
              <a:rPr lang="en-US" altLang="en-US" sz="4400" dirty="0">
                <a:latin typeface="Arial"/>
                <a:ea typeface="MS PGothic"/>
                <a:cs typeface="Arial"/>
              </a:rPr>
              <a:t>a survey containing closed and open-ended questions with 410 residents in Klipfontein and Khayelitsha sub-districts.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 Data analysis: descriptive statistics and thematic content analysis.</a:t>
            </a:r>
            <a:endParaRPr lang="en-US" altLang="en-US" sz="4800" dirty="0">
              <a:latin typeface="Arial"/>
              <a:ea typeface="MS PGothic"/>
              <a:cs typeface="Arial"/>
            </a:endParaRPr>
          </a:p>
        </p:txBody>
      </p:sp>
      <p:sp>
        <p:nvSpPr>
          <p:cNvPr id="14342" name="Text Box 13">
            <a:extLst>
              <a:ext uri="{FF2B5EF4-FFF2-40B4-BE49-F238E27FC236}">
                <a16:creationId xmlns:a16="http://schemas.microsoft.com/office/drawing/2014/main" id="{B2BF208E-C4B7-41EA-9F92-CD8327DA6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4409" y="5523018"/>
            <a:ext cx="12201058" cy="11636393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914400" tIns="457200" rIns="914400" bIns="914400" anchor="t"/>
          <a:lstStyle>
            <a:lvl1pPr>
              <a:spcBef>
                <a:spcPct val="20000"/>
              </a:spcBef>
              <a:buChar char="•"/>
              <a:tabLst>
                <a:tab pos="635000" algn="l"/>
              </a:tabLst>
              <a:defRPr sz="14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35000" algn="l"/>
              </a:tabLst>
              <a:defRPr sz="1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35000" algn="l"/>
              </a:tabLst>
              <a:defRPr sz="10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35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35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5400" b="1" cap="all" dirty="0">
                <a:solidFill>
                  <a:srgbClr val="800040"/>
                </a:solidFill>
                <a:latin typeface="Arial"/>
                <a:ea typeface="MS PGothic"/>
                <a:cs typeface="Arial"/>
              </a:rPr>
              <a:t>TRANSFORMATION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400" dirty="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The research was governed by an academic-community partnership with joint decision-making and identification of research question.</a:t>
            </a:r>
            <a:r>
              <a:rPr lang="en-US" altLang="en-US" sz="4400" dirty="0">
                <a:latin typeface="Arial"/>
                <a:ea typeface="MS PGothic"/>
                <a:cs typeface="Arial"/>
              </a:rPr>
              <a:t> </a:t>
            </a:r>
            <a:r>
              <a:rPr lang="en-US" altLang="en-US" sz="4400" dirty="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The research was designed to be relevant for communities.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Health committees are using the research to inform their awareness campaigns.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A DVD capturing experiences of isolation  is being produced with the aim of de-mystifying the experience.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A manual on community-engaged research has been produced.</a:t>
            </a:r>
          </a:p>
          <a:p>
            <a:pPr>
              <a:spcBef>
                <a:spcPct val="50000"/>
              </a:spcBef>
              <a:buNone/>
            </a:pPr>
            <a:endParaRPr lang="en-US" altLang="en-US" sz="4400" dirty="0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>
              <a:spcBef>
                <a:spcPct val="50000"/>
              </a:spcBef>
              <a:buNone/>
            </a:pPr>
            <a:endParaRPr lang="en-US" altLang="en-US" sz="4400" dirty="0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>
              <a:spcBef>
                <a:spcPct val="50000"/>
              </a:spcBef>
              <a:buNone/>
            </a:pPr>
            <a:endParaRPr lang="en-US" altLang="en-US" sz="4800" dirty="0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3078" name="Text Box 14">
            <a:extLst>
              <a:ext uri="{FF2B5EF4-FFF2-40B4-BE49-F238E27FC236}">
                <a16:creationId xmlns:a16="http://schemas.microsoft.com/office/drawing/2014/main" id="{A1746707-A7E6-46B7-8300-77BC2E819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229" y="2267912"/>
            <a:ext cx="3705497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0" tIns="274320" rIns="274320" bIns="274320" anchor="ctr">
            <a:spAutoFit/>
          </a:bodyPr>
          <a:lstStyle>
            <a:lvl1pPr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en-US" altLang="en-US" sz="5400" b="1" dirty="0">
              <a:latin typeface="Arial"/>
              <a:ea typeface="MS PGothic"/>
              <a:cs typeface="Arial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5400" dirty="0">
                <a:latin typeface="Arial"/>
                <a:ea typeface="MS PGothic"/>
                <a:cs typeface="Arial"/>
              </a:rPr>
              <a:t>Hanne J Haricharan</a:t>
            </a: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1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, Christine Jansen</a:t>
            </a: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2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, Mzwanya Ndibongo</a:t>
            </a: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3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, </a:t>
            </a:r>
            <a:r>
              <a:rPr lang="en-US" altLang="en-US" sz="5400" dirty="0" err="1">
                <a:latin typeface="Arial"/>
                <a:ea typeface="MS PGothic"/>
                <a:cs typeface="Arial"/>
              </a:rPr>
              <a:t>Nozibile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 Mdayi</a:t>
            </a: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2 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, Tamara Sam</a:t>
            </a: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4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, Leslie London</a:t>
            </a: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1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1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School of Public Health and Family Medicine, </a:t>
            </a: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2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Klipfontein Health Forum, </a:t>
            </a:r>
            <a:r>
              <a:rPr lang="en-US" altLang="en-US" sz="5400" baseline="30000" dirty="0">
                <a:latin typeface="Arial"/>
                <a:ea typeface="MS PGothic"/>
                <a:cs typeface="Arial"/>
              </a:rPr>
              <a:t>3</a:t>
            </a:r>
            <a:r>
              <a:rPr lang="en-US" altLang="en-US" sz="5400" dirty="0">
                <a:latin typeface="Arial"/>
                <a:ea typeface="MS PGothic"/>
                <a:cs typeface="Arial"/>
              </a:rPr>
              <a:t>Khayelitsha Health Forum</a:t>
            </a:r>
          </a:p>
        </p:txBody>
      </p:sp>
      <p:sp>
        <p:nvSpPr>
          <p:cNvPr id="3" name="Rectangle 180">
            <a:extLst>
              <a:ext uri="{FF2B5EF4-FFF2-40B4-BE49-F238E27FC236}">
                <a16:creationId xmlns:a16="http://schemas.microsoft.com/office/drawing/2014/main" id="{261C1A8E-2F6F-40F0-9ED0-70D2BBAC3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773" y="42412"/>
            <a:ext cx="36284675" cy="3139321"/>
          </a:xfrm>
          <a:prstGeom prst="rect">
            <a:avLst/>
          </a:prstGeom>
          <a:solidFill>
            <a:srgbClr val="800040"/>
          </a:solidFill>
          <a:ln>
            <a:noFill/>
          </a:ln>
        </p:spPr>
        <p:txBody>
          <a:bodyPr wrap="square" lIns="91440" tIns="45720" rIns="91440" bIns="45720" anchor="ctr"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11000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Arial"/>
                <a:ea typeface="ＭＳ Ｐゴシック"/>
                <a:cs typeface="Avenir Heavy"/>
              </a:rPr>
              <a:t>Knowledge, perceptions and attitudes to Covid-19 in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US" sz="11000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Arial"/>
                <a:ea typeface="ＭＳ Ｐゴシック"/>
                <a:cs typeface="Avenir Heavy"/>
              </a:rPr>
              <a:t> Khayelithsa and Klipfontein sub-districts </a:t>
            </a:r>
          </a:p>
        </p:txBody>
      </p:sp>
      <p:sp>
        <p:nvSpPr>
          <p:cNvPr id="3080" name="Text Box 16">
            <a:extLst>
              <a:ext uri="{FF2B5EF4-FFF2-40B4-BE49-F238E27FC236}">
                <a16:creationId xmlns:a16="http://schemas.microsoft.com/office/drawing/2014/main" id="{1FA9C52E-6399-4B87-BBBF-84ADE57FF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49972" y="24571756"/>
            <a:ext cx="12149188" cy="7141969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 anchor="t"/>
          <a:lstStyle>
            <a:lvl1pPr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5400" b="1" dirty="0">
                <a:solidFill>
                  <a:srgbClr val="800040"/>
                </a:solidFill>
                <a:latin typeface="Arial"/>
                <a:ea typeface="MS PGothic"/>
                <a:cs typeface="Arial"/>
              </a:rPr>
              <a:t>ACKNOWLEDGEMENTS</a:t>
            </a:r>
            <a:endParaRPr lang="en-US" altLang="en-US" sz="4000" dirty="0">
              <a:latin typeface="Arial"/>
              <a:ea typeface="MS PGothic"/>
              <a:cs typeface="Arial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We acknowledge the health committee members who collected and captured the data and the NRF, which funded the study through a Community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Engagement Grant.</a:t>
            </a:r>
            <a:endParaRPr lang="en-US" altLang="en-US" sz="4000" dirty="0">
              <a:latin typeface="Arial"/>
              <a:ea typeface="MS PGothic"/>
              <a:cs typeface="Arial"/>
            </a:endParaRPr>
          </a:p>
          <a:p>
            <a:pPr algn="just">
              <a:spcBef>
                <a:spcPct val="0"/>
              </a:spcBef>
              <a:buNone/>
            </a:pPr>
            <a:endParaRPr lang="en-US" altLang="en-US" sz="4000" b="1" dirty="0">
              <a:solidFill>
                <a:srgbClr val="800040"/>
              </a:solidFill>
              <a:latin typeface="Arial"/>
              <a:ea typeface="MS PGothic"/>
              <a:cs typeface="Arial"/>
            </a:endParaRPr>
          </a:p>
          <a:p>
            <a:pPr algn="just">
              <a:spcBef>
                <a:spcPct val="0"/>
              </a:spcBef>
              <a:buNone/>
            </a:pPr>
            <a:r>
              <a:rPr lang="en-US" altLang="en-US" sz="4000" b="1" dirty="0">
                <a:solidFill>
                  <a:srgbClr val="800040"/>
                </a:solidFill>
                <a:latin typeface="Arial"/>
                <a:ea typeface="MS PGothic"/>
                <a:cs typeface="Arial"/>
              </a:rPr>
              <a:t>FURTHER INFORMATION: </a:t>
            </a:r>
          </a:p>
          <a:p>
            <a:pPr>
              <a:spcBef>
                <a:spcPct val="10000"/>
              </a:spcBef>
              <a:buNone/>
            </a:pPr>
            <a:r>
              <a:rPr lang="en-US" altLang="en-US" sz="4400" dirty="0" err="1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Hanne.Haricharan@uct.ac.za</a:t>
            </a:r>
            <a:endParaRPr lang="en-US" altLang="en-US" sz="4400" dirty="0">
              <a:latin typeface="Arial"/>
              <a:ea typeface="MS PGothic"/>
              <a:cs typeface="Arial"/>
            </a:endParaRPr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id="{98C1B2A9-C59E-4E43-99FC-704AD5CC2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9859" y="5523017"/>
            <a:ext cx="11989987" cy="261509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>
              <a:spcBef>
                <a:spcPct val="20000"/>
              </a:spcBef>
              <a:buChar char="•"/>
              <a:tabLst>
                <a:tab pos="500063" algn="l"/>
              </a:tabLst>
              <a:defRPr sz="14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00063" algn="l"/>
              </a:tabLst>
              <a:defRPr sz="1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00063" algn="l"/>
              </a:tabLst>
              <a:defRPr sz="10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5400" b="1" dirty="0">
                <a:solidFill>
                  <a:srgbClr val="800040"/>
                </a:solidFill>
                <a:latin typeface="Arial"/>
                <a:ea typeface="MS PGothic"/>
                <a:cs typeface="Arial"/>
              </a:rPr>
              <a:t>MAIN FINDINGS</a:t>
            </a:r>
            <a:endParaRPr lang="en-US" altLang="en-US" sz="5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Cause of Covid-19:</a:t>
            </a:r>
          </a:p>
          <a:p>
            <a:pPr marL="1143000" indent="-1143000" eaLnBrk="1" hangingPunct="1">
              <a:spcBef>
                <a:spcPct val="50000"/>
              </a:spcBef>
            </a:pP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marL="1143000" indent="-1143000" eaLnBrk="1" hangingPunct="1">
              <a:spcBef>
                <a:spcPct val="50000"/>
              </a:spcBef>
            </a:pP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4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Risk perception</a:t>
            </a:r>
            <a:r>
              <a:rPr lang="en-US" altLang="en-US" sz="4000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Readiness to test</a:t>
            </a:r>
            <a:r>
              <a:rPr lang="en-US" altLang="en-US" sz="4000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:</a:t>
            </a: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marL="1143000" indent="-1143000" eaLnBrk="1" hangingPunct="1">
              <a:spcBef>
                <a:spcPct val="50000"/>
              </a:spcBef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marL="1143000" indent="-1143000" eaLnBrk="1" hangingPunct="1">
              <a:spcBef>
                <a:spcPct val="50000"/>
              </a:spcBef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Willingness to disclose:</a:t>
            </a: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Willingness to go to isolation facility:</a:t>
            </a:r>
          </a:p>
        </p:txBody>
      </p:sp>
      <p:pic>
        <p:nvPicPr>
          <p:cNvPr id="2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4D6D9B4B-A841-40BA-9F8E-E0C89EC3C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20" y="28139610"/>
            <a:ext cx="12754184" cy="35741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C73E92-378F-CB4A-AA57-4D30D7ED71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049567"/>
              </p:ext>
            </p:extLst>
          </p:nvPr>
        </p:nvGraphicFramePr>
        <p:xfrm>
          <a:off x="14020800" y="8151589"/>
          <a:ext cx="11115559" cy="493649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7957778">
                  <a:extLst>
                    <a:ext uri="{9D8B030D-6E8A-4147-A177-3AD203B41FA5}">
                      <a16:colId xmlns:a16="http://schemas.microsoft.com/office/drawing/2014/main" val="2163462158"/>
                    </a:ext>
                  </a:extLst>
                </a:gridCol>
                <a:gridCol w="3157781">
                  <a:extLst>
                    <a:ext uri="{9D8B030D-6E8A-4147-A177-3AD203B41FA5}">
                      <a16:colId xmlns:a16="http://schemas.microsoft.com/office/drawing/2014/main" val="3289071744"/>
                    </a:ext>
                  </a:extLst>
                </a:gridCol>
              </a:tblGrid>
              <a:tr h="56061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1" u="non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Covid?</a:t>
                      </a:r>
                      <a:endParaRPr lang="en-ZA" sz="3600" b="1" u="non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1036169"/>
                  </a:ext>
                </a:extLst>
              </a:tr>
              <a:tr h="625126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A disease caused by a virus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164  (40.0 %)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7521585"/>
                  </a:ext>
                </a:extLst>
              </a:tr>
              <a:tr h="625126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An infection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179   (43.7%)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4406308"/>
                  </a:ext>
                </a:extLst>
              </a:tr>
              <a:tr h="625126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A human-made disease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40     (9.8 %)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0015225"/>
                  </a:ext>
                </a:extLst>
              </a:tr>
              <a:tr h="625126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A curse from God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12     (2.9 %)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3581071"/>
                  </a:ext>
                </a:extLst>
              </a:tr>
              <a:tr h="625126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A lie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23     (5.5 %)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716429"/>
                  </a:ext>
                </a:extLst>
              </a:tr>
              <a:tr h="625126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Don’t know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14     (3.4%)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9693455"/>
                  </a:ext>
                </a:extLst>
              </a:tr>
              <a:tr h="625126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Did not answer question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3       (0.7 %)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356111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D538C3F-4D3F-3C43-9BC6-F63E02E5B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57255" y="7694388"/>
            <a:ext cx="512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231EF88-B9F0-0F41-856C-1870A262B8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299619"/>
              </p:ext>
            </p:extLst>
          </p:nvPr>
        </p:nvGraphicFramePr>
        <p:xfrm>
          <a:off x="14020801" y="14652465"/>
          <a:ext cx="11090782" cy="277815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381857">
                  <a:extLst>
                    <a:ext uri="{9D8B030D-6E8A-4147-A177-3AD203B41FA5}">
                      <a16:colId xmlns:a16="http://schemas.microsoft.com/office/drawing/2014/main" val="440846561"/>
                    </a:ext>
                  </a:extLst>
                </a:gridCol>
                <a:gridCol w="6708925">
                  <a:extLst>
                    <a:ext uri="{9D8B030D-6E8A-4147-A177-3AD203B41FA5}">
                      <a16:colId xmlns:a16="http://schemas.microsoft.com/office/drawing/2014/main" val="419371528"/>
                    </a:ext>
                  </a:extLst>
                </a:gridCol>
              </a:tblGrid>
              <a:tr h="1028518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 you think you are at risk of getting Covid-19?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6186837"/>
                  </a:ext>
                </a:extLst>
              </a:tr>
              <a:tr h="560291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Yes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300   (73.2%)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6864040"/>
                  </a:ext>
                </a:extLst>
              </a:tr>
              <a:tr h="560291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No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93     (22.7%)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9741377"/>
                  </a:ext>
                </a:extLst>
              </a:tr>
              <a:tr h="560291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Did not answer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17     (4.2%)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890779"/>
                  </a:ext>
                </a:extLst>
              </a:tr>
            </a:tbl>
          </a:graphicData>
        </a:graphic>
      </p:graphicFrame>
      <p:sp>
        <p:nvSpPr>
          <p:cNvPr id="10" name="Rectangle 3">
            <a:extLst>
              <a:ext uri="{FF2B5EF4-FFF2-40B4-BE49-F238E27FC236}">
                <a16:creationId xmlns:a16="http://schemas.microsoft.com/office/drawing/2014/main" id="{2CF67132-0E3F-B04F-A810-0DFF57E82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78913" y="16195710"/>
            <a:ext cx="512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21B8FC3-FA7D-F942-93D1-5211E174E6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207453"/>
              </p:ext>
            </p:extLst>
          </p:nvPr>
        </p:nvGraphicFramePr>
        <p:xfrm>
          <a:off x="14020800" y="24194228"/>
          <a:ext cx="11090783" cy="274320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821208">
                  <a:extLst>
                    <a:ext uri="{9D8B030D-6E8A-4147-A177-3AD203B41FA5}">
                      <a16:colId xmlns:a16="http://schemas.microsoft.com/office/drawing/2014/main" val="2666379094"/>
                    </a:ext>
                  </a:extLst>
                </a:gridCol>
                <a:gridCol w="7269575">
                  <a:extLst>
                    <a:ext uri="{9D8B030D-6E8A-4147-A177-3AD203B41FA5}">
                      <a16:colId xmlns:a16="http://schemas.microsoft.com/office/drawing/2014/main" val="3436315432"/>
                    </a:ext>
                  </a:extLst>
                </a:gridCol>
              </a:tblGrid>
              <a:tr h="835614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 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Would you disclose you had Covid-19 if you tested positive?</a:t>
                      </a:r>
                      <a:endParaRPr lang="en-ZA" sz="36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3230693"/>
                  </a:ext>
                </a:extLst>
              </a:tr>
              <a:tr h="399715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Yes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366     (89.3%)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4218400"/>
                  </a:ext>
                </a:extLst>
              </a:tr>
              <a:tr h="399715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No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30       (7.3%)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1770823"/>
                  </a:ext>
                </a:extLst>
              </a:tr>
              <a:tr h="399715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Did not answer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14       (2.4%)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992101"/>
                  </a:ext>
                </a:extLst>
              </a:tr>
            </a:tbl>
          </a:graphicData>
        </a:graphic>
      </p:graphicFrame>
      <p:sp>
        <p:nvSpPr>
          <p:cNvPr id="12" name="Rectangle 4">
            <a:extLst>
              <a:ext uri="{FF2B5EF4-FFF2-40B4-BE49-F238E27FC236}">
                <a16:creationId xmlns:a16="http://schemas.microsoft.com/office/drawing/2014/main" id="{7600F39A-6447-A347-AB5E-B79F0385E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99595" y="20712610"/>
            <a:ext cx="512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A31985C-1AED-1D47-AE95-AEF88659C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589681"/>
              </p:ext>
            </p:extLst>
          </p:nvPr>
        </p:nvGraphicFramePr>
        <p:xfrm>
          <a:off x="14073142" y="28663316"/>
          <a:ext cx="11090783" cy="274320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004062">
                  <a:extLst>
                    <a:ext uri="{9D8B030D-6E8A-4147-A177-3AD203B41FA5}">
                      <a16:colId xmlns:a16="http://schemas.microsoft.com/office/drawing/2014/main" val="890816913"/>
                    </a:ext>
                  </a:extLst>
                </a:gridCol>
                <a:gridCol w="7086721">
                  <a:extLst>
                    <a:ext uri="{9D8B030D-6E8A-4147-A177-3AD203B41FA5}">
                      <a16:colId xmlns:a16="http://schemas.microsoft.com/office/drawing/2014/main" val="41663119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sz="3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Would you go to an isolation facility if this was suggested?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1462746"/>
                  </a:ext>
                </a:extLst>
              </a:tr>
              <a:tr h="77595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Yes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295    (72.0%)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4525620"/>
                  </a:ext>
                </a:extLst>
              </a:tr>
              <a:tr h="77595"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No</a:t>
                      </a:r>
                      <a:endParaRPr lang="en-ZA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107    (26.1%)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8418"/>
                  </a:ext>
                </a:extLst>
              </a:tr>
              <a:tr h="77595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Did not answer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8        (2.0%)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621929"/>
                  </a:ext>
                </a:extLst>
              </a:tr>
            </a:tbl>
          </a:graphicData>
        </a:graphic>
      </p:graphicFrame>
      <p:sp>
        <p:nvSpPr>
          <p:cNvPr id="14" name="Rectangle 5">
            <a:extLst>
              <a:ext uri="{FF2B5EF4-FFF2-40B4-BE49-F238E27FC236}">
                <a16:creationId xmlns:a16="http://schemas.microsoft.com/office/drawing/2014/main" id="{A72E6045-8641-DC47-8F25-4E590DCD9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14261" y="26209458"/>
            <a:ext cx="21772639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26ACB513-55AC-5341-99C0-C5AE91E37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23739"/>
              </p:ext>
            </p:extLst>
          </p:nvPr>
        </p:nvGraphicFramePr>
        <p:xfrm>
          <a:off x="14020800" y="18629849"/>
          <a:ext cx="11038225" cy="38404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78374">
                  <a:extLst>
                    <a:ext uri="{9D8B030D-6E8A-4147-A177-3AD203B41FA5}">
                      <a16:colId xmlns:a16="http://schemas.microsoft.com/office/drawing/2014/main" val="2695341070"/>
                    </a:ext>
                  </a:extLst>
                </a:gridCol>
                <a:gridCol w="7359851">
                  <a:extLst>
                    <a:ext uri="{9D8B030D-6E8A-4147-A177-3AD203B41FA5}">
                      <a16:colId xmlns:a16="http://schemas.microsoft.com/office/drawing/2014/main" val="1554923905"/>
                    </a:ext>
                  </a:extLst>
                </a:gridCol>
              </a:tblGrid>
              <a:tr h="1092427">
                <a:tc>
                  <a:txBody>
                    <a:bodyPr/>
                    <a:lstStyle/>
                    <a:p>
                      <a:endParaRPr lang="en-GB" sz="3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Will you test  if symptomatic, over 55, have illnesses that put you at risk or have had contact with someone with Covid-19?</a:t>
                      </a:r>
                      <a:endParaRPr lang="en-ZA" sz="36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9992780"/>
                  </a:ext>
                </a:extLst>
              </a:tr>
              <a:tr h="282062"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Yes</a:t>
                      </a:r>
                      <a:endParaRPr lang="en-ZA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221    (53.9%)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1391822"/>
                  </a:ext>
                </a:extLst>
              </a:tr>
              <a:tr h="449702"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No</a:t>
                      </a:r>
                      <a:endParaRPr lang="en-ZA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43      (10.5%)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2467900"/>
                  </a:ext>
                </a:extLst>
              </a:tr>
              <a:tr h="319158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Did not answer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146    (35.6%)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493409"/>
                  </a:ext>
                </a:extLst>
              </a:tr>
            </a:tbl>
          </a:graphicData>
        </a:graphic>
      </p:graphicFrame>
      <p:sp>
        <p:nvSpPr>
          <p:cNvPr id="21" name="Rectangle 7">
            <a:extLst>
              <a:ext uri="{FF2B5EF4-FFF2-40B4-BE49-F238E27FC236}">
                <a16:creationId xmlns:a16="http://schemas.microsoft.com/office/drawing/2014/main" id="{3E864A15-1881-1143-95B2-D713E2345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9185" y="29503361"/>
            <a:ext cx="512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E6463E96-071D-F542-A23B-B52DB784C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1278" y="17159411"/>
            <a:ext cx="4494875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" name="Text Box 12">
            <a:extLst>
              <a:ext uri="{FF2B5EF4-FFF2-40B4-BE49-F238E27FC236}">
                <a16:creationId xmlns:a16="http://schemas.microsoft.com/office/drawing/2014/main" id="{33630B3A-9C36-1E47-9DCA-56E5FA03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87688" y="5523017"/>
            <a:ext cx="12535367" cy="261509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>
              <a:spcBef>
                <a:spcPct val="20000"/>
              </a:spcBef>
              <a:buChar char="•"/>
              <a:tabLst>
                <a:tab pos="500063" algn="l"/>
              </a:tabLst>
              <a:defRPr sz="14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00063" algn="l"/>
              </a:tabLst>
              <a:defRPr sz="1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00063" algn="l"/>
              </a:tabLst>
              <a:defRPr sz="10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5400" b="1" dirty="0">
                <a:solidFill>
                  <a:srgbClr val="800040"/>
                </a:solidFill>
                <a:latin typeface="Arial"/>
                <a:ea typeface="MS PGothic"/>
                <a:cs typeface="Arial"/>
              </a:rPr>
              <a:t>MAIN FINDINGS</a:t>
            </a: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Knowledge of non-pharmaceutical  prevention methods:</a:t>
            </a:r>
          </a:p>
          <a:p>
            <a:pPr marL="1143000" indent="-1143000" eaLnBrk="1" hangingPunct="1">
              <a:spcBef>
                <a:spcPct val="50000"/>
              </a:spcBef>
            </a:pP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4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4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Obstacles to prevention:</a:t>
            </a:r>
            <a:endParaRPr lang="en-US" altLang="en-US" sz="44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marL="1143000" indent="-1143000" eaLnBrk="1" hangingPunct="1">
              <a:spcBef>
                <a:spcPct val="50000"/>
              </a:spcBef>
            </a:pPr>
            <a:endParaRPr lang="en-US" altLang="en-US" sz="2800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marL="1143000" indent="-1143000" eaLnBrk="1" hangingPunct="1">
              <a:spcBef>
                <a:spcPct val="50000"/>
              </a:spcBef>
            </a:pPr>
            <a:endParaRPr lang="en-US" altLang="en-US" sz="36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36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36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36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36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36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36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Obstacles identified</a:t>
            </a:r>
            <a:r>
              <a:rPr lang="en-US" altLang="en-US" sz="4000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: access to water, cost of soap, sanitizer and masks. Social distance in taxis was highlighted as a challenge.</a:t>
            </a:r>
          </a:p>
          <a:p>
            <a:pPr eaLnBrk="1" hangingPunct="1">
              <a:spcBef>
                <a:spcPct val="50000"/>
              </a:spcBef>
              <a:buNone/>
            </a:pPr>
            <a:endParaRPr lang="en-US" altLang="en-US" sz="4000" b="1" dirty="0">
              <a:latin typeface="Arial" panose="020B0604020202020204" pitchFamily="34" charset="0"/>
              <a:ea typeface="Roboto" panose="0200000000000000000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Arial" panose="020B0604020202020204" pitchFamily="34" charset="0"/>
                <a:ea typeface="Roboto" panose="02000000000000000000"/>
                <a:cs typeface="Arial" panose="020B0604020202020204" pitchFamily="34" charset="0"/>
              </a:rPr>
              <a:t>Stigma (blame):</a:t>
            </a:r>
            <a:endParaRPr lang="en-US" altLang="en-US" sz="4000" dirty="0">
              <a:solidFill>
                <a:srgbClr val="FFFFFF"/>
              </a:solidFill>
              <a:latin typeface="Avenir Book" pitchFamily="124" charset="0"/>
              <a:ea typeface="Roboto" panose="02000000000000000000"/>
              <a:cs typeface="Arial" panose="020B0604020202020204" pitchFamily="34" charset="0"/>
            </a:endParaRP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77A6F621-F6DD-F74C-9DE2-10C7CEA07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125679"/>
              </p:ext>
            </p:extLst>
          </p:nvPr>
        </p:nvGraphicFramePr>
        <p:xfrm>
          <a:off x="26135870" y="8578131"/>
          <a:ext cx="11608407" cy="536968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80785">
                  <a:extLst>
                    <a:ext uri="{9D8B030D-6E8A-4147-A177-3AD203B41FA5}">
                      <a16:colId xmlns:a16="http://schemas.microsoft.com/office/drawing/2014/main" val="2778136532"/>
                    </a:ext>
                  </a:extLst>
                </a:gridCol>
                <a:gridCol w="2639400">
                  <a:extLst>
                    <a:ext uri="{9D8B030D-6E8A-4147-A177-3AD203B41FA5}">
                      <a16:colId xmlns:a16="http://schemas.microsoft.com/office/drawing/2014/main" val="1042539205"/>
                    </a:ext>
                  </a:extLst>
                </a:gridCol>
                <a:gridCol w="2503091">
                  <a:extLst>
                    <a:ext uri="{9D8B030D-6E8A-4147-A177-3AD203B41FA5}">
                      <a16:colId xmlns:a16="http://schemas.microsoft.com/office/drawing/2014/main" val="2475264193"/>
                    </a:ext>
                  </a:extLst>
                </a:gridCol>
                <a:gridCol w="2785131">
                  <a:extLst>
                    <a:ext uri="{9D8B030D-6E8A-4147-A177-3AD203B41FA5}">
                      <a16:colId xmlns:a16="http://schemas.microsoft.com/office/drawing/2014/main" val="3938940886"/>
                    </a:ext>
                  </a:extLst>
                </a:gridCol>
              </a:tblGrid>
              <a:tr h="3167514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 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Is it necessary to wash hands or use sanitiser?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Is it necessary to wear a mask in public?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Is it necessary to practice social distancing?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5676595"/>
                  </a:ext>
                </a:extLst>
              </a:tr>
              <a:tr h="527919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Yes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405  (98.8%)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405 (98.2%)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392  (95.6%)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4880173"/>
                  </a:ext>
                </a:extLst>
              </a:tr>
              <a:tr h="527919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No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       (0.5%)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4     (1.0%)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7      (1.7%)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8024199"/>
                  </a:ext>
                </a:extLst>
              </a:tr>
              <a:tr h="980561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Did not answer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3       (0.7%)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     (0.2%)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11    (2.7%)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3813821"/>
                  </a:ext>
                </a:extLst>
              </a:tr>
            </a:tbl>
          </a:graphicData>
        </a:graphic>
      </p:graphicFrame>
      <p:sp>
        <p:nvSpPr>
          <p:cNvPr id="26" name="Rectangle 9">
            <a:extLst>
              <a:ext uri="{FF2B5EF4-FFF2-40B4-BE49-F238E27FC236}">
                <a16:creationId xmlns:a16="http://schemas.microsoft.com/office/drawing/2014/main" id="{BDA71DF8-ABC9-F24D-9BCE-9FD3F292F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3363" y="18207038"/>
            <a:ext cx="512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9955A76-E3EE-0448-AA03-D7D396C8A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507539"/>
              </p:ext>
            </p:extLst>
          </p:nvPr>
        </p:nvGraphicFramePr>
        <p:xfrm>
          <a:off x="26149180" y="25800203"/>
          <a:ext cx="11598416" cy="543651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512294">
                  <a:extLst>
                    <a:ext uri="{9D8B030D-6E8A-4147-A177-3AD203B41FA5}">
                      <a16:colId xmlns:a16="http://schemas.microsoft.com/office/drawing/2014/main" val="378973200"/>
                    </a:ext>
                  </a:extLst>
                </a:gridCol>
                <a:gridCol w="7086122">
                  <a:extLst>
                    <a:ext uri="{9D8B030D-6E8A-4147-A177-3AD203B41FA5}">
                      <a16:colId xmlns:a16="http://schemas.microsoft.com/office/drawing/2014/main" val="7652368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People who get Covid-19 have themselves to blame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865471"/>
                  </a:ext>
                </a:extLst>
              </a:tr>
              <a:tr h="604315"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Strongly agree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3       (0.7%)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8742298"/>
                  </a:ext>
                </a:extLst>
              </a:tr>
              <a:tr h="604315"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Agree</a:t>
                      </a:r>
                      <a:endParaRPr lang="en-ZA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19     (4.6%)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720084"/>
                  </a:ext>
                </a:extLst>
              </a:tr>
              <a:tr h="1208630"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Neither agree/disagree</a:t>
                      </a:r>
                      <a:endParaRPr lang="en-ZA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21     (5.1%)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3248076"/>
                  </a:ext>
                </a:extLst>
              </a:tr>
              <a:tr h="604315"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Disagree</a:t>
                      </a:r>
                      <a:endParaRPr lang="en-ZA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267   (65.1%)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8337781"/>
                  </a:ext>
                </a:extLst>
              </a:tr>
              <a:tr h="713342">
                <a:tc>
                  <a:txBody>
                    <a:bodyPr/>
                    <a:lstStyle/>
                    <a:p>
                      <a:r>
                        <a:rPr lang="en-GB" sz="3600">
                          <a:effectLst/>
                        </a:rPr>
                        <a:t>Strongly disagree</a:t>
                      </a:r>
                      <a:endParaRPr lang="en-ZA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51     (12.4%)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3824835"/>
                  </a:ext>
                </a:extLst>
              </a:tr>
              <a:tr h="604315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Did not answer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47     (11.5%)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882766"/>
                  </a:ext>
                </a:extLst>
              </a:tr>
            </a:tbl>
          </a:graphicData>
        </a:graphic>
      </p:graphicFrame>
      <p:sp>
        <p:nvSpPr>
          <p:cNvPr id="28" name="Rectangle 10">
            <a:extLst>
              <a:ext uri="{FF2B5EF4-FFF2-40B4-BE49-F238E27FC236}">
                <a16:creationId xmlns:a16="http://schemas.microsoft.com/office/drawing/2014/main" id="{420361CD-6C10-644E-9974-39F559126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15478" y="25343003"/>
            <a:ext cx="512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9CB86C62-1207-B941-A882-D4B9CD3BA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555215"/>
              </p:ext>
            </p:extLst>
          </p:nvPr>
        </p:nvGraphicFramePr>
        <p:xfrm>
          <a:off x="26188288" y="15724283"/>
          <a:ext cx="11598416" cy="496551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00671">
                  <a:extLst>
                    <a:ext uri="{9D8B030D-6E8A-4147-A177-3AD203B41FA5}">
                      <a16:colId xmlns:a16="http://schemas.microsoft.com/office/drawing/2014/main" val="3862825458"/>
                    </a:ext>
                  </a:extLst>
                </a:gridCol>
                <a:gridCol w="2561962">
                  <a:extLst>
                    <a:ext uri="{9D8B030D-6E8A-4147-A177-3AD203B41FA5}">
                      <a16:colId xmlns:a16="http://schemas.microsoft.com/office/drawing/2014/main" val="1020770053"/>
                    </a:ext>
                  </a:extLst>
                </a:gridCol>
                <a:gridCol w="2601306">
                  <a:extLst>
                    <a:ext uri="{9D8B030D-6E8A-4147-A177-3AD203B41FA5}">
                      <a16:colId xmlns:a16="http://schemas.microsoft.com/office/drawing/2014/main" val="4202278713"/>
                    </a:ext>
                  </a:extLst>
                </a:gridCol>
                <a:gridCol w="2834477">
                  <a:extLst>
                    <a:ext uri="{9D8B030D-6E8A-4147-A177-3AD203B41FA5}">
                      <a16:colId xmlns:a16="http://schemas.microsoft.com/office/drawing/2014/main" val="4067835075"/>
                    </a:ext>
                  </a:extLst>
                </a:gridCol>
              </a:tblGrid>
              <a:tr h="1729171">
                <a:tc>
                  <a:txBody>
                    <a:bodyPr/>
                    <a:lstStyle/>
                    <a:p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Do you experience  obstacles to hand-washing?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Do you experience  obstacles to wearing a  mask?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Do you experience  obstacles to practicing social distance?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7891801"/>
                  </a:ext>
                </a:extLst>
              </a:tr>
              <a:tr h="288195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Yes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138  (33.7%)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201  (49.0%)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392  (95.6%)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200766"/>
                  </a:ext>
                </a:extLst>
              </a:tr>
              <a:tr h="288195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No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237  (57.8%)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196  (47.8%)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7      (1.7%)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304060"/>
                  </a:ext>
                </a:extLst>
              </a:tr>
              <a:tr h="576390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Did not answer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25    (6.1%)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13     (3.2%)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</a:rPr>
                        <a:t>11     (2.7%)</a:t>
                      </a:r>
                      <a:endParaRPr lang="en-ZA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7824416"/>
                  </a:ext>
                </a:extLst>
              </a:tr>
            </a:tbl>
          </a:graphicData>
        </a:graphic>
      </p:graphicFrame>
      <p:sp>
        <p:nvSpPr>
          <p:cNvPr id="30" name="Rectangle 11">
            <a:extLst>
              <a:ext uri="{FF2B5EF4-FFF2-40B4-BE49-F238E27FC236}">
                <a16:creationId xmlns:a16="http://schemas.microsoft.com/office/drawing/2014/main" id="{069FEE9C-3FEB-614C-9BC1-A2D1169E5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64700" y="18207038"/>
            <a:ext cx="512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Text Box 12">
            <a:extLst>
              <a:ext uri="{FF2B5EF4-FFF2-40B4-BE49-F238E27FC236}">
                <a16:creationId xmlns:a16="http://schemas.microsoft.com/office/drawing/2014/main" id="{19B02121-C5AB-0047-9AB4-3F88F2DBA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49972" y="17492956"/>
            <a:ext cx="12221802" cy="674525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 anchor="t"/>
          <a:lstStyle>
            <a:lvl1pPr>
              <a:spcBef>
                <a:spcPct val="20000"/>
              </a:spcBef>
              <a:buChar char="•"/>
              <a:tabLst>
                <a:tab pos="500063" algn="l"/>
              </a:tabLst>
              <a:defRPr sz="14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00063" algn="l"/>
              </a:tabLst>
              <a:defRPr sz="1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00063" algn="l"/>
              </a:tabLst>
              <a:defRPr sz="10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en-US" altLang="en-US" sz="5400" b="1" cap="all" dirty="0">
                <a:solidFill>
                  <a:srgbClr val="A33742"/>
                </a:solidFill>
                <a:latin typeface="Arial"/>
                <a:ea typeface="MS PGothic"/>
                <a:cs typeface="Arial"/>
              </a:rPr>
              <a:t>SOCIAL</a:t>
            </a:r>
            <a:r>
              <a:rPr lang="en-US" altLang="en-US" sz="5400" b="1" cap="all" dirty="0">
                <a:solidFill>
                  <a:srgbClr val="E56474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US" altLang="en-US" sz="5400" b="1" cap="all" dirty="0">
                <a:solidFill>
                  <a:srgbClr val="800040"/>
                </a:solidFill>
                <a:latin typeface="Arial"/>
                <a:ea typeface="MS PGothic"/>
                <a:cs typeface="Arial"/>
              </a:rPr>
              <a:t>Responsiveness</a:t>
            </a:r>
            <a:r>
              <a:rPr lang="en-US" altLang="en-US" sz="5400" b="1" cap="all" dirty="0">
                <a:solidFill>
                  <a:srgbClr val="E56474"/>
                </a:solidFill>
                <a:latin typeface="Arial"/>
                <a:ea typeface="MS PGothic"/>
                <a:cs typeface="Arial"/>
              </a:rPr>
              <a:t> </a:t>
            </a:r>
            <a:endParaRPr lang="en-US" altLang="en-US" sz="4800" dirty="0">
              <a:solidFill>
                <a:srgbClr val="E56474"/>
              </a:solidFill>
              <a:latin typeface="Arial"/>
              <a:cs typeface="Arial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The research contributes to UCT’s goal of being a socially responsive university.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4400" dirty="0">
                <a:latin typeface="Arial"/>
                <a:ea typeface="MS PGothic"/>
                <a:cs typeface="Arial"/>
              </a:rPr>
              <a:t>It also contributes to Sustainable Development Goal  3 and 4 by promoting health, wellbeing and life-long learning opportunities for people often excluded from formal learning opportunities.</a:t>
            </a:r>
            <a:endParaRPr lang="en-US" sz="4400" dirty="0">
              <a:latin typeface="Arial"/>
              <a:cs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DA0097A-FA84-0340-BDF9-11EBECEF5D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3263848" y="98636"/>
            <a:ext cx="6892685" cy="6041624"/>
          </a:xfrm>
          <a:prstGeom prst="rect">
            <a:avLst/>
          </a:prstGeom>
        </p:spPr>
      </p:pic>
      <p:pic>
        <p:nvPicPr>
          <p:cNvPr id="40" name="Picture 39" descr="A picture containing text&#10;&#10;Description automatically generated">
            <a:extLst>
              <a:ext uri="{FF2B5EF4-FFF2-40B4-BE49-F238E27FC236}">
                <a16:creationId xmlns:a16="http://schemas.microsoft.com/office/drawing/2014/main" id="{3197E25D-AAEF-6A4D-8466-A5E839096F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6862590" y="27914904"/>
            <a:ext cx="3788173" cy="2924947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DC7CD3DE-BECF-3A48-A27F-B54D5BDC34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3903965" y="174836"/>
            <a:ext cx="6892685" cy="588922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6374F10-AC99-A149-8ACD-9E27320032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0" y="251036"/>
            <a:ext cx="6674374" cy="5644391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2FB5615F-6A01-5145-BB8F-339F5B41724A}"/>
              </a:ext>
            </a:extLst>
          </p:cNvPr>
          <p:cNvSpPr txBox="1"/>
          <p:nvPr/>
        </p:nvSpPr>
        <p:spPr>
          <a:xfrm>
            <a:off x="-21332613" y="19958050"/>
            <a:ext cx="75819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5" tooltip="https://canadiem.org/use-of-anticoagulation-in-patients-with-covid-19-infection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8" tooltip="https://creativecommons.org/licenses/by-nc-sa/3.0/"/>
              </a:rPr>
              <a:t>CC BY-SA-NC</a:t>
            </a:r>
            <a:endParaRPr lang="en-US" sz="9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B867F027ABAE46A93952AF17CA930C" ma:contentTypeVersion="4" ma:contentTypeDescription="Create a new document." ma:contentTypeScope="" ma:versionID="233b9e91dd6d0a448f364ca3f8f763f6">
  <xsd:schema xmlns:xsd="http://www.w3.org/2001/XMLSchema" xmlns:xs="http://www.w3.org/2001/XMLSchema" xmlns:p="http://schemas.microsoft.com/office/2006/metadata/properties" xmlns:ns2="724ed1e2-b5a1-4844-b2bc-b39917f8c3c0" targetNamespace="http://schemas.microsoft.com/office/2006/metadata/properties" ma:root="true" ma:fieldsID="724dbfe8a5ab39c3d79e08b2c33e33f0" ns2:_="">
    <xsd:import namespace="724ed1e2-b5a1-4844-b2bc-b39917f8c3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4ed1e2-b5a1-4844-b2bc-b39917f8c3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CBA4CC-0BC1-47C6-A2B7-CDF74C8B025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1A0B3AE-006C-466E-ADCD-C55AD7D03BCB}">
  <ds:schemaRefs>
    <ds:schemaRef ds:uri="724ed1e2-b5a1-4844-b2bc-b39917f8c3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12A7AE1-73BB-42E1-84D6-55242EE9EB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{CF5A36F4-156C-5648-B4E4-17AB8C57D10B}tf10001120</Template>
  <TotalTime>592</TotalTime>
  <Words>757</Words>
  <Application>Microsoft Office PowerPoint</Application>
  <PresentationFormat>Custom</PresentationFormat>
  <Paragraphs>168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Book</vt:lpstr>
      <vt:lpstr>Calibri</vt:lpstr>
      <vt:lpstr>Gill Sans MT</vt:lpstr>
      <vt:lpstr>Parcel</vt:lpstr>
      <vt:lpstr>PowerPoint Presentation</vt:lpstr>
    </vt:vector>
  </TitlesOfParts>
  <Manager/>
  <Company/>
  <LinksUpToDate>false</LinksUpToDate>
  <SharedDoc>false</SharedDoc>
  <HyperlinkBase>https://colinpurrington.com/tips/poster-design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Horizontal conference poster template</dc:title>
  <dc:subject>conference poster</dc:subject>
  <dc:creator>Colin Purrington</dc:creator>
  <cp:keywords>poster, conference, session, meeting, symposium, research, presentation</cp:keywords>
  <dc:description>Copyright Colin Purrington 2019</dc:description>
  <cp:lastModifiedBy>Natasha Kannemeyer</cp:lastModifiedBy>
  <cp:revision>39</cp:revision>
  <cp:lastPrinted>2021-10-21T11:29:15Z</cp:lastPrinted>
  <dcterms:created xsi:type="dcterms:W3CDTF">2012-06-12T14:08:55Z</dcterms:created>
  <dcterms:modified xsi:type="dcterms:W3CDTF">2021-11-30T08:00:32Z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  <property fmtid="{D5CDD505-2E9C-101B-9397-08002B2CF9AE}" pid="3" name="ContentTypeId">
    <vt:lpwstr>0x01010087B867F027ABAE46A93952AF17CA930C</vt:lpwstr>
  </property>
</Properties>
</file>