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6" r:id="rId5"/>
  </p:sldIdLst>
  <p:sldSz cx="51206400" cy="32004000"/>
  <p:notesSz cx="32918400" cy="51206400"/>
  <p:defaultTextStyle>
    <a:defPPr>
      <a:defRPr lang="en-US"/>
    </a:defPPr>
    <a:lvl1pPr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5pPr>
    <a:lvl6pPr marL="22860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6pPr>
    <a:lvl7pPr marL="27432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7pPr>
    <a:lvl8pPr marL="32004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8pPr>
    <a:lvl9pPr marL="36576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697">
          <p15:clr>
            <a:srgbClr val="A4A3A4"/>
          </p15:clr>
        </p15:guide>
        <p15:guide id="2" orient="horz" pos="19087">
          <p15:clr>
            <a:srgbClr val="A4A3A4"/>
          </p15:clr>
        </p15:guide>
        <p15:guide id="3" orient="horz" pos="3625">
          <p15:clr>
            <a:srgbClr val="A4A3A4"/>
          </p15:clr>
        </p15:guide>
        <p15:guide id="4" orient="horz" pos="2070">
          <p15:clr>
            <a:srgbClr val="A4A3A4"/>
          </p15:clr>
        </p15:guide>
        <p15:guide id="5" pos="7439">
          <p15:clr>
            <a:srgbClr val="A4A3A4"/>
          </p15:clr>
        </p15:guide>
        <p15:guide id="6" pos="8412">
          <p15:clr>
            <a:srgbClr val="A4A3A4"/>
          </p15:clr>
        </p15:guide>
        <p15:guide id="7" pos="15311">
          <p15:clr>
            <a:srgbClr val="A4A3A4"/>
          </p15:clr>
        </p15:guide>
        <p15:guide id="8" pos="24535">
          <p15:clr>
            <a:srgbClr val="A4A3A4"/>
          </p15:clr>
        </p15:guide>
        <p15:guide id="9" pos="1150">
          <p15:clr>
            <a:srgbClr val="A4A3A4"/>
          </p15:clr>
        </p15:guide>
        <p15:guide id="10" pos="16330">
          <p15:clr>
            <a:srgbClr val="A4A3A4"/>
          </p15:clr>
        </p15:guide>
        <p15:guide id="11" pos="23563">
          <p15:clr>
            <a:srgbClr val="A4A3A4"/>
          </p15:clr>
        </p15:guide>
        <p15:guide id="12" pos="3087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ryl Jagarnath" initials="MJ" lastIdx="4" clrIdx="0">
    <p:extLst>
      <p:ext uri="{19B8F6BF-5375-455C-9EA6-DF929625EA0E}">
        <p15:presenceInfo xmlns:p15="http://schemas.microsoft.com/office/powerpoint/2012/main" userId="S::01473131@wf.uct.ac.za::1bef74cf-2e42-43eb-9a19-8f08c39f5bb9" providerId="AD"/>
      </p:ext>
    </p:extLst>
  </p:cmAuthor>
  <p:cmAuthor id="2" name="Hanne Haricharan" initials="HH" lastIdx="7" clrIdx="1">
    <p:extLst>
      <p:ext uri="{19B8F6BF-5375-455C-9EA6-DF929625EA0E}">
        <p15:presenceInfo xmlns:p15="http://schemas.microsoft.com/office/powerpoint/2012/main" userId="S::01409526@wf.uct.ac.za::ebcf0e5a-3f13-443d-a437-7f2a47579fa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40"/>
    <a:srgbClr val="E56474"/>
    <a:srgbClr val="87343B"/>
    <a:srgbClr val="EDACB1"/>
    <a:srgbClr val="812F36"/>
    <a:srgbClr val="A33742"/>
    <a:srgbClr val="FFFFFF"/>
    <a:srgbClr val="6B15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61"/>
    <p:restoredTop sz="94679"/>
  </p:normalViewPr>
  <p:slideViewPr>
    <p:cSldViewPr snapToGrid="0">
      <p:cViewPr varScale="1">
        <p:scale>
          <a:sx n="18" d="100"/>
          <a:sy n="18" d="100"/>
        </p:scale>
        <p:origin x="1080" y="158"/>
      </p:cViewPr>
      <p:guideLst>
        <p:guide orient="horz" pos="697"/>
        <p:guide orient="horz" pos="19087"/>
        <p:guide orient="horz" pos="3625"/>
        <p:guide orient="horz" pos="2070"/>
        <p:guide pos="7439"/>
        <p:guide pos="8412"/>
        <p:guide pos="15311"/>
        <p:guide pos="24535"/>
        <p:guide pos="1150"/>
        <p:guide pos="16330"/>
        <p:guide pos="23563"/>
        <p:guide pos="30871"/>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7FF-814A-428C-B97B-C5714A42A8BD}"/>
              </a:ext>
            </a:extLst>
          </p:cNvPr>
          <p:cNvSpPr>
            <a:spLocks noGrp="1"/>
          </p:cNvSpPr>
          <p:nvPr>
            <p:ph type="hdr" sz="quarter"/>
          </p:nvPr>
        </p:nvSpPr>
        <p:spPr>
          <a:xfrm>
            <a:off x="0" y="0"/>
            <a:ext cx="14265275" cy="256063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C058B040-1D13-42A5-8162-4653921C8F21}"/>
              </a:ext>
            </a:extLst>
          </p:cNvPr>
          <p:cNvSpPr>
            <a:spLocks noGrp="1"/>
          </p:cNvSpPr>
          <p:nvPr>
            <p:ph type="dt" idx="1"/>
          </p:nvPr>
        </p:nvSpPr>
        <p:spPr>
          <a:xfrm>
            <a:off x="18646775" y="0"/>
            <a:ext cx="14263688" cy="256063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DB50273A-C58A-4A62-9A88-64B4655358B7}" type="datetime1">
              <a:rPr lang="en-US" altLang="en-US"/>
              <a:pPr>
                <a:defRPr/>
              </a:pPr>
              <a:t>11/30/2021</a:t>
            </a:fld>
            <a:endParaRPr lang="en-US" altLang="en-US"/>
          </a:p>
        </p:txBody>
      </p:sp>
      <p:sp>
        <p:nvSpPr>
          <p:cNvPr id="4" name="Slide Image Placeholder 3">
            <a:extLst>
              <a:ext uri="{FF2B5EF4-FFF2-40B4-BE49-F238E27FC236}">
                <a16:creationId xmlns:a16="http://schemas.microsoft.com/office/drawing/2014/main" id="{CF966244-E1E4-4C64-82BE-21513D0F266D}"/>
              </a:ext>
            </a:extLst>
          </p:cNvPr>
          <p:cNvSpPr>
            <a:spLocks noGrp="1" noRot="1" noChangeAspect="1"/>
          </p:cNvSpPr>
          <p:nvPr>
            <p:ph type="sldImg" idx="2"/>
          </p:nvPr>
        </p:nvSpPr>
        <p:spPr>
          <a:xfrm>
            <a:off x="1098550" y="3840163"/>
            <a:ext cx="30721300" cy="192024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a:extLst>
              <a:ext uri="{FF2B5EF4-FFF2-40B4-BE49-F238E27FC236}">
                <a16:creationId xmlns:a16="http://schemas.microsoft.com/office/drawing/2014/main" id="{86210270-5547-45FF-A9A7-F0B2C16CB143}"/>
              </a:ext>
            </a:extLst>
          </p:cNvPr>
          <p:cNvSpPr>
            <a:spLocks noGrp="1"/>
          </p:cNvSpPr>
          <p:nvPr>
            <p:ph type="body" sz="quarter" idx="3"/>
          </p:nvPr>
        </p:nvSpPr>
        <p:spPr>
          <a:xfrm>
            <a:off x="3292475" y="24323675"/>
            <a:ext cx="26333450" cy="23042563"/>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2AD71B6-F511-4F95-90B3-774AC9187645}"/>
              </a:ext>
            </a:extLst>
          </p:cNvPr>
          <p:cNvSpPr>
            <a:spLocks noGrp="1"/>
          </p:cNvSpPr>
          <p:nvPr>
            <p:ph type="ftr" sz="quarter" idx="4"/>
          </p:nvPr>
        </p:nvSpPr>
        <p:spPr>
          <a:xfrm>
            <a:off x="0" y="48637825"/>
            <a:ext cx="14265275" cy="255905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9A41E234-37D7-4EA3-A019-9CABEBDAE2BA}"/>
              </a:ext>
            </a:extLst>
          </p:cNvPr>
          <p:cNvSpPr>
            <a:spLocks noGrp="1"/>
          </p:cNvSpPr>
          <p:nvPr>
            <p:ph type="sldNum" sz="quarter" idx="5"/>
          </p:nvPr>
        </p:nvSpPr>
        <p:spPr>
          <a:xfrm>
            <a:off x="18646775" y="48637825"/>
            <a:ext cx="14263688" cy="25590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DE062F67-4FFC-42EE-AB80-3CF68ABB2F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pitchFamily="-111"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C9F356E9-9575-4800-A9E5-0DA1D59213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84FA241A-6821-4753-940B-D067534E73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z="9600">
              <a:solidFill>
                <a:srgbClr val="000000"/>
              </a:solidFill>
            </a:endParaRPr>
          </a:p>
        </p:txBody>
      </p:sp>
      <p:sp>
        <p:nvSpPr>
          <p:cNvPr id="4100" name="Slide Number Placeholder 3">
            <a:extLst>
              <a:ext uri="{FF2B5EF4-FFF2-40B4-BE49-F238E27FC236}">
                <a16:creationId xmlns:a16="http://schemas.microsoft.com/office/drawing/2014/main" id="{07BAD239-C365-4A02-931A-393D64FA00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AEA55687-A3FB-4F38-9836-A7B295DBBBA0}" type="slidenum">
              <a:rPr lang="en-US" altLang="en-US"/>
              <a:pPr>
                <a:spcBef>
                  <a:spcPct val="0"/>
                </a:spcBef>
              </a:pPr>
              <a:t>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4" y="9942601"/>
            <a:ext cx="43526075" cy="6858882"/>
          </a:xfrm>
        </p:spPr>
        <p:txBody>
          <a:bodyPr/>
          <a:lstStyle/>
          <a:p>
            <a:r>
              <a:rPr lang="en-US"/>
              <a:t>Click to edit Master title style</a:t>
            </a:r>
          </a:p>
        </p:txBody>
      </p:sp>
      <p:sp>
        <p:nvSpPr>
          <p:cNvPr id="3" name="Subtitle 2"/>
          <p:cNvSpPr>
            <a:spLocks noGrp="1"/>
          </p:cNvSpPr>
          <p:nvPr>
            <p:ph type="subTitle" idx="1"/>
          </p:nvPr>
        </p:nvSpPr>
        <p:spPr>
          <a:xfrm>
            <a:off x="7680325" y="18134983"/>
            <a:ext cx="35845750" cy="818003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C2CBDEF7-2403-41D5-93EA-79FD052BC87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6655772-9EFD-4677-9AFD-E161D3E62AA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C534FC5-77A2-43BF-98CC-CC94BE0B0BCD}"/>
              </a:ext>
            </a:extLst>
          </p:cNvPr>
          <p:cNvSpPr>
            <a:spLocks noGrp="1" noChangeArrowheads="1"/>
          </p:cNvSpPr>
          <p:nvPr>
            <p:ph type="sldNum" sz="quarter" idx="12"/>
          </p:nvPr>
        </p:nvSpPr>
        <p:spPr>
          <a:ln/>
        </p:spPr>
        <p:txBody>
          <a:bodyPr/>
          <a:lstStyle>
            <a:lvl1pPr>
              <a:defRPr/>
            </a:lvl1pPr>
          </a:lstStyle>
          <a:p>
            <a:pPr>
              <a:defRPr/>
            </a:pPr>
            <a:fld id="{4CF99CCD-6ED0-41D4-9FD7-A314837942E7}" type="slidenum">
              <a:rPr lang="en-US" altLang="en-US"/>
              <a:pPr>
                <a:defRPr/>
              </a:pPr>
              <a:t>‹#›</a:t>
            </a:fld>
            <a:endParaRPr lang="en-US" altLang="en-US"/>
          </a:p>
        </p:txBody>
      </p:sp>
    </p:spTree>
    <p:extLst>
      <p:ext uri="{BB962C8B-B14F-4D97-AF65-F5344CB8AC3E}">
        <p14:creationId xmlns:p14="http://schemas.microsoft.com/office/powerpoint/2010/main" val="1663228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DDE74DC-93A3-474D-8B47-F80FCCEDB9E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63B456D-914F-4A2A-9A1A-2C818A9A50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0412D43-83A5-4F9E-A1DB-B5CA98864F6C}"/>
              </a:ext>
            </a:extLst>
          </p:cNvPr>
          <p:cNvSpPr>
            <a:spLocks noGrp="1" noChangeArrowheads="1"/>
          </p:cNvSpPr>
          <p:nvPr>
            <p:ph type="sldNum" sz="quarter" idx="12"/>
          </p:nvPr>
        </p:nvSpPr>
        <p:spPr>
          <a:ln/>
        </p:spPr>
        <p:txBody>
          <a:bodyPr/>
          <a:lstStyle>
            <a:lvl1pPr>
              <a:defRPr/>
            </a:lvl1pPr>
          </a:lstStyle>
          <a:p>
            <a:pPr>
              <a:defRPr/>
            </a:pPr>
            <a:fld id="{4BA186E5-BBE9-4B1D-8F31-491E2DFD3FBC}" type="slidenum">
              <a:rPr lang="en-US" altLang="en-US"/>
              <a:pPr>
                <a:defRPr/>
              </a:pPr>
              <a:t>‹#›</a:t>
            </a:fld>
            <a:endParaRPr lang="en-US" altLang="en-US"/>
          </a:p>
        </p:txBody>
      </p:sp>
    </p:spTree>
    <p:extLst>
      <p:ext uri="{BB962C8B-B14F-4D97-AF65-F5344CB8AC3E}">
        <p14:creationId xmlns:p14="http://schemas.microsoft.com/office/powerpoint/2010/main" val="4175972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4" y="2844492"/>
            <a:ext cx="10880725" cy="2560350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40163" y="2844492"/>
            <a:ext cx="32492950" cy="256035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BAF143E-16F0-4DFA-86CC-2075EBBCA0F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FC557D9-3772-43EE-9884-EBD4058FA9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A5C4700-DC92-4132-A04D-8C0DA7C29474}"/>
              </a:ext>
            </a:extLst>
          </p:cNvPr>
          <p:cNvSpPr>
            <a:spLocks noGrp="1" noChangeArrowheads="1"/>
          </p:cNvSpPr>
          <p:nvPr>
            <p:ph type="sldNum" sz="quarter" idx="12"/>
          </p:nvPr>
        </p:nvSpPr>
        <p:spPr>
          <a:ln/>
        </p:spPr>
        <p:txBody>
          <a:bodyPr/>
          <a:lstStyle>
            <a:lvl1pPr>
              <a:defRPr/>
            </a:lvl1pPr>
          </a:lstStyle>
          <a:p>
            <a:pPr>
              <a:defRPr/>
            </a:pPr>
            <a:fld id="{50101714-34F0-459B-968B-4FA6DF979672}" type="slidenum">
              <a:rPr lang="en-US" altLang="en-US"/>
              <a:pPr>
                <a:defRPr/>
              </a:pPr>
              <a:t>‹#›</a:t>
            </a:fld>
            <a:endParaRPr lang="en-US" altLang="en-US"/>
          </a:p>
        </p:txBody>
      </p:sp>
    </p:spTree>
    <p:extLst>
      <p:ext uri="{BB962C8B-B14F-4D97-AF65-F5344CB8AC3E}">
        <p14:creationId xmlns:p14="http://schemas.microsoft.com/office/powerpoint/2010/main" val="2692453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83E5D1F-9928-4225-B9F7-F9226D96030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0D8DDC1-E990-4479-A54E-5FAB9EA8224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A3A9DD8-C314-4397-AD4D-1230E347985A}"/>
              </a:ext>
            </a:extLst>
          </p:cNvPr>
          <p:cNvSpPr>
            <a:spLocks noGrp="1" noChangeArrowheads="1"/>
          </p:cNvSpPr>
          <p:nvPr>
            <p:ph type="sldNum" sz="quarter" idx="12"/>
          </p:nvPr>
        </p:nvSpPr>
        <p:spPr>
          <a:ln/>
        </p:spPr>
        <p:txBody>
          <a:bodyPr/>
          <a:lstStyle>
            <a:lvl1pPr>
              <a:defRPr/>
            </a:lvl1pPr>
          </a:lstStyle>
          <a:p>
            <a:pPr>
              <a:defRPr/>
            </a:pPr>
            <a:fld id="{CE59950B-D59A-4841-AE85-FE388FC2E8B7}" type="slidenum">
              <a:rPr lang="en-US" altLang="en-US"/>
              <a:pPr>
                <a:defRPr/>
              </a:pPr>
              <a:t>‹#›</a:t>
            </a:fld>
            <a:endParaRPr lang="en-US" altLang="en-US"/>
          </a:p>
        </p:txBody>
      </p:sp>
    </p:spTree>
    <p:extLst>
      <p:ext uri="{BB962C8B-B14F-4D97-AF65-F5344CB8AC3E}">
        <p14:creationId xmlns:p14="http://schemas.microsoft.com/office/powerpoint/2010/main" val="3051089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1" y="20565843"/>
            <a:ext cx="43526075" cy="63557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4044951" y="13564968"/>
            <a:ext cx="43526075" cy="70008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52378A1-B6F4-43B5-9135-497CBC241E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F9B040E-5966-43A1-B4C1-3E6D36406F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DFC80E0-E77D-47EF-A375-AEDE717012C2}"/>
              </a:ext>
            </a:extLst>
          </p:cNvPr>
          <p:cNvSpPr>
            <a:spLocks noGrp="1" noChangeArrowheads="1"/>
          </p:cNvSpPr>
          <p:nvPr>
            <p:ph type="sldNum" sz="quarter" idx="12"/>
          </p:nvPr>
        </p:nvSpPr>
        <p:spPr>
          <a:ln/>
        </p:spPr>
        <p:txBody>
          <a:bodyPr/>
          <a:lstStyle>
            <a:lvl1pPr>
              <a:defRPr/>
            </a:lvl1pPr>
          </a:lstStyle>
          <a:p>
            <a:pPr>
              <a:defRPr/>
            </a:pPr>
            <a:fld id="{2E18389A-F80D-4FC9-B47C-D99CA4B15FAD}" type="slidenum">
              <a:rPr lang="en-US" altLang="en-US"/>
              <a:pPr>
                <a:defRPr/>
              </a:pPr>
              <a:t>‹#›</a:t>
            </a:fld>
            <a:endParaRPr lang="en-US" altLang="en-US"/>
          </a:p>
        </p:txBody>
      </p:sp>
    </p:spTree>
    <p:extLst>
      <p:ext uri="{BB962C8B-B14F-4D97-AF65-F5344CB8AC3E}">
        <p14:creationId xmlns:p14="http://schemas.microsoft.com/office/powerpoint/2010/main" val="3628146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0164" y="9246527"/>
            <a:ext cx="21686837" cy="1920147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00" y="9246527"/>
            <a:ext cx="21686838" cy="1920147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249B736-95AF-4632-974D-33830EC39F2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9F0C3D7-7586-4344-B7AA-5D243DF649A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83FF050-3235-40C3-BD2A-63CF76A2C8C1}"/>
              </a:ext>
            </a:extLst>
          </p:cNvPr>
          <p:cNvSpPr>
            <a:spLocks noGrp="1" noChangeArrowheads="1"/>
          </p:cNvSpPr>
          <p:nvPr>
            <p:ph type="sldNum" sz="quarter" idx="12"/>
          </p:nvPr>
        </p:nvSpPr>
        <p:spPr>
          <a:ln/>
        </p:spPr>
        <p:txBody>
          <a:bodyPr/>
          <a:lstStyle>
            <a:lvl1pPr>
              <a:defRPr/>
            </a:lvl1pPr>
          </a:lstStyle>
          <a:p>
            <a:pPr>
              <a:defRPr/>
            </a:pPr>
            <a:fld id="{D2745632-2FC5-4430-A8A9-AFB0899D8F13}" type="slidenum">
              <a:rPr lang="en-US" altLang="en-US"/>
              <a:pPr>
                <a:defRPr/>
              </a:pPr>
              <a:t>‹#›</a:t>
            </a:fld>
            <a:endParaRPr lang="en-US" altLang="en-US"/>
          </a:p>
        </p:txBody>
      </p:sp>
    </p:spTree>
    <p:extLst>
      <p:ext uri="{BB962C8B-B14F-4D97-AF65-F5344CB8AC3E}">
        <p14:creationId xmlns:p14="http://schemas.microsoft.com/office/powerpoint/2010/main" val="2155609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281024"/>
            <a:ext cx="46085125" cy="533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38" y="7164476"/>
            <a:ext cx="22625050" cy="298494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60638" y="10149417"/>
            <a:ext cx="22625050" cy="184390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5" y="7164476"/>
            <a:ext cx="22632988" cy="298494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6012775" y="10149417"/>
            <a:ext cx="22632988" cy="184390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CEC5AF9-C46C-4B4E-8E66-D5028EA7306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879D98A7-C55F-46D4-91D6-480980C510B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C88616C-7EA7-4D42-B69B-286C100342D3}"/>
              </a:ext>
            </a:extLst>
          </p:cNvPr>
          <p:cNvSpPr>
            <a:spLocks noGrp="1" noChangeArrowheads="1"/>
          </p:cNvSpPr>
          <p:nvPr>
            <p:ph type="sldNum" sz="quarter" idx="12"/>
          </p:nvPr>
        </p:nvSpPr>
        <p:spPr>
          <a:ln/>
        </p:spPr>
        <p:txBody>
          <a:bodyPr/>
          <a:lstStyle>
            <a:lvl1pPr>
              <a:defRPr/>
            </a:lvl1pPr>
          </a:lstStyle>
          <a:p>
            <a:pPr>
              <a:defRPr/>
            </a:pPr>
            <a:fld id="{2E8FC319-53F6-4D92-B792-0460A1448E1B}" type="slidenum">
              <a:rPr lang="en-US" altLang="en-US"/>
              <a:pPr>
                <a:defRPr/>
              </a:pPr>
              <a:t>‹#›</a:t>
            </a:fld>
            <a:endParaRPr lang="en-US" altLang="en-US"/>
          </a:p>
        </p:txBody>
      </p:sp>
    </p:spTree>
    <p:extLst>
      <p:ext uri="{BB962C8B-B14F-4D97-AF65-F5344CB8AC3E}">
        <p14:creationId xmlns:p14="http://schemas.microsoft.com/office/powerpoint/2010/main" val="1423649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A431EB5-7A85-4B74-AA5C-F24F3866DFD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EDF3F78-D085-400A-9790-D49BA086F8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69A612A-D457-4DF9-BCED-7C991AF7F064}"/>
              </a:ext>
            </a:extLst>
          </p:cNvPr>
          <p:cNvSpPr>
            <a:spLocks noGrp="1" noChangeArrowheads="1"/>
          </p:cNvSpPr>
          <p:nvPr>
            <p:ph type="sldNum" sz="quarter" idx="12"/>
          </p:nvPr>
        </p:nvSpPr>
        <p:spPr>
          <a:ln/>
        </p:spPr>
        <p:txBody>
          <a:bodyPr/>
          <a:lstStyle>
            <a:lvl1pPr>
              <a:defRPr/>
            </a:lvl1pPr>
          </a:lstStyle>
          <a:p>
            <a:pPr>
              <a:defRPr/>
            </a:pPr>
            <a:fld id="{8E98009C-3965-407F-9ACB-650AA419289D}" type="slidenum">
              <a:rPr lang="en-US" altLang="en-US"/>
              <a:pPr>
                <a:defRPr/>
              </a:pPr>
              <a:t>‹#›</a:t>
            </a:fld>
            <a:endParaRPr lang="en-US" altLang="en-US"/>
          </a:p>
        </p:txBody>
      </p:sp>
    </p:spTree>
    <p:extLst>
      <p:ext uri="{BB962C8B-B14F-4D97-AF65-F5344CB8AC3E}">
        <p14:creationId xmlns:p14="http://schemas.microsoft.com/office/powerpoint/2010/main" val="3239633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F3A99C4-CD5D-4FE2-8284-04791C675ED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C16D94CE-B4CA-436D-BDC3-5B60F28B5A6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5F9923DE-1CE3-4CF7-87D3-875C231A4F84}"/>
              </a:ext>
            </a:extLst>
          </p:cNvPr>
          <p:cNvSpPr>
            <a:spLocks noGrp="1" noChangeArrowheads="1"/>
          </p:cNvSpPr>
          <p:nvPr>
            <p:ph type="sldNum" sz="quarter" idx="12"/>
          </p:nvPr>
        </p:nvSpPr>
        <p:spPr>
          <a:ln/>
        </p:spPr>
        <p:txBody>
          <a:bodyPr/>
          <a:lstStyle>
            <a:lvl1pPr>
              <a:defRPr/>
            </a:lvl1pPr>
          </a:lstStyle>
          <a:p>
            <a:pPr>
              <a:defRPr/>
            </a:pPr>
            <a:fld id="{446FE802-4034-478B-9B74-A8FADD661133}" type="slidenum">
              <a:rPr lang="en-US" altLang="en-US"/>
              <a:pPr>
                <a:defRPr/>
              </a:pPr>
              <a:t>‹#›</a:t>
            </a:fld>
            <a:endParaRPr lang="en-US" altLang="en-US"/>
          </a:p>
        </p:txBody>
      </p:sp>
    </p:spTree>
    <p:extLst>
      <p:ext uri="{BB962C8B-B14F-4D97-AF65-F5344CB8AC3E}">
        <p14:creationId xmlns:p14="http://schemas.microsoft.com/office/powerpoint/2010/main" val="2331231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274851"/>
            <a:ext cx="16846550" cy="5421974"/>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0019963" y="1274851"/>
            <a:ext cx="28625800" cy="273135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8" y="6696825"/>
            <a:ext cx="16846550" cy="218916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B68F7C3-71D4-45AE-80D1-CAD556F5320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DB976EE-AAEA-4AE0-81EE-B7DF141F6C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5706AC8-0D4B-4961-AD38-126D096ECE08}"/>
              </a:ext>
            </a:extLst>
          </p:cNvPr>
          <p:cNvSpPr>
            <a:spLocks noGrp="1" noChangeArrowheads="1"/>
          </p:cNvSpPr>
          <p:nvPr>
            <p:ph type="sldNum" sz="quarter" idx="12"/>
          </p:nvPr>
        </p:nvSpPr>
        <p:spPr>
          <a:ln/>
        </p:spPr>
        <p:txBody>
          <a:bodyPr/>
          <a:lstStyle>
            <a:lvl1pPr>
              <a:defRPr/>
            </a:lvl1pPr>
          </a:lstStyle>
          <a:p>
            <a:pPr>
              <a:defRPr/>
            </a:pPr>
            <a:fld id="{49FB35DA-0226-491C-BF35-C873D6976F9D}" type="slidenum">
              <a:rPr lang="en-US" altLang="en-US"/>
              <a:pPr>
                <a:defRPr/>
              </a:pPr>
              <a:t>‹#›</a:t>
            </a:fld>
            <a:endParaRPr lang="en-US" altLang="en-US"/>
          </a:p>
        </p:txBody>
      </p:sp>
    </p:spTree>
    <p:extLst>
      <p:ext uri="{BB962C8B-B14F-4D97-AF65-F5344CB8AC3E}">
        <p14:creationId xmlns:p14="http://schemas.microsoft.com/office/powerpoint/2010/main" val="3955065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6" y="22402492"/>
            <a:ext cx="30724475" cy="264539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036176" y="2859927"/>
            <a:ext cx="30724475" cy="1920147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0036176" y="25047885"/>
            <a:ext cx="30724475" cy="37550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C2B6E5E-D41D-41EA-959F-3FD46C1F3F8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FE8DB2F-C17E-46B3-8E8F-C9528E8C20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7FA786D-E0CA-4579-9F05-2C927F53A78A}"/>
              </a:ext>
            </a:extLst>
          </p:cNvPr>
          <p:cNvSpPr>
            <a:spLocks noGrp="1" noChangeArrowheads="1"/>
          </p:cNvSpPr>
          <p:nvPr>
            <p:ph type="sldNum" sz="quarter" idx="12"/>
          </p:nvPr>
        </p:nvSpPr>
        <p:spPr>
          <a:ln/>
        </p:spPr>
        <p:txBody>
          <a:bodyPr/>
          <a:lstStyle>
            <a:lvl1pPr>
              <a:defRPr/>
            </a:lvl1pPr>
          </a:lstStyle>
          <a:p>
            <a:pPr>
              <a:defRPr/>
            </a:pPr>
            <a:fld id="{7E135026-B679-445A-8900-9916C30937D7}" type="slidenum">
              <a:rPr lang="en-US" altLang="en-US"/>
              <a:pPr>
                <a:defRPr/>
              </a:pPr>
              <a:t>‹#›</a:t>
            </a:fld>
            <a:endParaRPr lang="en-US" altLang="en-US"/>
          </a:p>
        </p:txBody>
      </p:sp>
    </p:spTree>
    <p:extLst>
      <p:ext uri="{BB962C8B-B14F-4D97-AF65-F5344CB8AC3E}">
        <p14:creationId xmlns:p14="http://schemas.microsoft.com/office/powerpoint/2010/main" val="47249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B019DC9-DB59-4745-A6DB-0EB3294A050A}"/>
              </a:ext>
            </a:extLst>
          </p:cNvPr>
          <p:cNvSpPr>
            <a:spLocks noGrp="1" noChangeArrowheads="1"/>
          </p:cNvSpPr>
          <p:nvPr>
            <p:ph type="title"/>
          </p:nvPr>
        </p:nvSpPr>
        <p:spPr bwMode="auto">
          <a:xfrm>
            <a:off x="3840163" y="2844800"/>
            <a:ext cx="43526075"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F8F6C21-290C-419B-A24F-5B0EB49A296B}"/>
              </a:ext>
            </a:extLst>
          </p:cNvPr>
          <p:cNvSpPr>
            <a:spLocks noGrp="1" noChangeArrowheads="1"/>
          </p:cNvSpPr>
          <p:nvPr>
            <p:ph type="body" idx="1"/>
          </p:nvPr>
        </p:nvSpPr>
        <p:spPr bwMode="auto">
          <a:xfrm>
            <a:off x="3840163" y="9247188"/>
            <a:ext cx="43526075" cy="1920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695E742-50A0-4DEB-9925-70FE7F10C036}"/>
              </a:ext>
            </a:extLst>
          </p:cNvPr>
          <p:cNvSpPr>
            <a:spLocks noGrp="1" noChangeArrowheads="1"/>
          </p:cNvSpPr>
          <p:nvPr>
            <p:ph type="dt" sz="half" idx="2"/>
          </p:nvPr>
        </p:nvSpPr>
        <p:spPr bwMode="auto">
          <a:xfrm>
            <a:off x="3840163" y="29159200"/>
            <a:ext cx="10668000" cy="213360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eaLnBrk="1" hangingPunct="1">
              <a:defRPr sz="6200">
                <a:latin typeface="Times New Roman" charset="0"/>
                <a:ea typeface="ＭＳ Ｐゴシック" charset="0"/>
                <a:cs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E0C60D92-55F8-4D31-AEA3-9077D0A06A56}"/>
              </a:ext>
            </a:extLst>
          </p:cNvPr>
          <p:cNvSpPr>
            <a:spLocks noGrp="1" noChangeArrowheads="1"/>
          </p:cNvSpPr>
          <p:nvPr>
            <p:ph type="ftr" sz="quarter" idx="3"/>
          </p:nvPr>
        </p:nvSpPr>
        <p:spPr bwMode="auto">
          <a:xfrm>
            <a:off x="17495838" y="29159200"/>
            <a:ext cx="16214725" cy="213360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ctr" eaLnBrk="1" hangingPunct="1">
              <a:defRPr sz="6200">
                <a:latin typeface="Times New Roman" charset="0"/>
                <a:ea typeface="ＭＳ Ｐゴシック" charset="0"/>
                <a:cs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D06C7806-65EC-443E-9E79-7E480025E5D6}"/>
              </a:ext>
            </a:extLst>
          </p:cNvPr>
          <p:cNvSpPr>
            <a:spLocks noGrp="1" noChangeArrowheads="1"/>
          </p:cNvSpPr>
          <p:nvPr>
            <p:ph type="sldNum" sz="quarter" idx="4"/>
          </p:nvPr>
        </p:nvSpPr>
        <p:spPr bwMode="auto">
          <a:xfrm>
            <a:off x="36698238" y="29159200"/>
            <a:ext cx="10668000" cy="213360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r" eaLnBrk="1" hangingPunct="1">
              <a:defRPr sz="6200" smtClean="0">
                <a:latin typeface="Times New Roman" panose="02020603050405020304" pitchFamily="18" charset="0"/>
              </a:defRPr>
            </a:lvl1pPr>
          </a:lstStyle>
          <a:p>
            <a:pPr>
              <a:defRPr/>
            </a:pPr>
            <a:fld id="{83E651E9-EC69-428A-85F9-D23A6E05C3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75113" rtl="0" eaLnBrk="0" fontAlgn="base" hangingPunct="0">
        <a:spcBef>
          <a:spcPct val="0"/>
        </a:spcBef>
        <a:spcAft>
          <a:spcPct val="0"/>
        </a:spcAft>
        <a:defRPr sz="19600">
          <a:solidFill>
            <a:schemeClr val="tx2"/>
          </a:solidFill>
          <a:latin typeface="+mj-lt"/>
          <a:ea typeface="MS PGothic" panose="020B0600070205080204" pitchFamily="34" charset="-128"/>
          <a:cs typeface="ＭＳ Ｐゴシック" pitchFamily="-65" charset="-128"/>
        </a:defRPr>
      </a:lvl1pPr>
      <a:lvl2pPr algn="ctr" defTabSz="4075113" rtl="0" eaLnBrk="0" fontAlgn="base" hangingPunct="0">
        <a:spcBef>
          <a:spcPct val="0"/>
        </a:spcBef>
        <a:spcAft>
          <a:spcPct val="0"/>
        </a:spcAft>
        <a:defRPr sz="19600">
          <a:solidFill>
            <a:schemeClr val="tx2"/>
          </a:solidFill>
          <a:latin typeface="Times New Roman" pitchFamily="-65" charset="0"/>
          <a:ea typeface="MS PGothic" panose="020B0600070205080204" pitchFamily="34" charset="-128"/>
          <a:cs typeface="ＭＳ Ｐゴシック" pitchFamily="-65" charset="-128"/>
        </a:defRPr>
      </a:lvl2pPr>
      <a:lvl3pPr algn="ctr" defTabSz="4075113" rtl="0" eaLnBrk="0" fontAlgn="base" hangingPunct="0">
        <a:spcBef>
          <a:spcPct val="0"/>
        </a:spcBef>
        <a:spcAft>
          <a:spcPct val="0"/>
        </a:spcAft>
        <a:defRPr sz="19600">
          <a:solidFill>
            <a:schemeClr val="tx2"/>
          </a:solidFill>
          <a:latin typeface="Times New Roman" pitchFamily="-65" charset="0"/>
          <a:ea typeface="MS PGothic" panose="020B0600070205080204" pitchFamily="34" charset="-128"/>
          <a:cs typeface="ＭＳ Ｐゴシック" pitchFamily="-65" charset="-128"/>
        </a:defRPr>
      </a:lvl3pPr>
      <a:lvl4pPr algn="ctr" defTabSz="4075113" rtl="0" eaLnBrk="0" fontAlgn="base" hangingPunct="0">
        <a:spcBef>
          <a:spcPct val="0"/>
        </a:spcBef>
        <a:spcAft>
          <a:spcPct val="0"/>
        </a:spcAft>
        <a:defRPr sz="19600">
          <a:solidFill>
            <a:schemeClr val="tx2"/>
          </a:solidFill>
          <a:latin typeface="Times New Roman" pitchFamily="-65" charset="0"/>
          <a:ea typeface="MS PGothic" panose="020B0600070205080204" pitchFamily="34" charset="-128"/>
          <a:cs typeface="ＭＳ Ｐゴシック" pitchFamily="-65" charset="-128"/>
        </a:defRPr>
      </a:lvl4pPr>
      <a:lvl5pPr algn="ctr" defTabSz="4075113" rtl="0" eaLnBrk="0" fontAlgn="base" hangingPunct="0">
        <a:spcBef>
          <a:spcPct val="0"/>
        </a:spcBef>
        <a:spcAft>
          <a:spcPct val="0"/>
        </a:spcAft>
        <a:defRPr sz="19600">
          <a:solidFill>
            <a:schemeClr val="tx2"/>
          </a:solidFill>
          <a:latin typeface="Times New Roman" pitchFamily="-65" charset="0"/>
          <a:ea typeface="MS PGothic" panose="020B0600070205080204" pitchFamily="34" charset="-128"/>
          <a:cs typeface="ＭＳ Ｐゴシック" pitchFamily="-65" charset="-128"/>
        </a:defRPr>
      </a:lvl5pPr>
      <a:lvl6pPr marL="457200" algn="ctr" defTabSz="4075113" rtl="0" fontAlgn="base">
        <a:spcBef>
          <a:spcPct val="0"/>
        </a:spcBef>
        <a:spcAft>
          <a:spcPct val="0"/>
        </a:spcAft>
        <a:defRPr sz="19600">
          <a:solidFill>
            <a:schemeClr val="tx2"/>
          </a:solidFill>
          <a:latin typeface="Times New Roman" pitchFamily="-65" charset="0"/>
        </a:defRPr>
      </a:lvl6pPr>
      <a:lvl7pPr marL="914400" algn="ctr" defTabSz="4075113" rtl="0" fontAlgn="base">
        <a:spcBef>
          <a:spcPct val="0"/>
        </a:spcBef>
        <a:spcAft>
          <a:spcPct val="0"/>
        </a:spcAft>
        <a:defRPr sz="19600">
          <a:solidFill>
            <a:schemeClr val="tx2"/>
          </a:solidFill>
          <a:latin typeface="Times New Roman" pitchFamily="-65" charset="0"/>
        </a:defRPr>
      </a:lvl7pPr>
      <a:lvl8pPr marL="1371600" algn="ctr" defTabSz="4075113" rtl="0" fontAlgn="base">
        <a:spcBef>
          <a:spcPct val="0"/>
        </a:spcBef>
        <a:spcAft>
          <a:spcPct val="0"/>
        </a:spcAft>
        <a:defRPr sz="19600">
          <a:solidFill>
            <a:schemeClr val="tx2"/>
          </a:solidFill>
          <a:latin typeface="Times New Roman" pitchFamily="-65" charset="0"/>
        </a:defRPr>
      </a:lvl8pPr>
      <a:lvl9pPr marL="1828800" algn="ctr" defTabSz="4075113" rtl="0" fontAlgn="base">
        <a:spcBef>
          <a:spcPct val="0"/>
        </a:spcBef>
        <a:spcAft>
          <a:spcPct val="0"/>
        </a:spcAft>
        <a:defRPr sz="19600">
          <a:solidFill>
            <a:schemeClr val="tx2"/>
          </a:solidFill>
          <a:latin typeface="Times New Roman" pitchFamily="-65" charset="0"/>
        </a:defRPr>
      </a:lvl9pPr>
    </p:titleStyle>
    <p:bodyStyle>
      <a:lvl1pPr marL="1528763" indent="-1528763" algn="l" defTabSz="4075113" rtl="0" eaLnBrk="0" fontAlgn="base" hangingPunct="0">
        <a:spcBef>
          <a:spcPct val="20000"/>
        </a:spcBef>
        <a:spcAft>
          <a:spcPct val="0"/>
        </a:spcAft>
        <a:buChar char="•"/>
        <a:defRPr sz="14300">
          <a:solidFill>
            <a:schemeClr val="tx1"/>
          </a:solidFill>
          <a:latin typeface="+mn-lt"/>
          <a:ea typeface="MS PGothic" panose="020B0600070205080204" pitchFamily="34" charset="-128"/>
          <a:cs typeface="ＭＳ Ｐゴシック" pitchFamily="-65" charset="-128"/>
        </a:defRPr>
      </a:lvl1pPr>
      <a:lvl2pPr marL="3311525" indent="-1273175" algn="l" defTabSz="4075113" rtl="0" eaLnBrk="0" fontAlgn="base" hangingPunct="0">
        <a:spcBef>
          <a:spcPct val="20000"/>
        </a:spcBef>
        <a:spcAft>
          <a:spcPct val="0"/>
        </a:spcAft>
        <a:buChar char="–"/>
        <a:defRPr sz="12500">
          <a:solidFill>
            <a:schemeClr val="tx1"/>
          </a:solidFill>
          <a:latin typeface="+mn-lt"/>
          <a:ea typeface="MS PGothic" panose="020B0600070205080204" pitchFamily="34" charset="-128"/>
          <a:cs typeface="ＭＳ Ｐゴシック" charset="0"/>
        </a:defRPr>
      </a:lvl2pPr>
      <a:lvl3pPr marL="5094288" indent="-1019175" algn="l" defTabSz="4075113" rtl="0" eaLnBrk="0" fontAlgn="base" hangingPunct="0">
        <a:spcBef>
          <a:spcPct val="20000"/>
        </a:spcBef>
        <a:spcAft>
          <a:spcPct val="0"/>
        </a:spcAft>
        <a:buChar char="•"/>
        <a:defRPr sz="10700">
          <a:solidFill>
            <a:schemeClr val="tx1"/>
          </a:solidFill>
          <a:latin typeface="+mn-lt"/>
          <a:ea typeface="MS PGothic" panose="020B0600070205080204" pitchFamily="34" charset="-128"/>
          <a:cs typeface="ＭＳ Ｐゴシック" charset="0"/>
        </a:defRPr>
      </a:lvl3pPr>
      <a:lvl4pPr marL="7132638" indent="-1019175" algn="l" defTabSz="4075113" rtl="0" eaLnBrk="0" fontAlgn="base" hangingPunct="0">
        <a:spcBef>
          <a:spcPct val="20000"/>
        </a:spcBef>
        <a:spcAft>
          <a:spcPct val="0"/>
        </a:spcAft>
        <a:buChar char="–"/>
        <a:defRPr sz="8900">
          <a:solidFill>
            <a:schemeClr val="tx1"/>
          </a:solidFill>
          <a:latin typeface="+mn-lt"/>
          <a:ea typeface="MS PGothic" panose="020B0600070205080204" pitchFamily="34" charset="-128"/>
          <a:cs typeface="ＭＳ Ｐゴシック" charset="0"/>
        </a:defRPr>
      </a:lvl4pPr>
      <a:lvl5pPr marL="9169400" indent="-1017588" algn="l" defTabSz="4075113" rtl="0" eaLnBrk="0" fontAlgn="base" hangingPunct="0">
        <a:spcBef>
          <a:spcPct val="20000"/>
        </a:spcBef>
        <a:spcAft>
          <a:spcPct val="0"/>
        </a:spcAft>
        <a:buChar char="»"/>
        <a:defRPr sz="8900">
          <a:solidFill>
            <a:schemeClr val="tx1"/>
          </a:solidFill>
          <a:latin typeface="+mn-lt"/>
          <a:ea typeface="MS PGothic" panose="020B0600070205080204" pitchFamily="34" charset="-128"/>
          <a:cs typeface="ＭＳ Ｐゴシック" charset="0"/>
        </a:defRPr>
      </a:lvl5pPr>
      <a:lvl6pPr marL="9626600" indent="-1017588" algn="l" defTabSz="4075113" rtl="0" fontAlgn="base">
        <a:spcBef>
          <a:spcPct val="20000"/>
        </a:spcBef>
        <a:spcAft>
          <a:spcPct val="0"/>
        </a:spcAft>
        <a:buChar char="»"/>
        <a:defRPr sz="8900">
          <a:solidFill>
            <a:schemeClr val="tx1"/>
          </a:solidFill>
          <a:latin typeface="+mn-lt"/>
          <a:ea typeface="ＭＳ Ｐゴシック" pitchFamily="-65" charset="-128"/>
        </a:defRPr>
      </a:lvl6pPr>
      <a:lvl7pPr marL="10083800" indent="-1017588" algn="l" defTabSz="4075113" rtl="0" fontAlgn="base">
        <a:spcBef>
          <a:spcPct val="20000"/>
        </a:spcBef>
        <a:spcAft>
          <a:spcPct val="0"/>
        </a:spcAft>
        <a:buChar char="»"/>
        <a:defRPr sz="8900">
          <a:solidFill>
            <a:schemeClr val="tx1"/>
          </a:solidFill>
          <a:latin typeface="+mn-lt"/>
          <a:ea typeface="ＭＳ Ｐゴシック" pitchFamily="-65" charset="-128"/>
        </a:defRPr>
      </a:lvl7pPr>
      <a:lvl8pPr marL="10541000" indent="-1017588" algn="l" defTabSz="4075113" rtl="0" fontAlgn="base">
        <a:spcBef>
          <a:spcPct val="20000"/>
        </a:spcBef>
        <a:spcAft>
          <a:spcPct val="0"/>
        </a:spcAft>
        <a:buChar char="»"/>
        <a:defRPr sz="8900">
          <a:solidFill>
            <a:schemeClr val="tx1"/>
          </a:solidFill>
          <a:latin typeface="+mn-lt"/>
          <a:ea typeface="ＭＳ Ｐゴシック" pitchFamily="-65" charset="-128"/>
        </a:defRPr>
      </a:lvl8pPr>
      <a:lvl9pPr marL="10998200" indent="-1017588" algn="l" defTabSz="4075113" rtl="0" fontAlgn="base">
        <a:spcBef>
          <a:spcPct val="20000"/>
        </a:spcBef>
        <a:spcAft>
          <a:spcPct val="0"/>
        </a:spcAft>
        <a:buChar char="»"/>
        <a:defRPr sz="89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frontiersin.org/articles/10.3389/fsoc.2019.00035/pdf" TargetMode="External"/><Relationship Id="rId3" Type="http://schemas.openxmlformats.org/officeDocument/2006/relationships/notesSlide" Target="../notesSlides/notesSlide1.xml"/><Relationship Id="rId7" Type="http://schemas.openxmlformats.org/officeDocument/2006/relationships/hyperlink" Target="https://www.cambridge.org/core/journals/primary-health-care-research-and-development/article/role-of-community-participation-in-primary-health-care-practices-of-south-african-health-committees/8BA5670B915E7A0EBFC1ECD564D8A708" TargetMode="External"/><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image" Target="../media/image2.jpg"/><Relationship Id="rId11" Type="http://schemas.openxmlformats.org/officeDocument/2006/relationships/image" Target="../media/image3.png"/><Relationship Id="rId5" Type="http://schemas.openxmlformats.org/officeDocument/2006/relationships/image" Target="../media/image1.png"/><Relationship Id="rId10" Type="http://schemas.openxmlformats.org/officeDocument/2006/relationships/hyperlink" Target="https://www.phm-sa.org/letter-to-western-cape-mec-of-health-hon-french-mbombo-recognition-of-health-committees-during-covid-19/" TargetMode="External"/><Relationship Id="rId4" Type="http://schemas.openxmlformats.org/officeDocument/2006/relationships/hyperlink" Target="https://youtu.be/GrbiwJ6GbiA" TargetMode="External"/><Relationship Id="rId9" Type="http://schemas.openxmlformats.org/officeDocument/2006/relationships/hyperlink" Target="https://gh.bmj.com/content/bmjgh/4/Suppl_7/e003121.full.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9" name="Text Box 7">
            <a:extLst>
              <a:ext uri="{FF2B5EF4-FFF2-40B4-BE49-F238E27FC236}">
                <a16:creationId xmlns:a16="http://schemas.microsoft.com/office/drawing/2014/main" id="{F59B18ED-487C-41D6-8E77-1ECC33248940}"/>
              </a:ext>
            </a:extLst>
          </p:cNvPr>
          <p:cNvSpPr txBox="1">
            <a:spLocks noChangeArrowheads="1"/>
          </p:cNvSpPr>
          <p:nvPr/>
        </p:nvSpPr>
        <p:spPr bwMode="auto">
          <a:xfrm>
            <a:off x="193634" y="6029868"/>
            <a:ext cx="14298300" cy="10757438"/>
          </a:xfrm>
          <a:prstGeom prst="rect">
            <a:avLst/>
          </a:prstGeom>
          <a:solidFill>
            <a:schemeClr val="bg1"/>
          </a:solidFill>
          <a:ln w="38100">
            <a:solidFill>
              <a:srgbClr val="000000"/>
            </a:solidFill>
            <a:round/>
            <a:headEnd/>
            <a:tailEnd/>
          </a:ln>
        </p:spPr>
        <p:txBody>
          <a:bodyPr lIns="914400" tIns="457200" rIns="914400" bIns="914400" anchor="t"/>
          <a:lstStyle>
            <a:lvl1pPr>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FontTx/>
              <a:buNone/>
            </a:pPr>
            <a:r>
              <a:rPr lang="en-US" altLang="en-US" sz="4800" b="1" dirty="0">
                <a:solidFill>
                  <a:srgbClr val="800040"/>
                </a:solidFill>
                <a:latin typeface="Arial"/>
                <a:ea typeface="MS PGothic"/>
                <a:cs typeface="Arial"/>
              </a:rPr>
              <a:t>INTRODUCTION</a:t>
            </a:r>
          </a:p>
          <a:p>
            <a:pPr marL="457200" indent="-457200" eaLnBrk="1" hangingPunct="1">
              <a:spcBef>
                <a:spcPct val="50000"/>
              </a:spcBef>
            </a:pPr>
            <a:r>
              <a:rPr lang="en-US" altLang="en-US" sz="3500" dirty="0">
                <a:latin typeface="Arial"/>
                <a:ea typeface="MS PGothic"/>
                <a:cs typeface="Arial"/>
              </a:rPr>
              <a:t>Community engagement is central to the delivery of primary health care.</a:t>
            </a:r>
            <a:r>
              <a:rPr lang="en-US" altLang="en-US" sz="3500" baseline="30000" dirty="0">
                <a:latin typeface="Arial"/>
                <a:ea typeface="MS PGothic"/>
                <a:cs typeface="Arial"/>
              </a:rPr>
              <a:t>1,2</a:t>
            </a:r>
          </a:p>
          <a:p>
            <a:pPr marL="457200" indent="-457200" eaLnBrk="1" hangingPunct="1">
              <a:spcBef>
                <a:spcPct val="50000"/>
              </a:spcBef>
            </a:pPr>
            <a:r>
              <a:rPr lang="en-US" altLang="en-US" sz="3500" dirty="0">
                <a:latin typeface="Arial"/>
                <a:ea typeface="MS PGothic"/>
                <a:cs typeface="Arial"/>
              </a:rPr>
              <a:t>Engaging with communities addresses issues of trust and develops relationships which improve intervention adherence and thus helps reduce the spread of infectious diseases for example Ebola and Covid-19.</a:t>
            </a:r>
            <a:r>
              <a:rPr lang="en-US" altLang="en-US" sz="3500" baseline="30000" dirty="0">
                <a:latin typeface="Arial"/>
                <a:ea typeface="MS PGothic"/>
                <a:cs typeface="Arial"/>
              </a:rPr>
              <a:t>3</a:t>
            </a:r>
          </a:p>
          <a:p>
            <a:pPr marL="457200" indent="-457200" eaLnBrk="1" hangingPunct="1">
              <a:spcBef>
                <a:spcPct val="50000"/>
              </a:spcBef>
            </a:pPr>
            <a:r>
              <a:rPr lang="en-US" altLang="en-US" sz="3500" dirty="0">
                <a:latin typeface="Arial"/>
                <a:ea typeface="MS PGothic"/>
                <a:cs typeface="Arial"/>
              </a:rPr>
              <a:t>Health Committees (HC) are community structures that facilitate and allow community members to be part of health governance.</a:t>
            </a:r>
            <a:r>
              <a:rPr lang="en-US" altLang="en-US" sz="3500" baseline="30000" dirty="0">
                <a:latin typeface="Arial"/>
                <a:ea typeface="MS PGothic"/>
                <a:cs typeface="Arial"/>
              </a:rPr>
              <a:t>1,2</a:t>
            </a:r>
          </a:p>
          <a:p>
            <a:pPr marL="457200" indent="-457200" eaLnBrk="1" hangingPunct="1">
              <a:spcBef>
                <a:spcPct val="50000"/>
              </a:spcBef>
            </a:pPr>
            <a:r>
              <a:rPr lang="en-US" altLang="en-US" sz="3500" dirty="0">
                <a:latin typeface="Arial"/>
                <a:ea typeface="MS PGothic"/>
                <a:cs typeface="Arial"/>
              </a:rPr>
              <a:t>Engagement between government, health providers and HCs is lacking.</a:t>
            </a:r>
            <a:r>
              <a:rPr lang="en-US" altLang="en-US" sz="3500" baseline="30000" dirty="0">
                <a:latin typeface="Arial"/>
                <a:ea typeface="MS PGothic"/>
                <a:cs typeface="Arial"/>
              </a:rPr>
              <a:t>2  </a:t>
            </a:r>
            <a:r>
              <a:rPr lang="en-US" altLang="en-US" sz="3500" dirty="0">
                <a:latin typeface="Arial"/>
                <a:ea typeface="MS PGothic"/>
                <a:cs typeface="Arial"/>
              </a:rPr>
              <a:t>HCs feel unrecognised and undervalued and are often underutilised.</a:t>
            </a:r>
            <a:r>
              <a:rPr lang="en-US" altLang="en-US" sz="3500" baseline="30000" dirty="0">
                <a:latin typeface="Arial"/>
                <a:ea typeface="MS PGothic"/>
                <a:cs typeface="Arial"/>
              </a:rPr>
              <a:t>1,2</a:t>
            </a:r>
          </a:p>
          <a:p>
            <a:pPr marL="457200" indent="-457200" eaLnBrk="1" hangingPunct="1">
              <a:spcBef>
                <a:spcPct val="50000"/>
              </a:spcBef>
            </a:pPr>
            <a:r>
              <a:rPr lang="en-US" altLang="en-US" sz="3500" dirty="0">
                <a:latin typeface="Arial"/>
                <a:ea typeface="MS PGothic"/>
                <a:cs typeface="Arial"/>
              </a:rPr>
              <a:t>Covid-19 was an opportunity to involve HCs in the response.</a:t>
            </a:r>
            <a:r>
              <a:rPr lang="en-US" altLang="en-US" sz="3500" baseline="30000" dirty="0">
                <a:latin typeface="Arial"/>
                <a:ea typeface="MS PGothic"/>
                <a:cs typeface="Arial"/>
              </a:rPr>
              <a:t>4</a:t>
            </a:r>
            <a:endParaRPr lang="en-US" altLang="en-US" sz="3500" baseline="30000" dirty="0">
              <a:latin typeface="Avenir Book" pitchFamily="124" charset="0"/>
            </a:endParaRPr>
          </a:p>
        </p:txBody>
      </p:sp>
      <p:sp>
        <p:nvSpPr>
          <p:cNvPr id="14340" name="Text Box 11">
            <a:extLst>
              <a:ext uri="{FF2B5EF4-FFF2-40B4-BE49-F238E27FC236}">
                <a16:creationId xmlns:a16="http://schemas.microsoft.com/office/drawing/2014/main" id="{C0637CF8-459A-4693-BB33-79DDBCBA16EE}"/>
              </a:ext>
            </a:extLst>
          </p:cNvPr>
          <p:cNvSpPr txBox="1">
            <a:spLocks noChangeArrowheads="1"/>
          </p:cNvSpPr>
          <p:nvPr/>
        </p:nvSpPr>
        <p:spPr bwMode="auto">
          <a:xfrm>
            <a:off x="193634" y="16955097"/>
            <a:ext cx="14214916" cy="11647044"/>
          </a:xfrm>
          <a:prstGeom prst="rect">
            <a:avLst/>
          </a:prstGeom>
          <a:solidFill>
            <a:schemeClr val="bg1"/>
          </a:solidFill>
          <a:ln w="38100">
            <a:solidFill>
              <a:srgbClr val="000000"/>
            </a:solidFill>
            <a:round/>
            <a:headEnd/>
            <a:tailEnd/>
          </a:ln>
        </p:spPr>
        <p:txBody>
          <a:bodyPr lIns="914400" tIns="457200" rIns="914400" bIns="914400" anchor="t"/>
          <a:lstStyle>
            <a:lvl1pPr>
              <a:spcBef>
                <a:spcPct val="20000"/>
              </a:spcBef>
              <a:buChar char="•"/>
              <a:tabLst>
                <a:tab pos="508000"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8000"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8000"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50000"/>
              </a:spcBef>
              <a:buFontTx/>
              <a:buNone/>
            </a:pPr>
            <a:r>
              <a:rPr lang="en-US" altLang="en-US" sz="4800" b="1" cap="all" dirty="0">
                <a:solidFill>
                  <a:srgbClr val="800040"/>
                </a:solidFill>
                <a:latin typeface="Arial"/>
                <a:ea typeface="MS PGothic"/>
                <a:cs typeface="Arial"/>
              </a:rPr>
              <a:t>Materials and methods</a:t>
            </a:r>
          </a:p>
          <a:p>
            <a:pPr eaLnBrk="1" hangingPunct="1">
              <a:spcBef>
                <a:spcPct val="50000"/>
              </a:spcBef>
              <a:buNone/>
            </a:pPr>
            <a:r>
              <a:rPr lang="en-US" altLang="en-US" sz="3500" dirty="0">
                <a:latin typeface="Arial"/>
                <a:ea typeface="MS PGothic"/>
                <a:cs typeface="Arial"/>
              </a:rPr>
              <a:t>A qualitative study with two HCs from the </a:t>
            </a:r>
            <a:r>
              <a:rPr lang="en-US" altLang="en-US" sz="3500" dirty="0" err="1">
                <a:latin typeface="Arial"/>
                <a:ea typeface="MS PGothic"/>
                <a:cs typeface="Arial"/>
              </a:rPr>
              <a:t>Klipfontein</a:t>
            </a:r>
            <a:r>
              <a:rPr lang="en-US" altLang="en-US" sz="3500" dirty="0">
                <a:latin typeface="Arial"/>
                <a:ea typeface="MS PGothic"/>
                <a:cs typeface="Arial"/>
              </a:rPr>
              <a:t> sub-district using film viewings and focus group discussions. The film: </a:t>
            </a:r>
            <a:r>
              <a:rPr lang="en-US" altLang="en-US" sz="3500" dirty="0">
                <a:latin typeface="Arial"/>
                <a:ea typeface="MS PGothic"/>
                <a:cs typeface="Arial"/>
                <a:hlinkClick r:id="rId4"/>
              </a:rPr>
              <a:t>The Lockdown – Community Perspectives</a:t>
            </a:r>
            <a:r>
              <a:rPr lang="en-US" altLang="en-US" sz="3500" dirty="0">
                <a:latin typeface="Arial"/>
                <a:ea typeface="MS PGothic"/>
                <a:cs typeface="Arial"/>
              </a:rPr>
              <a:t>,  captures people’s experiences of lockdown from eight different communities in Cape Town, South Africa. The film was a documentary part of an MPH practicum completed by this student researcher last year. The film was shown to explore if and how the film fosters community engagement and promotes community-based solutions in response to the Covid-19  pandemic.</a:t>
            </a:r>
          </a:p>
          <a:p>
            <a:pPr eaLnBrk="1" hangingPunct="1">
              <a:spcBef>
                <a:spcPct val="50000"/>
              </a:spcBef>
              <a:buNone/>
            </a:pPr>
            <a:r>
              <a:rPr lang="en-US" altLang="en-US" sz="3500" i="1" u="sng" dirty="0">
                <a:latin typeface="Arial"/>
                <a:ea typeface="MS PGothic"/>
                <a:cs typeface="Arial"/>
              </a:rPr>
              <a:t>Three phases:</a:t>
            </a:r>
          </a:p>
          <a:p>
            <a:pPr marL="914400" indent="-914400" eaLnBrk="1" hangingPunct="1">
              <a:spcBef>
                <a:spcPct val="50000"/>
              </a:spcBef>
              <a:buFont typeface="+mj-lt"/>
              <a:buAutoNum type="arabicPeriod"/>
            </a:pPr>
            <a:r>
              <a:rPr lang="en-US" altLang="en-US" sz="3500" dirty="0">
                <a:latin typeface="Arial"/>
                <a:ea typeface="MS PGothic"/>
                <a:cs typeface="Arial"/>
              </a:rPr>
              <a:t>Film viewings followed by FGDs. </a:t>
            </a:r>
          </a:p>
          <a:p>
            <a:pPr marL="914400" indent="-914400" eaLnBrk="1" hangingPunct="1">
              <a:spcBef>
                <a:spcPct val="50000"/>
              </a:spcBef>
              <a:buFont typeface="+mj-lt"/>
              <a:buAutoNum type="arabicPeriod"/>
            </a:pPr>
            <a:r>
              <a:rPr lang="en-US" altLang="en-US" sz="3500" dirty="0">
                <a:latin typeface="Arial"/>
                <a:ea typeface="MS PGothic"/>
                <a:cs typeface="Arial"/>
              </a:rPr>
              <a:t>Observations of HC meetings, vaccine training workshops, health forum meetings.</a:t>
            </a:r>
          </a:p>
          <a:p>
            <a:pPr marL="914400" indent="-914400" eaLnBrk="1" hangingPunct="1">
              <a:spcBef>
                <a:spcPct val="50000"/>
              </a:spcBef>
              <a:buFont typeface="+mj-lt"/>
              <a:buAutoNum type="arabicPeriod"/>
            </a:pPr>
            <a:r>
              <a:rPr lang="en-US" altLang="en-US" sz="3500" dirty="0">
                <a:latin typeface="Arial"/>
                <a:ea typeface="MS PGothic"/>
                <a:cs typeface="Arial"/>
              </a:rPr>
              <a:t>Follow up FGDs exploring the impact of the film viewings on discussion and engagement (currently underway).</a:t>
            </a:r>
          </a:p>
          <a:p>
            <a:pPr algn="just" eaLnBrk="1" hangingPunct="1">
              <a:spcBef>
                <a:spcPct val="50000"/>
              </a:spcBef>
              <a:buNone/>
            </a:pPr>
            <a:endParaRPr lang="en-US" altLang="en-US" sz="3500" dirty="0">
              <a:latin typeface="Arial"/>
              <a:ea typeface="MS PGothic"/>
              <a:cs typeface="Arial"/>
            </a:endParaRPr>
          </a:p>
          <a:p>
            <a:pPr algn="just" eaLnBrk="1" hangingPunct="1">
              <a:spcBef>
                <a:spcPct val="50000"/>
              </a:spcBef>
              <a:buNone/>
            </a:pPr>
            <a:endParaRPr lang="en-US" altLang="en-US" sz="3500" dirty="0">
              <a:latin typeface="Arial"/>
              <a:ea typeface="MS PGothic"/>
              <a:cs typeface="Arial"/>
            </a:endParaRPr>
          </a:p>
          <a:p>
            <a:pPr algn="just" eaLnBrk="1" hangingPunct="1">
              <a:spcBef>
                <a:spcPct val="50000"/>
              </a:spcBef>
              <a:buNone/>
            </a:pPr>
            <a:endParaRPr lang="en-US" altLang="en-US" sz="3500" dirty="0">
              <a:latin typeface="Arial"/>
              <a:ea typeface="MS PGothic"/>
              <a:cs typeface="Arial"/>
            </a:endParaRPr>
          </a:p>
          <a:p>
            <a:pPr algn="just" eaLnBrk="1" hangingPunct="1">
              <a:spcBef>
                <a:spcPct val="50000"/>
              </a:spcBef>
              <a:buNone/>
            </a:pPr>
            <a:endParaRPr lang="en-US" altLang="en-US" sz="3500" dirty="0">
              <a:latin typeface="Arial"/>
              <a:ea typeface="MS PGothic"/>
              <a:cs typeface="Arial"/>
            </a:endParaRPr>
          </a:p>
          <a:p>
            <a:pPr algn="just" eaLnBrk="1" hangingPunct="1">
              <a:spcBef>
                <a:spcPct val="50000"/>
              </a:spcBef>
              <a:buNone/>
            </a:pPr>
            <a:endParaRPr lang="en-US" altLang="en-US" sz="3500" dirty="0">
              <a:latin typeface="Arial"/>
              <a:ea typeface="MS PGothic"/>
              <a:cs typeface="Arial"/>
            </a:endParaRPr>
          </a:p>
          <a:p>
            <a:pPr algn="just" eaLnBrk="1" hangingPunct="1">
              <a:spcBef>
                <a:spcPct val="50000"/>
              </a:spcBef>
              <a:buNone/>
            </a:pPr>
            <a:endParaRPr lang="en-US" altLang="en-US" sz="3500" dirty="0">
              <a:latin typeface="Arial"/>
              <a:ea typeface="MS PGothic"/>
              <a:cs typeface="Arial"/>
            </a:endParaRPr>
          </a:p>
          <a:p>
            <a:pPr algn="just" eaLnBrk="1" hangingPunct="1">
              <a:spcBef>
                <a:spcPct val="50000"/>
              </a:spcBef>
              <a:buNone/>
            </a:pPr>
            <a:endParaRPr lang="en-US" altLang="en-US" sz="3500" dirty="0">
              <a:latin typeface="Arial"/>
              <a:ea typeface="MS PGothic"/>
              <a:cs typeface="Arial"/>
            </a:endParaRPr>
          </a:p>
          <a:p>
            <a:pPr eaLnBrk="1" hangingPunct="1">
              <a:spcBef>
                <a:spcPct val="10000"/>
              </a:spcBef>
              <a:buFontTx/>
              <a:buNone/>
            </a:pPr>
            <a:endParaRPr lang="en-US" altLang="en-US" sz="3500" dirty="0">
              <a:latin typeface="Avenir Book" pitchFamily="124" charset="0"/>
            </a:endParaRPr>
          </a:p>
        </p:txBody>
      </p:sp>
      <p:sp>
        <p:nvSpPr>
          <p:cNvPr id="14341" name="Text Box 12">
            <a:extLst>
              <a:ext uri="{FF2B5EF4-FFF2-40B4-BE49-F238E27FC236}">
                <a16:creationId xmlns:a16="http://schemas.microsoft.com/office/drawing/2014/main" id="{AE3A4969-1256-4624-BA96-4917D51981EF}"/>
              </a:ext>
            </a:extLst>
          </p:cNvPr>
          <p:cNvSpPr txBox="1">
            <a:spLocks noChangeArrowheads="1"/>
          </p:cNvSpPr>
          <p:nvPr/>
        </p:nvSpPr>
        <p:spPr bwMode="auto">
          <a:xfrm>
            <a:off x="42979833" y="17930928"/>
            <a:ext cx="7787441" cy="8321461"/>
          </a:xfrm>
          <a:prstGeom prst="rect">
            <a:avLst/>
          </a:prstGeom>
          <a:solidFill>
            <a:schemeClr val="bg1"/>
          </a:solidFill>
          <a:ln w="38100">
            <a:solidFill>
              <a:srgbClr val="000000"/>
            </a:solidFill>
            <a:round/>
            <a:headEnd/>
            <a:tailEnd/>
          </a:ln>
        </p:spPr>
        <p:txBody>
          <a:bodyPr lIns="914400" tIns="457200" rIns="914400" bIns="914400" anchor="t"/>
          <a:lstStyle>
            <a:lvl1pPr>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0"/>
              </a:spcBef>
              <a:buNone/>
            </a:pPr>
            <a:r>
              <a:rPr lang="en-US" altLang="en-US" sz="4800" b="1" cap="all" dirty="0">
                <a:solidFill>
                  <a:srgbClr val="800040"/>
                </a:solidFill>
                <a:latin typeface="Arial"/>
                <a:ea typeface="MS PGothic"/>
                <a:cs typeface="Arial"/>
              </a:rPr>
              <a:t>SOCIAL Responsiveness</a:t>
            </a:r>
          </a:p>
          <a:p>
            <a:pPr algn="just" eaLnBrk="1" hangingPunct="1">
              <a:spcBef>
                <a:spcPct val="0"/>
              </a:spcBef>
              <a:buNone/>
            </a:pPr>
            <a:endParaRPr lang="en-US" altLang="en-US" sz="1800" b="1" cap="all" dirty="0">
              <a:solidFill>
                <a:srgbClr val="E56474"/>
              </a:solidFill>
              <a:latin typeface="Arial"/>
              <a:ea typeface="MS PGothic"/>
              <a:cs typeface="Arial"/>
            </a:endParaRPr>
          </a:p>
          <a:p>
            <a:pPr eaLnBrk="1" hangingPunct="1">
              <a:spcBef>
                <a:spcPct val="0"/>
              </a:spcBef>
              <a:buNone/>
            </a:pPr>
            <a:r>
              <a:rPr lang="en-US" altLang="en-US" sz="3500" dirty="0">
                <a:solidFill>
                  <a:srgbClr val="000000"/>
                </a:solidFill>
                <a:latin typeface="Arial"/>
                <a:ea typeface="MS PGothic"/>
                <a:cs typeface="Arial"/>
              </a:rPr>
              <a:t>This research is socially relevant as it focuses on community engagement. Community recognition, inclusion, engagement and research transparency is key to infectious disease outbreak responses (e.g. Ebola; Covid-19) and to the implementation of interventions.</a:t>
            </a:r>
            <a:r>
              <a:rPr lang="en-US" altLang="en-US" sz="3500" baseline="30000" dirty="0">
                <a:solidFill>
                  <a:srgbClr val="000000"/>
                </a:solidFill>
                <a:latin typeface="Arial"/>
                <a:ea typeface="MS PGothic"/>
                <a:cs typeface="Arial"/>
              </a:rPr>
              <a:t>3</a:t>
            </a:r>
          </a:p>
          <a:p>
            <a:pPr eaLnBrk="1" hangingPunct="1">
              <a:spcBef>
                <a:spcPct val="50000"/>
              </a:spcBef>
              <a:buFontTx/>
              <a:buNone/>
            </a:pPr>
            <a:endParaRPr lang="en-US" altLang="en-US" sz="3400" baseline="30000" dirty="0">
              <a:solidFill>
                <a:srgbClr val="000000"/>
              </a:solidFill>
              <a:latin typeface="Arial"/>
              <a:ea typeface="MS PGothic"/>
              <a:cs typeface="Arial"/>
            </a:endParaRPr>
          </a:p>
        </p:txBody>
      </p:sp>
      <p:sp>
        <p:nvSpPr>
          <p:cNvPr id="14342" name="Text Box 13">
            <a:extLst>
              <a:ext uri="{FF2B5EF4-FFF2-40B4-BE49-F238E27FC236}">
                <a16:creationId xmlns:a16="http://schemas.microsoft.com/office/drawing/2014/main" id="{B2BF208E-C4B7-41EA-9F92-CD8327DA627C}"/>
              </a:ext>
            </a:extLst>
          </p:cNvPr>
          <p:cNvSpPr txBox="1">
            <a:spLocks noChangeArrowheads="1"/>
          </p:cNvSpPr>
          <p:nvPr/>
        </p:nvSpPr>
        <p:spPr bwMode="auto">
          <a:xfrm>
            <a:off x="33794010" y="17930928"/>
            <a:ext cx="8984007" cy="8321461"/>
          </a:xfrm>
          <a:prstGeom prst="rect">
            <a:avLst/>
          </a:prstGeom>
          <a:solidFill>
            <a:schemeClr val="bg1"/>
          </a:solidFill>
          <a:ln w="38100">
            <a:solidFill>
              <a:srgbClr val="000000"/>
            </a:solidFill>
            <a:round/>
            <a:headEnd/>
            <a:tailEnd/>
          </a:ln>
        </p:spPr>
        <p:txBody>
          <a:bodyPr lIns="914400" tIns="457200" rIns="914400" bIns="914400" anchor="t"/>
          <a:lstStyle>
            <a:lvl1pPr>
              <a:spcBef>
                <a:spcPct val="20000"/>
              </a:spcBef>
              <a:buChar char="•"/>
              <a:tabLst>
                <a:tab pos="635000"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635000"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635000"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635000"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635000"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None/>
            </a:pPr>
            <a:r>
              <a:rPr lang="en-US" altLang="en-US" sz="4800" b="1" cap="all" dirty="0">
                <a:solidFill>
                  <a:srgbClr val="800040"/>
                </a:solidFill>
                <a:latin typeface="Arial"/>
                <a:ea typeface="MS PGothic"/>
                <a:cs typeface="Arial"/>
              </a:rPr>
              <a:t>TRANSFORMATION</a:t>
            </a:r>
            <a:endParaRPr lang="en-US" altLang="en-US" sz="4800" b="1" cap="all" dirty="0">
              <a:solidFill>
                <a:srgbClr val="800040"/>
              </a:solidFill>
              <a:latin typeface="Arial"/>
              <a:cs typeface="Arial"/>
            </a:endParaRPr>
          </a:p>
          <a:p>
            <a:pPr>
              <a:spcBef>
                <a:spcPct val="50000"/>
              </a:spcBef>
              <a:buNone/>
            </a:pPr>
            <a:endParaRPr lang="en-US" altLang="en-US" sz="1200" dirty="0">
              <a:solidFill>
                <a:srgbClr val="000000"/>
              </a:solidFill>
              <a:latin typeface="Arial"/>
              <a:ea typeface="MS PGothic"/>
              <a:cs typeface="Arial"/>
            </a:endParaRPr>
          </a:p>
          <a:p>
            <a:pPr>
              <a:spcBef>
                <a:spcPct val="50000"/>
              </a:spcBef>
              <a:buNone/>
            </a:pPr>
            <a:r>
              <a:rPr lang="en-US" altLang="en-US" sz="3500" dirty="0">
                <a:solidFill>
                  <a:srgbClr val="000000"/>
                </a:solidFill>
                <a:latin typeface="Arial"/>
                <a:ea typeface="MS PGothic"/>
                <a:cs typeface="Arial"/>
              </a:rPr>
              <a:t>HC members expressed reluctance to be part of research in general due to lack of feedback from previous researchers. To address this, I attended HC meetings, had informal conversations with HC members, and provided feedback and updates to HC members throughout the research process to engage with and include members and to build relationships. </a:t>
            </a:r>
          </a:p>
        </p:txBody>
      </p:sp>
      <p:sp>
        <p:nvSpPr>
          <p:cNvPr id="3078" name="Text Box 14">
            <a:extLst>
              <a:ext uri="{FF2B5EF4-FFF2-40B4-BE49-F238E27FC236}">
                <a16:creationId xmlns:a16="http://schemas.microsoft.com/office/drawing/2014/main" id="{A1746707-A7E6-46B7-8300-77BC2E8199F1}"/>
              </a:ext>
            </a:extLst>
          </p:cNvPr>
          <p:cNvSpPr txBox="1">
            <a:spLocks noChangeArrowheads="1"/>
          </p:cNvSpPr>
          <p:nvPr/>
        </p:nvSpPr>
        <p:spPr bwMode="auto">
          <a:xfrm>
            <a:off x="4146417" y="3219371"/>
            <a:ext cx="30443246"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274320" tIns="274320" rIns="274320" bIns="274320" anchor="ctr">
            <a:spAutoFit/>
          </a:bodyPr>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spcBef>
                <a:spcPct val="0"/>
              </a:spcBef>
              <a:buNone/>
            </a:pPr>
            <a:r>
              <a:rPr lang="en-US" altLang="en-US" sz="4400" b="1" dirty="0">
                <a:latin typeface="Arial"/>
                <a:ea typeface="MS PGothic"/>
                <a:cs typeface="Arial"/>
              </a:rPr>
              <a:t>Natasha Kannemeyer</a:t>
            </a:r>
            <a:r>
              <a:rPr lang="en-US" altLang="en-US" sz="4400" baseline="30000" dirty="0">
                <a:latin typeface="Arial"/>
                <a:ea typeface="MS PGothic"/>
                <a:cs typeface="Arial"/>
              </a:rPr>
              <a:t>1</a:t>
            </a:r>
            <a:r>
              <a:rPr lang="en-US" altLang="en-US" sz="4400" dirty="0">
                <a:latin typeface="Arial"/>
                <a:ea typeface="MS PGothic"/>
                <a:cs typeface="Arial"/>
              </a:rPr>
              <a:t>, Hanne Haricharan</a:t>
            </a:r>
            <a:r>
              <a:rPr lang="en-US" altLang="en-US" sz="4400" baseline="30000" dirty="0">
                <a:latin typeface="Arial"/>
                <a:ea typeface="MS PGothic"/>
                <a:cs typeface="Arial"/>
              </a:rPr>
              <a:t> 2</a:t>
            </a:r>
            <a:r>
              <a:rPr lang="en-US" altLang="en-US" sz="4400" dirty="0">
                <a:latin typeface="Arial"/>
                <a:ea typeface="MS PGothic"/>
                <a:cs typeface="Arial"/>
              </a:rPr>
              <a:t>, Christopher J Colvin</a:t>
            </a:r>
            <a:r>
              <a:rPr lang="en-US" altLang="en-US" sz="4400" baseline="30000" dirty="0">
                <a:latin typeface="Arial"/>
                <a:ea typeface="MS PGothic"/>
                <a:cs typeface="Arial"/>
              </a:rPr>
              <a:t> 3</a:t>
            </a:r>
            <a:r>
              <a:rPr lang="en-US" altLang="en-US" sz="4400" dirty="0">
                <a:latin typeface="Arial"/>
                <a:ea typeface="MS PGothic"/>
                <a:cs typeface="Arial"/>
              </a:rPr>
              <a:t> </a:t>
            </a:r>
          </a:p>
          <a:p>
            <a:pPr>
              <a:spcBef>
                <a:spcPct val="0"/>
              </a:spcBef>
              <a:buFontTx/>
              <a:buNone/>
            </a:pPr>
            <a:r>
              <a:rPr lang="en-US" altLang="en-US" sz="4400" baseline="30000" dirty="0">
                <a:latin typeface="Arial"/>
                <a:ea typeface="MS PGothic"/>
                <a:cs typeface="Arial"/>
              </a:rPr>
              <a:t>1</a:t>
            </a:r>
            <a:r>
              <a:rPr lang="en-US" altLang="en-US" sz="4400" dirty="0">
                <a:latin typeface="Arial"/>
                <a:ea typeface="MS PGothic"/>
                <a:cs typeface="Arial"/>
              </a:rPr>
              <a:t>MPH Candidate, Division of Social and </a:t>
            </a:r>
            <a:r>
              <a:rPr lang="en-US" altLang="en-US" sz="4400" dirty="0" err="1">
                <a:latin typeface="Arial"/>
                <a:ea typeface="MS PGothic"/>
                <a:cs typeface="Arial"/>
              </a:rPr>
              <a:t>Behavioural</a:t>
            </a:r>
            <a:r>
              <a:rPr lang="en-US" altLang="en-US" sz="4400" dirty="0">
                <a:latin typeface="Arial"/>
                <a:ea typeface="MS PGothic"/>
                <a:cs typeface="Arial"/>
              </a:rPr>
              <a:t> Sciences, UCT, Cape Town, South Africa, </a:t>
            </a:r>
            <a:r>
              <a:rPr lang="en-US" altLang="en-US" sz="4400" baseline="30000" dirty="0">
                <a:latin typeface="Arial"/>
                <a:ea typeface="MS PGothic"/>
                <a:cs typeface="Arial"/>
              </a:rPr>
              <a:t>2</a:t>
            </a:r>
            <a:r>
              <a:rPr lang="en-US" altLang="en-US" sz="4400" dirty="0">
                <a:latin typeface="Arial"/>
                <a:ea typeface="MS PGothic"/>
                <a:cs typeface="Arial"/>
              </a:rPr>
              <a:t>University of Cape Town, Cape Town, South Africa, </a:t>
            </a:r>
            <a:r>
              <a:rPr lang="en-US" altLang="en-US" sz="4400" baseline="30000" dirty="0">
                <a:latin typeface="Arial"/>
                <a:ea typeface="MS PGothic"/>
                <a:cs typeface="Arial"/>
              </a:rPr>
              <a:t>3</a:t>
            </a:r>
            <a:r>
              <a:rPr lang="en-US" altLang="en-US" sz="4400" dirty="0">
                <a:latin typeface="Arial"/>
                <a:ea typeface="MS PGothic"/>
                <a:cs typeface="Arial"/>
              </a:rPr>
              <a:t>University of Cape Town, Cape Town, South Africa</a:t>
            </a:r>
          </a:p>
        </p:txBody>
      </p:sp>
      <p:sp>
        <p:nvSpPr>
          <p:cNvPr id="3" name="Rectangle 180">
            <a:extLst>
              <a:ext uri="{FF2B5EF4-FFF2-40B4-BE49-F238E27FC236}">
                <a16:creationId xmlns:a16="http://schemas.microsoft.com/office/drawing/2014/main" id="{261C1A8E-2F6F-40F0-9ED0-70D2BBAC3870}"/>
              </a:ext>
            </a:extLst>
          </p:cNvPr>
          <p:cNvSpPr>
            <a:spLocks noChangeArrowheads="1"/>
          </p:cNvSpPr>
          <p:nvPr/>
        </p:nvSpPr>
        <p:spPr bwMode="auto">
          <a:xfrm>
            <a:off x="0" y="-104237"/>
            <a:ext cx="51206400" cy="3139321"/>
          </a:xfrm>
          <a:prstGeom prst="rect">
            <a:avLst/>
          </a:prstGeom>
          <a:solidFill>
            <a:srgbClr val="800040"/>
          </a:solidFill>
          <a:ln>
            <a:noFill/>
          </a:ln>
        </p:spPr>
        <p:txBody>
          <a:bodyPr wrap="square" lIns="91440" tIns="45720" rIns="91440" bIns="45720" anchor="ctr">
            <a:spAutoFit/>
          </a:bodyPr>
          <a:lstStyle/>
          <a:p>
            <a:pPr algn="ctr" eaLnBrk="1" hangingPunct="1">
              <a:lnSpc>
                <a:spcPct val="90000"/>
              </a:lnSpc>
              <a:defRPr/>
            </a:pPr>
            <a:r>
              <a:rPr lang="en-US" sz="11000" dirty="0">
                <a:ln>
                  <a:solidFill>
                    <a:schemeClr val="bg1"/>
                  </a:solidFill>
                </a:ln>
                <a:solidFill>
                  <a:srgbClr val="FFFFFF"/>
                </a:solidFill>
                <a:latin typeface="Arial"/>
                <a:ea typeface="ＭＳ Ｐゴシック"/>
                <a:cs typeface="Avenir Heavy"/>
              </a:rPr>
              <a:t>“The Lockdown – Community Perspectives”: Facilitated Film Viewings to Foster Community Engagement &amp; Promote Community-based Solutions to Covid-19 </a:t>
            </a:r>
          </a:p>
        </p:txBody>
      </p:sp>
      <p:sp>
        <p:nvSpPr>
          <p:cNvPr id="3080" name="Text Box 16">
            <a:extLst>
              <a:ext uri="{FF2B5EF4-FFF2-40B4-BE49-F238E27FC236}">
                <a16:creationId xmlns:a16="http://schemas.microsoft.com/office/drawing/2014/main" id="{1FA9C52E-6399-4B87-BBBF-84ADE57FF14F}"/>
              </a:ext>
            </a:extLst>
          </p:cNvPr>
          <p:cNvSpPr txBox="1">
            <a:spLocks noChangeArrowheads="1"/>
          </p:cNvSpPr>
          <p:nvPr/>
        </p:nvSpPr>
        <p:spPr bwMode="auto">
          <a:xfrm>
            <a:off x="39836035" y="26399067"/>
            <a:ext cx="10931240" cy="3139321"/>
          </a:xfrm>
          <a:prstGeom prst="rect">
            <a:avLst/>
          </a:prstGeom>
          <a:solidFill>
            <a:schemeClr val="bg1"/>
          </a:solidFill>
          <a:ln w="38100">
            <a:solidFill>
              <a:srgbClr val="000000"/>
            </a:solidFill>
            <a:round/>
            <a:headEnd/>
            <a:tailEnd/>
          </a:ln>
        </p:spPr>
        <p:txBody>
          <a:bodyPr lIns="914400" tIns="457200" rIns="914400" bIns="914400" anchor="t"/>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None/>
            </a:pPr>
            <a:r>
              <a:rPr lang="en-US" altLang="en-US" sz="3200" b="1" dirty="0">
                <a:solidFill>
                  <a:srgbClr val="800040"/>
                </a:solidFill>
                <a:latin typeface="Arial"/>
                <a:ea typeface="MS PGothic"/>
                <a:cs typeface="Arial"/>
              </a:rPr>
              <a:t>ACKNOWLEDGEMENTS AND FUNDING SOURCE(S). </a:t>
            </a:r>
            <a:r>
              <a:rPr lang="en-US" altLang="en-US" sz="3200" dirty="0">
                <a:latin typeface="Arial"/>
                <a:ea typeface="MS PGothic"/>
                <a:cs typeface="Arial"/>
              </a:rPr>
              <a:t>Supervisors: Assoc Prof Chris Colvin, Dr Hanne </a:t>
            </a:r>
            <a:r>
              <a:rPr lang="en-US" altLang="en-US" sz="3200" dirty="0" err="1">
                <a:latin typeface="Arial"/>
                <a:ea typeface="MS PGothic"/>
                <a:cs typeface="Arial"/>
              </a:rPr>
              <a:t>Haricharan</a:t>
            </a:r>
            <a:r>
              <a:rPr lang="en-US" altLang="en-US" sz="3200" dirty="0">
                <a:latin typeface="Arial"/>
                <a:ea typeface="MS PGothic"/>
                <a:cs typeface="Arial"/>
              </a:rPr>
              <a:t>; Funding: National Research Foundation (NRF)</a:t>
            </a:r>
            <a:endParaRPr lang="en-US" altLang="en-US" sz="2900" dirty="0">
              <a:latin typeface="Arial"/>
              <a:ea typeface="MS PGothic"/>
              <a:cs typeface="Arial"/>
            </a:endParaRPr>
          </a:p>
        </p:txBody>
      </p:sp>
      <p:sp>
        <p:nvSpPr>
          <p:cNvPr id="3082" name="Text Box 70">
            <a:extLst>
              <a:ext uri="{FF2B5EF4-FFF2-40B4-BE49-F238E27FC236}">
                <a16:creationId xmlns:a16="http://schemas.microsoft.com/office/drawing/2014/main" id="{7E4B38CF-F0FA-4692-93BA-132C4FC91917}"/>
              </a:ext>
            </a:extLst>
          </p:cNvPr>
          <p:cNvSpPr txBox="1">
            <a:spLocks noChangeArrowheads="1"/>
          </p:cNvSpPr>
          <p:nvPr/>
        </p:nvSpPr>
        <p:spPr bwMode="auto">
          <a:xfrm>
            <a:off x="39836035" y="29352359"/>
            <a:ext cx="10931239" cy="2491920"/>
          </a:xfrm>
          <a:prstGeom prst="rect">
            <a:avLst/>
          </a:prstGeom>
          <a:solidFill>
            <a:schemeClr val="bg1"/>
          </a:solidFill>
          <a:ln w="38100">
            <a:solidFill>
              <a:srgbClr val="000000"/>
            </a:solidFill>
            <a:round/>
            <a:headEnd/>
            <a:tailEnd/>
          </a:ln>
        </p:spPr>
        <p:txBody>
          <a:bodyPr lIns="914400" tIns="457200" rIns="914400" bIns="914400" anchor="t"/>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None/>
            </a:pPr>
            <a:r>
              <a:rPr lang="en-US" altLang="en-US" sz="3200" b="1" dirty="0">
                <a:solidFill>
                  <a:srgbClr val="800040"/>
                </a:solidFill>
                <a:latin typeface="Arial"/>
                <a:ea typeface="MS PGothic"/>
                <a:cs typeface="Arial"/>
              </a:rPr>
              <a:t>CONTACT DETAILS FOR FURTHER INFORMATION  </a:t>
            </a:r>
            <a:r>
              <a:rPr lang="en-US" altLang="en-US" sz="3200" dirty="0">
                <a:solidFill>
                  <a:srgbClr val="000000"/>
                </a:solidFill>
                <a:latin typeface="Arial"/>
                <a:ea typeface="MS PGothic"/>
                <a:cs typeface="Arial"/>
              </a:rPr>
              <a:t>Natasha Kannemeyer </a:t>
            </a:r>
          </a:p>
          <a:p>
            <a:pPr eaLnBrk="1" hangingPunct="1">
              <a:spcBef>
                <a:spcPct val="10000"/>
              </a:spcBef>
              <a:buFontTx/>
              <a:buNone/>
            </a:pPr>
            <a:r>
              <a:rPr lang="en-US" altLang="en-US" sz="3200" dirty="0">
                <a:solidFill>
                  <a:srgbClr val="000000"/>
                </a:solidFill>
                <a:latin typeface="Arial"/>
                <a:ea typeface="MS PGothic"/>
                <a:cs typeface="Arial"/>
              </a:rPr>
              <a:t>Email: natasha.kannemeyer@uct.ac.za</a:t>
            </a:r>
            <a:endParaRPr lang="en-US" altLang="en-US" sz="3200" dirty="0">
              <a:latin typeface="Arial"/>
              <a:ea typeface="MS PGothic"/>
              <a:cs typeface="Arial"/>
            </a:endParaRPr>
          </a:p>
        </p:txBody>
      </p:sp>
      <p:sp>
        <p:nvSpPr>
          <p:cNvPr id="3084" name="Text Box 12">
            <a:extLst>
              <a:ext uri="{FF2B5EF4-FFF2-40B4-BE49-F238E27FC236}">
                <a16:creationId xmlns:a16="http://schemas.microsoft.com/office/drawing/2014/main" id="{98C1B2A9-C59E-4E43-99FC-704AD5CC2CDE}"/>
              </a:ext>
            </a:extLst>
          </p:cNvPr>
          <p:cNvSpPr txBox="1">
            <a:spLocks noChangeArrowheads="1"/>
          </p:cNvSpPr>
          <p:nvPr/>
        </p:nvSpPr>
        <p:spPr bwMode="auto">
          <a:xfrm>
            <a:off x="14685569" y="6000142"/>
            <a:ext cx="18831422" cy="13361284"/>
          </a:xfrm>
          <a:prstGeom prst="rect">
            <a:avLst/>
          </a:prstGeom>
          <a:noFill/>
          <a:ln w="38100">
            <a:solidFill>
              <a:srgbClr val="000000"/>
            </a:solidFill>
            <a:round/>
            <a:headEnd/>
            <a:tailEnd/>
          </a:ln>
        </p:spPr>
        <p:txBody>
          <a:bodyPr lIns="914400" tIns="457200" rIns="914400" bIns="914400"/>
          <a:lstStyle>
            <a:lvl1pPr>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None/>
            </a:pPr>
            <a:r>
              <a:rPr lang="en-US" altLang="en-US" sz="4800" b="1" dirty="0">
                <a:solidFill>
                  <a:srgbClr val="800040"/>
                </a:solidFill>
                <a:latin typeface="Arial"/>
                <a:ea typeface="MS PGothic"/>
                <a:cs typeface="Arial"/>
              </a:rPr>
              <a:t>FINDINGS</a:t>
            </a:r>
          </a:p>
          <a:p>
            <a:pPr eaLnBrk="1" hangingPunct="1">
              <a:spcBef>
                <a:spcPct val="50000"/>
              </a:spcBef>
              <a:buNone/>
            </a:pPr>
            <a:r>
              <a:rPr lang="en-US" altLang="en-US" sz="4000" dirty="0">
                <a:latin typeface="Arial"/>
                <a:ea typeface="MS PGothic"/>
                <a:cs typeface="Arial"/>
              </a:rPr>
              <a:t>HC members resonated with the content of the film and the film viewings highlighted the </a:t>
            </a:r>
            <a:r>
              <a:rPr lang="en-US" altLang="en-US" sz="4000" b="1" dirty="0">
                <a:latin typeface="Arial"/>
                <a:ea typeface="MS PGothic"/>
                <a:cs typeface="Arial"/>
              </a:rPr>
              <a:t>importance of talking and sharing experiences </a:t>
            </a:r>
            <a:r>
              <a:rPr lang="en-US" altLang="en-US" sz="4000" dirty="0">
                <a:latin typeface="Arial"/>
                <a:ea typeface="MS PGothic"/>
                <a:cs typeface="Arial"/>
              </a:rPr>
              <a:t>of Covid-19.</a:t>
            </a:r>
          </a:p>
          <a:p>
            <a:pPr eaLnBrk="1" hangingPunct="1">
              <a:spcBef>
                <a:spcPct val="50000"/>
              </a:spcBef>
              <a:buFontTx/>
              <a:buNone/>
            </a:pPr>
            <a:r>
              <a:rPr lang="en-US" altLang="en-US" sz="4000" dirty="0">
                <a:latin typeface="Arial" panose="020B0604020202020204" pitchFamily="34" charset="0"/>
                <a:ea typeface="Roboto" panose="02000000000000000000"/>
                <a:cs typeface="Arial" panose="020B0604020202020204" pitchFamily="34" charset="0"/>
              </a:rPr>
              <a:t>Covid-19 </a:t>
            </a:r>
            <a:r>
              <a:rPr lang="en-US" altLang="en-US" sz="4000" b="1" dirty="0">
                <a:latin typeface="Arial" panose="020B0604020202020204" pitchFamily="34" charset="0"/>
                <a:ea typeface="Roboto" panose="02000000000000000000"/>
                <a:cs typeface="Arial" panose="020B0604020202020204" pitchFamily="34" charset="0"/>
              </a:rPr>
              <a:t>impacted the quality and level of engagement</a:t>
            </a:r>
            <a:r>
              <a:rPr lang="en-US" altLang="en-US" sz="4000" dirty="0">
                <a:latin typeface="Arial" panose="020B0604020202020204" pitchFamily="34" charset="0"/>
                <a:ea typeface="Roboto" panose="02000000000000000000"/>
                <a:cs typeface="Arial" panose="020B0604020202020204" pitchFamily="34" charset="0"/>
              </a:rPr>
              <a:t> between HCs, government and health professionals.</a:t>
            </a:r>
          </a:p>
          <a:p>
            <a:pPr eaLnBrk="1" hangingPunct="1">
              <a:spcBef>
                <a:spcPct val="50000"/>
              </a:spcBef>
              <a:buFontTx/>
              <a:buNone/>
            </a:pPr>
            <a:r>
              <a:rPr lang="en-US" altLang="en-US" sz="4000" b="1" dirty="0">
                <a:latin typeface="Arial" panose="020B0604020202020204" pitchFamily="34" charset="0"/>
                <a:ea typeface="Roboto" panose="02000000000000000000"/>
                <a:cs typeface="Arial" panose="020B0604020202020204" pitchFamily="34" charset="0"/>
              </a:rPr>
              <a:t>New lines of communication </a:t>
            </a:r>
            <a:r>
              <a:rPr lang="en-US" altLang="en-US" sz="4000" dirty="0">
                <a:latin typeface="Arial" panose="020B0604020202020204" pitchFamily="34" charset="0"/>
                <a:ea typeface="Roboto" panose="02000000000000000000"/>
                <a:cs typeface="Arial" panose="020B0604020202020204" pitchFamily="34" charset="0"/>
              </a:rPr>
              <a:t>emerged via the inclusion of HC members on WhatsApp communication groups with clinic facility managers and through inclusion in weekly health professional Zoom meetings.</a:t>
            </a:r>
          </a:p>
          <a:p>
            <a:pPr eaLnBrk="1" hangingPunct="1">
              <a:spcBef>
                <a:spcPct val="50000"/>
              </a:spcBef>
              <a:buNone/>
            </a:pPr>
            <a:r>
              <a:rPr lang="en-US" altLang="en-US" sz="4000" b="1" dirty="0">
                <a:latin typeface="Arial" panose="020B0604020202020204" pitchFamily="34" charset="0"/>
                <a:ea typeface="Roboto" panose="02000000000000000000"/>
                <a:cs typeface="Arial" panose="020B0604020202020204" pitchFamily="34" charset="0"/>
              </a:rPr>
              <a:t>Relationships</a:t>
            </a:r>
            <a:r>
              <a:rPr lang="en-US" altLang="en-US" sz="4000" dirty="0">
                <a:latin typeface="Arial" panose="020B0604020202020204" pitchFamily="34" charset="0"/>
                <a:ea typeface="Roboto" panose="02000000000000000000"/>
                <a:cs typeface="Arial" panose="020B0604020202020204" pitchFamily="34" charset="0"/>
              </a:rPr>
              <a:t> between HC members, facility managers, facility staff (nurses, security staff) were </a:t>
            </a:r>
            <a:r>
              <a:rPr lang="en-US" altLang="en-US" sz="4000" b="1" dirty="0">
                <a:latin typeface="Arial" panose="020B0604020202020204" pitchFamily="34" charset="0"/>
                <a:ea typeface="Roboto" panose="02000000000000000000"/>
                <a:cs typeface="Arial" panose="020B0604020202020204" pitchFamily="34" charset="0"/>
              </a:rPr>
              <a:t>improved </a:t>
            </a:r>
            <a:r>
              <a:rPr lang="en-US" altLang="en-US" sz="4000" dirty="0">
                <a:latin typeface="Arial" panose="020B0604020202020204" pitchFamily="34" charset="0"/>
                <a:ea typeface="Roboto" panose="02000000000000000000"/>
                <a:cs typeface="Arial" panose="020B0604020202020204" pitchFamily="34" charset="0"/>
              </a:rPr>
              <a:t>as members spoke about being greeted, called by their names and feeling </a:t>
            </a:r>
            <a:r>
              <a:rPr lang="en-US" altLang="en-US" sz="4000" dirty="0" err="1">
                <a:latin typeface="Arial" panose="020B0604020202020204" pitchFamily="34" charset="0"/>
                <a:ea typeface="Roboto" panose="02000000000000000000"/>
                <a:cs typeface="Arial" panose="020B0604020202020204" pitchFamily="34" charset="0"/>
              </a:rPr>
              <a:t>recognised</a:t>
            </a:r>
            <a:r>
              <a:rPr lang="en-US" altLang="en-US" sz="4000" dirty="0">
                <a:latin typeface="Arial" panose="020B0604020202020204" pitchFamily="34" charset="0"/>
                <a:ea typeface="Roboto" panose="02000000000000000000"/>
                <a:cs typeface="Arial" panose="020B0604020202020204" pitchFamily="34" charset="0"/>
              </a:rPr>
              <a:t>.</a:t>
            </a:r>
          </a:p>
          <a:p>
            <a:pPr eaLnBrk="1" hangingPunct="1">
              <a:spcBef>
                <a:spcPct val="50000"/>
              </a:spcBef>
              <a:buNone/>
            </a:pPr>
            <a:r>
              <a:rPr lang="en-US" altLang="en-US" sz="4000" dirty="0">
                <a:latin typeface="Arial"/>
                <a:ea typeface="MS PGothic"/>
                <a:cs typeface="Arial"/>
              </a:rPr>
              <a:t>Once the rollout of Covid-19 vaccines, HC members felt that they were </a:t>
            </a:r>
            <a:r>
              <a:rPr lang="en-US" altLang="en-US" sz="4000" b="1" dirty="0" err="1">
                <a:latin typeface="Arial"/>
                <a:ea typeface="MS PGothic"/>
                <a:cs typeface="Arial"/>
              </a:rPr>
              <a:t>recognised</a:t>
            </a:r>
            <a:r>
              <a:rPr lang="en-US" altLang="en-US" sz="4000" b="1" dirty="0">
                <a:latin typeface="Arial"/>
                <a:ea typeface="MS PGothic"/>
                <a:cs typeface="Arial"/>
              </a:rPr>
              <a:t> in a new way </a:t>
            </a:r>
            <a:r>
              <a:rPr lang="en-US" altLang="en-US" sz="4000" dirty="0">
                <a:latin typeface="Arial"/>
                <a:ea typeface="MS PGothic"/>
                <a:cs typeface="Arial"/>
              </a:rPr>
              <a:t>and asked to contribute and assist in the response to Covid-19. HC members were asked to </a:t>
            </a:r>
            <a:r>
              <a:rPr lang="en-US" altLang="en-US" sz="4000" b="1" dirty="0">
                <a:latin typeface="Arial"/>
                <a:ea typeface="MS PGothic"/>
                <a:cs typeface="Arial"/>
              </a:rPr>
              <a:t>facilitate vaccine training and workshops </a:t>
            </a:r>
            <a:r>
              <a:rPr lang="en-US" altLang="en-US" sz="4000" dirty="0">
                <a:latin typeface="Arial"/>
                <a:ea typeface="MS PGothic"/>
                <a:cs typeface="Arial"/>
              </a:rPr>
              <a:t>in several communities in Cape Town, South Africa. </a:t>
            </a:r>
          </a:p>
          <a:p>
            <a:pPr eaLnBrk="1" hangingPunct="1">
              <a:spcBef>
                <a:spcPct val="50000"/>
              </a:spcBef>
              <a:buNone/>
            </a:pPr>
            <a:endParaRPr lang="en-US" altLang="en-US" sz="3500" dirty="0">
              <a:latin typeface="Arial" panose="020B0604020202020204" pitchFamily="34" charset="0"/>
              <a:ea typeface="Roboto" panose="02000000000000000000"/>
              <a:cs typeface="Arial" panose="020B0604020202020204" pitchFamily="34" charset="0"/>
            </a:endParaRPr>
          </a:p>
        </p:txBody>
      </p:sp>
      <p:sp>
        <p:nvSpPr>
          <p:cNvPr id="16" name="Text Box 16">
            <a:extLst>
              <a:ext uri="{FF2B5EF4-FFF2-40B4-BE49-F238E27FC236}">
                <a16:creationId xmlns:a16="http://schemas.microsoft.com/office/drawing/2014/main" id="{AD3CC359-81F6-471D-8460-CC234737AF6B}"/>
              </a:ext>
            </a:extLst>
          </p:cNvPr>
          <p:cNvSpPr txBox="1">
            <a:spLocks noChangeArrowheads="1"/>
          </p:cNvSpPr>
          <p:nvPr/>
        </p:nvSpPr>
        <p:spPr bwMode="auto">
          <a:xfrm>
            <a:off x="14760772" y="20048265"/>
            <a:ext cx="18831422" cy="8553876"/>
          </a:xfrm>
          <a:prstGeom prst="rect">
            <a:avLst/>
          </a:prstGeom>
          <a:solidFill>
            <a:schemeClr val="bg1"/>
          </a:solidFill>
          <a:ln w="38100">
            <a:solidFill>
              <a:srgbClr val="000000"/>
            </a:solidFill>
            <a:round/>
            <a:headEnd/>
            <a:tailEnd/>
          </a:ln>
        </p:spPr>
        <p:txBody>
          <a:bodyPr lIns="914400" tIns="457200" rIns="914400" bIns="914400" anchor="t"/>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None/>
            </a:pPr>
            <a:r>
              <a:rPr lang="en-US" altLang="en-US" sz="4800" b="1" dirty="0">
                <a:solidFill>
                  <a:srgbClr val="800040"/>
                </a:solidFill>
                <a:latin typeface="Arial"/>
                <a:ea typeface="MS PGothic"/>
                <a:cs typeface="Arial"/>
              </a:rPr>
              <a:t>CONCLUSIONS AND WAY FORWARD</a:t>
            </a:r>
          </a:p>
          <a:p>
            <a:pPr eaLnBrk="1" hangingPunct="1">
              <a:spcBef>
                <a:spcPct val="10000"/>
              </a:spcBef>
              <a:buNone/>
            </a:pPr>
            <a:endParaRPr lang="en-US" altLang="en-US" sz="3500" dirty="0">
              <a:latin typeface="Arial"/>
              <a:ea typeface="MS PGothic"/>
              <a:cs typeface="Arial"/>
            </a:endParaRPr>
          </a:p>
          <a:p>
            <a:pPr marL="571500" indent="-571500" eaLnBrk="1" hangingPunct="1">
              <a:spcBef>
                <a:spcPct val="10000"/>
              </a:spcBef>
            </a:pPr>
            <a:r>
              <a:rPr lang="en-US" altLang="en-US" sz="3500" dirty="0">
                <a:latin typeface="Arial"/>
                <a:ea typeface="MS PGothic"/>
                <a:cs typeface="Arial"/>
              </a:rPr>
              <a:t>Access to data to attend </a:t>
            </a:r>
            <a:r>
              <a:rPr lang="en-US" altLang="en-US" sz="3500">
                <a:latin typeface="Arial"/>
                <a:ea typeface="MS PGothic"/>
                <a:cs typeface="Arial"/>
              </a:rPr>
              <a:t>Zoom meetings </a:t>
            </a:r>
            <a:r>
              <a:rPr lang="en-US" altLang="en-US" sz="3500" dirty="0">
                <a:latin typeface="Arial"/>
                <a:ea typeface="MS PGothic"/>
                <a:cs typeface="Arial"/>
              </a:rPr>
              <a:t>and participate in the WhatsApp groups should be supported by government. </a:t>
            </a:r>
          </a:p>
          <a:p>
            <a:pPr eaLnBrk="1" hangingPunct="1">
              <a:spcBef>
                <a:spcPct val="10000"/>
              </a:spcBef>
              <a:buNone/>
            </a:pPr>
            <a:endParaRPr lang="en-US" altLang="en-US" sz="3500" dirty="0">
              <a:latin typeface="Arial"/>
              <a:ea typeface="MS PGothic"/>
              <a:cs typeface="Arial"/>
            </a:endParaRPr>
          </a:p>
          <a:p>
            <a:pPr marL="571500" indent="-571500" eaLnBrk="1" hangingPunct="1">
              <a:spcBef>
                <a:spcPct val="10000"/>
              </a:spcBef>
            </a:pPr>
            <a:r>
              <a:rPr lang="en-US" altLang="en-US" sz="3500" b="1" dirty="0">
                <a:latin typeface="Arial"/>
                <a:ea typeface="MS PGothic"/>
                <a:cs typeface="Arial"/>
              </a:rPr>
              <a:t>The way forward should consider how engagement and participation with HCs will be maintained and sustained post Covid-19. </a:t>
            </a:r>
          </a:p>
          <a:p>
            <a:pPr marL="571500" indent="-571500" eaLnBrk="1" hangingPunct="1">
              <a:spcBef>
                <a:spcPct val="10000"/>
              </a:spcBef>
            </a:pPr>
            <a:endParaRPr lang="en-US" altLang="en-US" sz="3500" b="1" dirty="0">
              <a:latin typeface="Arial"/>
              <a:ea typeface="MS PGothic"/>
              <a:cs typeface="Arial"/>
            </a:endParaRPr>
          </a:p>
          <a:p>
            <a:pPr marL="571500" indent="-571500" eaLnBrk="1" hangingPunct="1">
              <a:spcBef>
                <a:spcPct val="10000"/>
              </a:spcBef>
            </a:pPr>
            <a:r>
              <a:rPr lang="en-US" altLang="en-US" sz="3500" dirty="0">
                <a:solidFill>
                  <a:srgbClr val="000000"/>
                </a:solidFill>
                <a:latin typeface="Arial"/>
                <a:ea typeface="MS PGothic"/>
                <a:cs typeface="Arial"/>
              </a:rPr>
              <a:t>Upon completion of data analysis and write-up, a research dissemination and discussion session will be held in Dec 2021. This will be an opportunity for HC members, community members and stakeholders to interact with the findings and discuss ways to improve and sustain HC engagement.</a:t>
            </a:r>
            <a:endParaRPr lang="en-US" altLang="en-US" sz="3500" b="1" dirty="0">
              <a:latin typeface="Arial"/>
              <a:ea typeface="MS PGothic"/>
              <a:cs typeface="Arial"/>
            </a:endParaRPr>
          </a:p>
        </p:txBody>
      </p:sp>
      <p:pic>
        <p:nvPicPr>
          <p:cNvPr id="2" name="Picture 3" descr="Graphical user interface, text, application&#10;&#10;Description automatically generated">
            <a:extLst>
              <a:ext uri="{FF2B5EF4-FFF2-40B4-BE49-F238E27FC236}">
                <a16:creationId xmlns:a16="http://schemas.microsoft.com/office/drawing/2014/main" id="{4D6D9B4B-A841-40BA-9F8E-E0C89EC3C261}"/>
              </a:ext>
            </a:extLst>
          </p:cNvPr>
          <p:cNvPicPr>
            <a:picLocks noChangeAspect="1"/>
          </p:cNvPicPr>
          <p:nvPr/>
        </p:nvPicPr>
        <p:blipFill>
          <a:blip r:embed="rId5"/>
          <a:stretch>
            <a:fillRect/>
          </a:stretch>
        </p:blipFill>
        <p:spPr>
          <a:xfrm>
            <a:off x="193634" y="28982225"/>
            <a:ext cx="8470214" cy="262302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A person smiling for the camera&#10;&#10;Description automatically generated with low confidence">
            <a:extLst>
              <a:ext uri="{FF2B5EF4-FFF2-40B4-BE49-F238E27FC236}">
                <a16:creationId xmlns:a16="http://schemas.microsoft.com/office/drawing/2014/main" id="{903DCF67-D3D0-40A1-9026-A682C54D1552}"/>
              </a:ext>
            </a:extLst>
          </p:cNvPr>
          <p:cNvPicPr>
            <a:picLocks noChangeAspect="1"/>
          </p:cNvPicPr>
          <p:nvPr/>
        </p:nvPicPr>
        <p:blipFill>
          <a:blip r:embed="rId6"/>
          <a:stretch>
            <a:fillRect/>
          </a:stretch>
        </p:blipFill>
        <p:spPr>
          <a:xfrm>
            <a:off x="599744" y="2823900"/>
            <a:ext cx="2808808" cy="3244533"/>
          </a:xfrm>
          <a:prstGeom prst="rect">
            <a:avLst/>
          </a:prstGeom>
        </p:spPr>
      </p:pic>
      <p:sp>
        <p:nvSpPr>
          <p:cNvPr id="21" name="Text Box 15">
            <a:extLst>
              <a:ext uri="{FF2B5EF4-FFF2-40B4-BE49-F238E27FC236}">
                <a16:creationId xmlns:a16="http://schemas.microsoft.com/office/drawing/2014/main" id="{E2ABC5CC-9698-4071-ABDC-EDF57A920679}"/>
              </a:ext>
            </a:extLst>
          </p:cNvPr>
          <p:cNvSpPr txBox="1">
            <a:spLocks noChangeArrowheads="1"/>
          </p:cNvSpPr>
          <p:nvPr/>
        </p:nvSpPr>
        <p:spPr bwMode="auto">
          <a:xfrm>
            <a:off x="8954860" y="28704958"/>
            <a:ext cx="30443246" cy="3139321"/>
          </a:xfrm>
          <a:prstGeom prst="rect">
            <a:avLst/>
          </a:prstGeom>
          <a:solidFill>
            <a:schemeClr val="bg1"/>
          </a:solidFill>
          <a:ln w="38100">
            <a:solidFill>
              <a:srgbClr val="000000"/>
            </a:solidFill>
            <a:round/>
            <a:headEnd/>
            <a:tailEnd/>
          </a:ln>
        </p:spPr>
        <p:txBody>
          <a:bodyPr lIns="914400" tIns="457200" rIns="914400" bIns="914400" anchor="t"/>
          <a:lstStyle>
            <a:lvl1pPr marL="500063" indent="-500063">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marL="499745" indent="-499745" algn="ctr" eaLnBrk="1" hangingPunct="1">
              <a:spcBef>
                <a:spcPct val="50000"/>
              </a:spcBef>
              <a:buNone/>
            </a:pPr>
            <a:r>
              <a:rPr lang="en-US" altLang="en-US" sz="2000" b="1" dirty="0">
                <a:solidFill>
                  <a:srgbClr val="800040"/>
                </a:solidFill>
                <a:latin typeface="Arial"/>
                <a:ea typeface="MS PGothic"/>
                <a:cs typeface="Arial"/>
              </a:rPr>
              <a:t>References</a:t>
            </a:r>
          </a:p>
          <a:p>
            <a:pPr marL="342900" lvl="0" indent="-342900">
              <a:lnSpc>
                <a:spcPct val="107000"/>
              </a:lnSpc>
              <a:spcAft>
                <a:spcPts val="800"/>
              </a:spcAft>
              <a:buFont typeface="+mj-lt"/>
              <a:buAutoNum type="arabicPeriod"/>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Haricharan H, et al. The role of community participation in primary health care: practices of South African health committees. Prim Health Care Res Dev. 2021;22(e31):1-10.. URL: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7"/>
              </a:rPr>
              <a:t>https://www.cambridge.org/core/journals/primary-health-care-research-and-development/article/role-of-community-participation-in-primary-health-care-practices-of-south-african-health-committees/8BA5670B915E7A0EBFC1ECD564D8A708</a:t>
            </a:r>
            <a:r>
              <a:rPr lang="en-ZA"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spcAft>
                <a:spcPts val="800"/>
              </a:spcAft>
              <a:buFont typeface="+mj-lt"/>
              <a:buAutoNum type="arabicPeriod"/>
              <a:tabLst>
                <a:tab pos="457200" algn="l"/>
              </a:tabLst>
            </a:pPr>
            <a:r>
              <a:rPr lang="en-US" sz="1800" dirty="0" err="1">
                <a:effectLst/>
                <a:latin typeface="Calibri" panose="020F0502020204030204" pitchFamily="34" charset="0"/>
                <a:ea typeface="Calibri" panose="020F0502020204030204" pitchFamily="34" charset="0"/>
                <a:cs typeface="Times New Roman" panose="02020603050405020304" pitchFamily="18" charset="0"/>
              </a:rPr>
              <a:t>Zwama</a:t>
            </a:r>
            <a:r>
              <a:rPr lang="en-US" sz="1800" dirty="0">
                <a:effectLst/>
                <a:latin typeface="Calibri" panose="020F0502020204030204" pitchFamily="34" charset="0"/>
                <a:ea typeface="Calibri" panose="020F0502020204030204" pitchFamily="34" charset="0"/>
                <a:cs typeface="Times New Roman" panose="02020603050405020304" pitchFamily="18" charset="0"/>
              </a:rPr>
              <a:t> G, et al. Rights-based training enhancing engagement of health providers with communities, Cape Metropole, South Africa. Front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Sociol</a:t>
            </a:r>
            <a:r>
              <a:rPr lang="en-US" sz="1800" dirty="0">
                <a:effectLst/>
                <a:latin typeface="Calibri" panose="020F0502020204030204" pitchFamily="34" charset="0"/>
                <a:ea typeface="Calibri" panose="020F0502020204030204" pitchFamily="34" charset="0"/>
                <a:cs typeface="Times New Roman" panose="02020603050405020304" pitchFamily="18" charset="0"/>
              </a:rPr>
              <a:t>. 2019;4:35. URL: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8"/>
              </a:rPr>
              <a:t>https://www.frontiersin.org/articles/10.3389/fsoc.2019.00035/pdf</a:t>
            </a:r>
            <a:r>
              <a:rPr lang="en-ZA"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spcAft>
                <a:spcPts val="800"/>
              </a:spcAft>
              <a:buFont typeface="+mj-lt"/>
              <a:buAutoNum type="arabicPeriod"/>
              <a:tabLst>
                <a:tab pos="457200" algn="l"/>
              </a:tabLst>
            </a:pPr>
            <a:r>
              <a:rPr lang="en-US" sz="1800" dirty="0" err="1">
                <a:effectLst/>
                <a:latin typeface="Calibri" panose="020F0502020204030204" pitchFamily="34" charset="0"/>
                <a:ea typeface="Calibri" panose="020F0502020204030204" pitchFamily="34" charset="0"/>
                <a:cs typeface="Times New Roman" panose="02020603050405020304" pitchFamily="18" charset="0"/>
              </a:rPr>
              <a:t>Anoko</a:t>
            </a:r>
            <a:r>
              <a:rPr lang="en-US" sz="1800" dirty="0">
                <a:effectLst/>
                <a:latin typeface="Calibri" panose="020F0502020204030204" pitchFamily="34" charset="0"/>
                <a:ea typeface="Calibri" panose="020F0502020204030204" pitchFamily="34" charset="0"/>
                <a:cs typeface="Times New Roman" panose="02020603050405020304" pitchFamily="18" charset="0"/>
              </a:rPr>
              <a:t> JN et al. Community engagement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fo</a:t>
            </a:r>
            <a:r>
              <a:rPr lang="en-US" sz="1800" dirty="0">
                <a:effectLst/>
                <a:latin typeface="Calibri" panose="020F0502020204030204" pitchFamily="34" charset="0"/>
                <a:ea typeface="Calibri" panose="020F0502020204030204" pitchFamily="34" charset="0"/>
                <a:cs typeface="Times New Roman" panose="02020603050405020304" pitchFamily="18" charset="0"/>
              </a:rPr>
              <a:t> successful Covid-19 pandemic response: 10 lessons from Ebola outbreak responses in Africa. BMJ Global Health. 2020;4:e003121.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9"/>
              </a:rPr>
              <a:t>URL:https://gh.bmj.com/content/bmjgh/4/Suppl_7/e003121.full.pdf</a:t>
            </a:r>
            <a:r>
              <a:rPr lang="en-US" sz="1800" dirty="0">
                <a:effectLst/>
                <a:latin typeface="Calibri" panose="020F0502020204030204" pitchFamily="34" charset="0"/>
                <a:ea typeface="Calibri" panose="020F0502020204030204" pitchFamily="34" charset="0"/>
                <a:cs typeface="Times New Roman" panose="02020603050405020304" pitchFamily="18" charset="0"/>
              </a:rPr>
              <a:t>  https://gh.bmj.com/content/bmjgh/4/Suppl_7/e003121.full.pdf</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People’s Health Movement, South Africa. Letter to Western Cape MEC of health Hon French Mbombo: recognition of health committees during Covid-19. 2020. URL: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0"/>
              </a:rPr>
              <a:t>https://www.phm-sa.org/letter-to-western-cape-mec-of-health-hon-french-mbombo-recognition-of-health-committees-during-covid-19/</a:t>
            </a:r>
            <a:r>
              <a:rPr lang="en-ZA" sz="1800" dirty="0">
                <a:effectLst/>
                <a:latin typeface="Calibri" panose="020F0502020204030204" pitchFamily="34" charset="0"/>
                <a:ea typeface="Calibri" panose="020F0502020204030204" pitchFamily="34" charset="0"/>
                <a:cs typeface="Times New Roman" panose="02020603050405020304" pitchFamily="18" charset="0"/>
              </a:rPr>
              <a:t> </a:t>
            </a:r>
          </a:p>
          <a:p>
            <a:pPr marL="499745" indent="-499745" eaLnBrk="1" hangingPunct="1">
              <a:spcBef>
                <a:spcPct val="0"/>
              </a:spcBef>
              <a:buFontTx/>
              <a:buNone/>
            </a:pPr>
            <a:br>
              <a:rPr lang="en-US" altLang="en-US" sz="1200" dirty="0">
                <a:latin typeface="Avenir Book" pitchFamily="124" charset="0"/>
              </a:rPr>
            </a:br>
            <a:endParaRPr lang="en-US" altLang="en-US" sz="1200" dirty="0">
              <a:latin typeface="Avenir Book" pitchFamily="124" charset="0"/>
            </a:endParaRPr>
          </a:p>
          <a:p>
            <a:pPr marL="499745" indent="-499745" eaLnBrk="1" hangingPunct="1">
              <a:spcBef>
                <a:spcPct val="10000"/>
              </a:spcBef>
              <a:buFontTx/>
              <a:buNone/>
            </a:pPr>
            <a:endParaRPr lang="en-US" altLang="en-US" sz="1200" dirty="0">
              <a:latin typeface="Avenir Book" pitchFamily="124" charset="0"/>
            </a:endParaRPr>
          </a:p>
        </p:txBody>
      </p:sp>
      <p:pic>
        <p:nvPicPr>
          <p:cNvPr id="6" name="Picture 5" descr="A green screen with white text&#10;&#10;Description automatically generated with medium confidence">
            <a:extLst>
              <a:ext uri="{FF2B5EF4-FFF2-40B4-BE49-F238E27FC236}">
                <a16:creationId xmlns:a16="http://schemas.microsoft.com/office/drawing/2014/main" id="{EA8A2FC8-2381-41AD-B153-E19803E01713}"/>
              </a:ext>
            </a:extLst>
          </p:cNvPr>
          <p:cNvPicPr>
            <a:picLocks noChangeAspect="1"/>
          </p:cNvPicPr>
          <p:nvPr/>
        </p:nvPicPr>
        <p:blipFill>
          <a:blip r:embed="rId11"/>
          <a:stretch>
            <a:fillRect/>
          </a:stretch>
        </p:blipFill>
        <p:spPr>
          <a:xfrm>
            <a:off x="35551800" y="3282589"/>
            <a:ext cx="14501661" cy="14501661"/>
          </a:xfrm>
          <a:prstGeom prst="rect">
            <a:avLst/>
          </a:prstGeom>
        </p:spPr>
      </p:pic>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7B867F027ABAE46A93952AF17CA930C" ma:contentTypeVersion="4" ma:contentTypeDescription="Create a new document." ma:contentTypeScope="" ma:versionID="233b9e91dd6d0a448f364ca3f8f763f6">
  <xsd:schema xmlns:xsd="http://www.w3.org/2001/XMLSchema" xmlns:xs="http://www.w3.org/2001/XMLSchema" xmlns:p="http://schemas.microsoft.com/office/2006/metadata/properties" xmlns:ns2="724ed1e2-b5a1-4844-b2bc-b39917f8c3c0" targetNamespace="http://schemas.microsoft.com/office/2006/metadata/properties" ma:root="true" ma:fieldsID="724dbfe8a5ab39c3d79e08b2c33e33f0" ns2:_="">
    <xsd:import namespace="724ed1e2-b5a1-4844-b2bc-b39917f8c3c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4ed1e2-b5a1-4844-b2bc-b39917f8c3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CBA4CC-0BC1-47C6-A2B7-CDF74C8B025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12A7AE1-73BB-42E1-84D6-55242EE9EB75}">
  <ds:schemaRefs>
    <ds:schemaRef ds:uri="http://schemas.microsoft.com/sharepoint/v3/contenttype/forms"/>
  </ds:schemaRefs>
</ds:datastoreItem>
</file>

<file path=customXml/itemProps3.xml><?xml version="1.0" encoding="utf-8"?>
<ds:datastoreItem xmlns:ds="http://schemas.openxmlformats.org/officeDocument/2006/customXml" ds:itemID="{B1A0B3AE-006C-466E-ADCD-C55AD7D03BCB}">
  <ds:schemaRefs>
    <ds:schemaRef ds:uri="724ed1e2-b5a1-4844-b2bc-b39917f8c3c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1482</TotalTime>
  <Words>915</Words>
  <Application>Microsoft Office PowerPoint</Application>
  <PresentationFormat>Custom</PresentationFormat>
  <Paragraphs>50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Book</vt:lpstr>
      <vt:lpstr>Calibri</vt:lpstr>
      <vt:lpstr>Helvetica</vt:lpstr>
      <vt:lpstr>Times New Roman</vt:lpstr>
      <vt:lpstr>Default Design</vt:lpstr>
      <vt:lpstr>PowerPoint Presentation</vt:lpstr>
    </vt:vector>
  </TitlesOfParts>
  <Manager/>
  <Company/>
  <LinksUpToDate>false</LinksUpToDate>
  <SharedDoc>false</SharedDoc>
  <HyperlinkBase>https://colinpurrington.com/tips/poster-design</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Horizontal conference poster template</dc:title>
  <dc:subject>conference poster</dc:subject>
  <dc:creator>Colin Purrington</dc:creator>
  <cp:keywords>poster, conference, session, meeting, symposium, research, presentation</cp:keywords>
  <dc:description>Copyright Colin Purrington 2019</dc:description>
  <cp:lastModifiedBy>Natasha Kannemeyer</cp:lastModifiedBy>
  <cp:revision>49</cp:revision>
  <cp:lastPrinted>2011-10-30T12:54:45Z</cp:lastPrinted>
  <dcterms:created xsi:type="dcterms:W3CDTF">2012-06-12T14:08:55Z</dcterms:created>
  <dcterms:modified xsi:type="dcterms:W3CDTF">2021-11-30T08:03:08Z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y fmtid="{D5CDD505-2E9C-101B-9397-08002B2CF9AE}" pid="3" name="ContentTypeId">
    <vt:lpwstr>0x01010087B867F027ABAE46A93952AF17CA930C</vt:lpwstr>
  </property>
</Properties>
</file>