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0" r:id="rId4"/>
    <p:sldId id="261" r:id="rId5"/>
    <p:sldId id="263" r:id="rId6"/>
    <p:sldId id="262" r:id="rId7"/>
    <p:sldId id="258" r:id="rId8"/>
    <p:sldId id="259"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5" autoAdjust="0"/>
    <p:restoredTop sz="94660"/>
  </p:normalViewPr>
  <p:slideViewPr>
    <p:cSldViewPr snapToGrid="0">
      <p:cViewPr varScale="1">
        <p:scale>
          <a:sx n="91" d="100"/>
          <a:sy n="91" d="100"/>
        </p:scale>
        <p:origin x="14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D3BC73D-1D94-4375-8EF4-AF232A209628}"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52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EF193-A24E-44CC-A82D-48ECC965469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164479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3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88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181328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31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1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53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1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220889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EF193-A24E-44CC-A82D-48ECC9654690}" type="datetimeFigureOut">
              <a:rPr lang="en-GB" smtClean="0"/>
              <a:t>30/11/2021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BC73D-1D94-4375-8EF4-AF232A209628}"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35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FEF193-A24E-44CC-A82D-48ECC965469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97390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FEF193-A24E-44CC-A82D-48ECC9654690}" type="datetimeFigureOut">
              <a:rPr lang="en-GB" smtClean="0"/>
              <a:t>30/11/2021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3BC73D-1D94-4375-8EF4-AF232A209628}"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35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FEF193-A24E-44CC-A82D-48ECC9654690}" type="datetimeFigureOut">
              <a:rPr lang="en-GB" smtClean="0"/>
              <a:t>30/11/2021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3BC73D-1D94-4375-8EF4-AF232A209628}"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61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EF193-A24E-44CC-A82D-48ECC9654690}" type="datetimeFigureOut">
              <a:rPr lang="en-GB" smtClean="0"/>
              <a:t>30/11/2021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275267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EF193-A24E-44CC-A82D-48ECC965469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BC73D-1D94-4375-8EF4-AF232A209628}"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03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EF193-A24E-44CC-A82D-48ECC9654690}" type="datetimeFigureOut">
              <a:rPr lang="en-GB" smtClean="0"/>
              <a:t>30/11/2021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BC73D-1D94-4375-8EF4-AF232A209628}" type="slidenum">
              <a:rPr lang="en-GB" smtClean="0"/>
              <a:t>‹#›</a:t>
            </a:fld>
            <a:endParaRPr lang="en-GB"/>
          </a:p>
        </p:txBody>
      </p:sp>
    </p:spTree>
    <p:extLst>
      <p:ext uri="{BB962C8B-B14F-4D97-AF65-F5344CB8AC3E}">
        <p14:creationId xmlns:p14="http://schemas.microsoft.com/office/powerpoint/2010/main" val="124079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FEF193-A24E-44CC-A82D-48ECC9654690}" type="datetimeFigureOut">
              <a:rPr lang="en-GB" smtClean="0"/>
              <a:t>30/11/2021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3BC73D-1D94-4375-8EF4-AF232A209628}" type="slidenum">
              <a:rPr lang="en-GB" smtClean="0"/>
              <a:t>‹#›</a:t>
            </a:fld>
            <a:endParaRPr lang="en-GB"/>
          </a:p>
        </p:txBody>
      </p:sp>
    </p:spTree>
    <p:extLst>
      <p:ext uri="{BB962C8B-B14F-4D97-AF65-F5344CB8AC3E}">
        <p14:creationId xmlns:p14="http://schemas.microsoft.com/office/powerpoint/2010/main" val="12388111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CDEA8E-6AB8-4741-B376-0BDB6EBF603B}"/>
              </a:ext>
            </a:extLst>
          </p:cNvPr>
          <p:cNvSpPr>
            <a:spLocks noGrp="1"/>
          </p:cNvSpPr>
          <p:nvPr>
            <p:ph type="subTitle" idx="1"/>
          </p:nvPr>
        </p:nvSpPr>
        <p:spPr>
          <a:xfrm>
            <a:off x="1856720" y="1793899"/>
            <a:ext cx="8020195" cy="3463901"/>
          </a:xfrm>
        </p:spPr>
        <p:txBody>
          <a:bodyPr>
            <a:normAutofit fontScale="92500" lnSpcReduction="10000"/>
          </a:bodyPr>
          <a:lstStyle/>
          <a:p>
            <a:r>
              <a:rPr lang="en-US" sz="8000" b="1" dirty="0">
                <a:latin typeface="Algerian" panose="04020705040A02060702" pitchFamily="82" charset="0"/>
              </a:rPr>
              <a:t>Communities Doing it for themselves</a:t>
            </a:r>
            <a:endParaRPr lang="en-GB" sz="8000" b="1" dirty="0">
              <a:latin typeface="Algerian" panose="04020705040A02060702" pitchFamily="82" charset="0"/>
            </a:endParaRPr>
          </a:p>
        </p:txBody>
      </p:sp>
    </p:spTree>
    <p:extLst>
      <p:ext uri="{BB962C8B-B14F-4D97-AF65-F5344CB8AC3E}">
        <p14:creationId xmlns:p14="http://schemas.microsoft.com/office/powerpoint/2010/main" val="250777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4DA5D1-E8EB-4366-951E-14CC75D27401}"/>
              </a:ext>
            </a:extLst>
          </p:cNvPr>
          <p:cNvSpPr txBox="1"/>
          <p:nvPr/>
        </p:nvSpPr>
        <p:spPr>
          <a:xfrm>
            <a:off x="766916" y="342028"/>
            <a:ext cx="10827118" cy="3847207"/>
          </a:xfrm>
          <a:prstGeom prst="rect">
            <a:avLst/>
          </a:prstGeom>
          <a:noFill/>
        </p:spPr>
        <p:txBody>
          <a:bodyPr wrap="square" rtlCol="0">
            <a:spAutoFit/>
          </a:bodyPr>
          <a:lstStyle/>
          <a:p>
            <a:r>
              <a:rPr lang="en-US" sz="3600" b="1" dirty="0">
                <a:latin typeface="Algerian" panose="04020705040A02060702" pitchFamily="82" charset="0"/>
              </a:rPr>
              <a:t>  </a:t>
            </a:r>
          </a:p>
          <a:p>
            <a:r>
              <a:rPr lang="en-US" sz="3600" b="1" dirty="0">
                <a:latin typeface="Algerian" panose="04020705040A02060702" pitchFamily="82" charset="0"/>
              </a:rPr>
              <a:t>What have we done </a:t>
            </a:r>
          </a:p>
          <a:p>
            <a:r>
              <a:rPr lang="en-US" sz="3200" b="1" dirty="0">
                <a:latin typeface="Times New Roman" panose="02020603050405020304" pitchFamily="18" charset="0"/>
                <a:cs typeface="Times New Roman" panose="02020603050405020304" pitchFamily="18" charset="0"/>
              </a:rPr>
              <a:t>1.Raising awareness</a:t>
            </a:r>
          </a:p>
          <a:p>
            <a:pPr marL="571500" indent="-571500">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We started by empowering ourselves first through  </a:t>
            </a:r>
            <a:r>
              <a:rPr lang="en-GB" sz="1400" b="1" dirty="0" err="1">
                <a:latin typeface="Times New Roman" panose="02020603050405020304" pitchFamily="18" charset="0"/>
                <a:cs typeface="Times New Roman" panose="02020603050405020304" pitchFamily="18" charset="0"/>
              </a:rPr>
              <a:t>strenghthening</a:t>
            </a:r>
            <a:r>
              <a:rPr lang="en-GB" sz="1400" b="1" dirty="0">
                <a:latin typeface="Times New Roman" panose="02020603050405020304" pitchFamily="18" charset="0"/>
                <a:cs typeface="Times New Roman" panose="02020603050405020304" pitchFamily="18" charset="0"/>
              </a:rPr>
              <a:t>  health </a:t>
            </a:r>
            <a:r>
              <a:rPr lang="en-GB" sz="1400" b="1" dirty="0" err="1">
                <a:latin typeface="Times New Roman" panose="02020603050405020304" pitchFamily="18" charset="0"/>
                <a:cs typeface="Times New Roman" panose="02020603050405020304" pitchFamily="18" charset="0"/>
              </a:rPr>
              <a:t>commitees</a:t>
            </a:r>
            <a:r>
              <a:rPr lang="en-GB" sz="1400" b="1" dirty="0">
                <a:latin typeface="Times New Roman" panose="02020603050405020304" pitchFamily="18" charset="0"/>
                <a:cs typeface="Times New Roman" panose="02020603050405020304" pitchFamily="18" charset="0"/>
              </a:rPr>
              <a:t> through training</a:t>
            </a:r>
          </a:p>
          <a:p>
            <a:pPr marL="571500" indent="-571500">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Training health committee members with confidence and skill to be able to facilitate </a:t>
            </a:r>
            <a:endParaRPr lang="en-GB" sz="1400" b="1" u="sng"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Training topics: included Covid 19  What it is ? </a:t>
            </a:r>
          </a:p>
          <a:p>
            <a:pPr marL="571500" indent="-571500">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What the vaccine is ?  We had workshops with seniors elderly, youth groups, churches, school, home visits to individual homes , speaking to family members, street </a:t>
            </a:r>
            <a:r>
              <a:rPr lang="en-GB" sz="1400" b="1" dirty="0" err="1">
                <a:latin typeface="Times New Roman" panose="02020603050405020304" pitchFamily="18" charset="0"/>
                <a:cs typeface="Times New Roman" panose="02020603050405020304" pitchFamily="18" charset="0"/>
              </a:rPr>
              <a:t>commitees</a:t>
            </a:r>
            <a:r>
              <a:rPr lang="en-GB" sz="1400" b="1" dirty="0">
                <a:latin typeface="Times New Roman" panose="02020603050405020304" pitchFamily="18" charset="0"/>
                <a:cs typeface="Times New Roman" panose="02020603050405020304" pitchFamily="18" charset="0"/>
              </a:rPr>
              <a:t>, with neighbourhood watches </a:t>
            </a:r>
          </a:p>
          <a:p>
            <a:pPr marL="571500" indent="-571500">
              <a:buFont typeface="Arial" panose="020B0604020202020204" pitchFamily="34" charset="0"/>
              <a:buChar char="•"/>
            </a:pPr>
            <a:r>
              <a:rPr lang="en-GB" sz="1400" b="1" dirty="0">
                <a:latin typeface="Times New Roman" panose="02020603050405020304" pitchFamily="18" charset="0"/>
                <a:cs typeface="Times New Roman" panose="02020603050405020304" pitchFamily="18" charset="0"/>
              </a:rPr>
              <a:t>We had training workshops with CHW and in this way we could explain the local issues that affected  us in the pandemic.</a:t>
            </a:r>
          </a:p>
          <a:p>
            <a:endParaRPr lang="en-GB" sz="1000" b="1" dirty="0">
              <a:latin typeface="Times New Roman" panose="02020603050405020304" pitchFamily="18" charset="0"/>
              <a:cs typeface="Times New Roman" panose="02020603050405020304" pitchFamily="18" charset="0"/>
            </a:endParaRPr>
          </a:p>
          <a:p>
            <a:endParaRPr lang="en-GB" sz="10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GB"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GB"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GB" sz="1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A88167-A050-4EB9-8D26-343FEAAF0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327" y="3429000"/>
            <a:ext cx="2298536" cy="2856761"/>
          </a:xfrm>
          <a:prstGeom prst="rect">
            <a:avLst/>
          </a:prstGeom>
        </p:spPr>
      </p:pic>
      <p:pic>
        <p:nvPicPr>
          <p:cNvPr id="6" name="Picture 5">
            <a:extLst>
              <a:ext uri="{FF2B5EF4-FFF2-40B4-BE49-F238E27FC236}">
                <a16:creationId xmlns:a16="http://schemas.microsoft.com/office/drawing/2014/main" id="{D2C59067-373D-4ED0-95C3-B40E45646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533" y="4430415"/>
            <a:ext cx="1750139" cy="1536781"/>
          </a:xfrm>
          <a:prstGeom prst="rect">
            <a:avLst/>
          </a:prstGeom>
        </p:spPr>
      </p:pic>
      <p:pic>
        <p:nvPicPr>
          <p:cNvPr id="8" name="Picture 7">
            <a:extLst>
              <a:ext uri="{FF2B5EF4-FFF2-40B4-BE49-F238E27FC236}">
                <a16:creationId xmlns:a16="http://schemas.microsoft.com/office/drawing/2014/main" id="{B8219EF4-E6B5-4B9B-BF2C-15A17B013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16" y="3428999"/>
            <a:ext cx="2465931" cy="1788979"/>
          </a:xfrm>
          <a:prstGeom prst="rect">
            <a:avLst/>
          </a:prstGeom>
        </p:spPr>
      </p:pic>
    </p:spTree>
    <p:extLst>
      <p:ext uri="{BB962C8B-B14F-4D97-AF65-F5344CB8AC3E}">
        <p14:creationId xmlns:p14="http://schemas.microsoft.com/office/powerpoint/2010/main" val="111682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505470-D2AD-4B29-9C02-C797C354982C}"/>
              </a:ext>
            </a:extLst>
          </p:cNvPr>
          <p:cNvSpPr txBox="1"/>
          <p:nvPr/>
        </p:nvSpPr>
        <p:spPr>
          <a:xfrm>
            <a:off x="851579" y="314106"/>
            <a:ext cx="10393447" cy="3539430"/>
          </a:xfrm>
          <a:prstGeom prst="rect">
            <a:avLst/>
          </a:prstGeom>
          <a:noFill/>
        </p:spPr>
        <p:txBody>
          <a:bodyPr wrap="square">
            <a:spAutoFit/>
          </a:bodyPr>
          <a:lstStyle/>
          <a:p>
            <a:r>
              <a:rPr lang="en-GB" sz="3600" b="1" dirty="0">
                <a:latin typeface="Times New Roman" panose="02020603050405020304" pitchFamily="18" charset="0"/>
                <a:cs typeface="Times New Roman" panose="02020603050405020304" pitchFamily="18" charset="0"/>
              </a:rPr>
              <a:t> </a:t>
            </a:r>
          </a:p>
          <a:p>
            <a:r>
              <a:rPr lang="en-GB" sz="3600" b="1" dirty="0">
                <a:latin typeface="Times New Roman" panose="02020603050405020304" pitchFamily="18" charset="0"/>
                <a:cs typeface="Times New Roman" panose="02020603050405020304" pitchFamily="18" charset="0"/>
              </a:rPr>
              <a:t>2. Relief to communities</a:t>
            </a:r>
          </a:p>
          <a:p>
            <a:endParaRPr lang="en-GB"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Some members started soup kitchens close to peoples homes, existing kitchens like MPC were </a:t>
            </a:r>
            <a:r>
              <a:rPr lang="en-GB" sz="2000" b="1" dirty="0" err="1">
                <a:latin typeface="Times New Roman" panose="02020603050405020304" pitchFamily="18" charset="0"/>
                <a:cs typeface="Times New Roman" panose="02020603050405020304" pitchFamily="18" charset="0"/>
              </a:rPr>
              <a:t>strenghthened</a:t>
            </a:r>
            <a:r>
              <a:rPr lang="en-GB" sz="2000" b="1" dirty="0">
                <a:latin typeface="Times New Roman" panose="02020603050405020304" pitchFamily="18" charset="0"/>
                <a:cs typeface="Times New Roman" panose="02020603050405020304" pitchFamily="18" charset="0"/>
              </a:rPr>
              <a:t> with funds from the council</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In different communities, members have been involved in distributing of food, masks, sanitising pack.</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Barrier due to funds running out lots of kitchens had to close down . Some bigger food conduits and bigger NPO’s still continue to help smaller kitchens and continue to have links and partnerships</a:t>
            </a:r>
            <a:endParaRPr lang="en-GB" sz="2000" dirty="0"/>
          </a:p>
        </p:txBody>
      </p:sp>
      <p:pic>
        <p:nvPicPr>
          <p:cNvPr id="3" name="Picture 2">
            <a:extLst>
              <a:ext uri="{FF2B5EF4-FFF2-40B4-BE49-F238E27FC236}">
                <a16:creationId xmlns:a16="http://schemas.microsoft.com/office/drawing/2014/main" id="{B19AA6B9-51F2-4B82-90F0-203F15D40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55" y="3853536"/>
            <a:ext cx="1932578" cy="2121475"/>
          </a:xfrm>
          <a:prstGeom prst="rect">
            <a:avLst/>
          </a:prstGeom>
        </p:spPr>
      </p:pic>
      <p:pic>
        <p:nvPicPr>
          <p:cNvPr id="6" name="Picture 5">
            <a:extLst>
              <a:ext uri="{FF2B5EF4-FFF2-40B4-BE49-F238E27FC236}">
                <a16:creationId xmlns:a16="http://schemas.microsoft.com/office/drawing/2014/main" id="{25E7195D-E5D9-4C06-B1A6-AC4EC8545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110" y="3576357"/>
            <a:ext cx="1846106" cy="2461475"/>
          </a:xfrm>
          <a:prstGeom prst="rect">
            <a:avLst/>
          </a:prstGeom>
        </p:spPr>
      </p:pic>
      <p:pic>
        <p:nvPicPr>
          <p:cNvPr id="8" name="Picture 7">
            <a:extLst>
              <a:ext uri="{FF2B5EF4-FFF2-40B4-BE49-F238E27FC236}">
                <a16:creationId xmlns:a16="http://schemas.microsoft.com/office/drawing/2014/main" id="{C80DB64E-4570-4A68-B1A1-BF3B71E3F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792" y="3853536"/>
            <a:ext cx="1846106" cy="2270988"/>
          </a:xfrm>
          <a:prstGeom prst="rect">
            <a:avLst/>
          </a:prstGeom>
        </p:spPr>
      </p:pic>
      <p:pic>
        <p:nvPicPr>
          <p:cNvPr id="10" name="Picture 9">
            <a:extLst>
              <a:ext uri="{FF2B5EF4-FFF2-40B4-BE49-F238E27FC236}">
                <a16:creationId xmlns:a16="http://schemas.microsoft.com/office/drawing/2014/main" id="{4E3F0C92-2AB6-4FE3-A8A4-B1F954563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104" y="3663049"/>
            <a:ext cx="1884567" cy="2461475"/>
          </a:xfrm>
          <a:prstGeom prst="rect">
            <a:avLst/>
          </a:prstGeom>
        </p:spPr>
      </p:pic>
    </p:spTree>
    <p:extLst>
      <p:ext uri="{BB962C8B-B14F-4D97-AF65-F5344CB8AC3E}">
        <p14:creationId xmlns:p14="http://schemas.microsoft.com/office/powerpoint/2010/main" val="357160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6C07AD-180E-419C-BF1B-064B045E8DCA}"/>
              </a:ext>
            </a:extLst>
          </p:cNvPr>
          <p:cNvSpPr txBox="1"/>
          <p:nvPr/>
        </p:nvSpPr>
        <p:spPr>
          <a:xfrm>
            <a:off x="1347169" y="281351"/>
            <a:ext cx="10086321" cy="2862322"/>
          </a:xfrm>
          <a:prstGeom prst="rect">
            <a:avLst/>
          </a:prstGeom>
          <a:noFill/>
        </p:spPr>
        <p:txBody>
          <a:bodyPr wrap="square" rtlCol="0">
            <a:spAutoFit/>
          </a:bodyPr>
          <a:lstStyle/>
          <a:p>
            <a:endParaRPr lang="en-GB" sz="3600" b="1" dirty="0">
              <a:latin typeface="Times New Roman" panose="02020603050405020304" pitchFamily="18" charset="0"/>
              <a:cs typeface="Times New Roman" panose="02020603050405020304" pitchFamily="18" charset="0"/>
            </a:endParaRPr>
          </a:p>
          <a:p>
            <a:r>
              <a:rPr lang="en-GB" sz="3600" b="1" dirty="0">
                <a:latin typeface="Times New Roman" panose="02020603050405020304" pitchFamily="18" charset="0"/>
                <a:cs typeface="Times New Roman" panose="02020603050405020304" pitchFamily="18" charset="0"/>
              </a:rPr>
              <a:t>3</a:t>
            </a:r>
            <a:r>
              <a:rPr lang="en-GB" sz="2800" b="1" dirty="0">
                <a:latin typeface="Times New Roman" panose="02020603050405020304" pitchFamily="18" charset="0"/>
                <a:cs typeface="Times New Roman" panose="02020603050405020304" pitchFamily="18" charset="0"/>
              </a:rPr>
              <a:t>.Information on vaccine and other vaccine   </a:t>
            </a:r>
          </a:p>
          <a:p>
            <a:r>
              <a:rPr lang="en-GB" sz="2800" b="1" dirty="0">
                <a:latin typeface="Times New Roman" panose="02020603050405020304" pitchFamily="18" charset="0"/>
                <a:cs typeface="Times New Roman" panose="02020603050405020304" pitchFamily="18" charset="0"/>
              </a:rPr>
              <a:t>   efforts</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Talks with seniors , with youth groups , schools, churches </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Pamphlet distribution </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Designed pamphlet</a:t>
            </a:r>
          </a:p>
          <a:p>
            <a:pPr marL="571500" indent="-57150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Trained volunteers to be on vaccination site (Hanover park)</a:t>
            </a:r>
          </a:p>
        </p:txBody>
      </p:sp>
      <p:pic>
        <p:nvPicPr>
          <p:cNvPr id="4" name="Picture 3">
            <a:extLst>
              <a:ext uri="{FF2B5EF4-FFF2-40B4-BE49-F238E27FC236}">
                <a16:creationId xmlns:a16="http://schemas.microsoft.com/office/drawing/2014/main" id="{96BC65B4-F1A5-4768-8BE6-D8AA04C41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844" y="3429001"/>
            <a:ext cx="2360454" cy="2694654"/>
          </a:xfrm>
          <a:prstGeom prst="rect">
            <a:avLst/>
          </a:prstGeom>
        </p:spPr>
      </p:pic>
      <p:pic>
        <p:nvPicPr>
          <p:cNvPr id="6" name="Picture 5">
            <a:extLst>
              <a:ext uri="{FF2B5EF4-FFF2-40B4-BE49-F238E27FC236}">
                <a16:creationId xmlns:a16="http://schemas.microsoft.com/office/drawing/2014/main" id="{C243E144-57B0-42F2-ABE1-468FE978E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939" y="3429000"/>
            <a:ext cx="3528487" cy="2646365"/>
          </a:xfrm>
          <a:prstGeom prst="rect">
            <a:avLst/>
          </a:prstGeom>
        </p:spPr>
      </p:pic>
      <p:pic>
        <p:nvPicPr>
          <p:cNvPr id="10" name="Picture 9">
            <a:extLst>
              <a:ext uri="{FF2B5EF4-FFF2-40B4-BE49-F238E27FC236}">
                <a16:creationId xmlns:a16="http://schemas.microsoft.com/office/drawing/2014/main" id="{D3005C11-CBC5-442D-92FA-166A79E47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421" y="3143673"/>
            <a:ext cx="2436074" cy="2735241"/>
          </a:xfrm>
          <a:prstGeom prst="rect">
            <a:avLst/>
          </a:prstGeom>
        </p:spPr>
      </p:pic>
    </p:spTree>
    <p:extLst>
      <p:ext uri="{BB962C8B-B14F-4D97-AF65-F5344CB8AC3E}">
        <p14:creationId xmlns:p14="http://schemas.microsoft.com/office/powerpoint/2010/main" val="40401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CC1163-07B3-4332-A027-3CF315F28B18}"/>
              </a:ext>
            </a:extLst>
          </p:cNvPr>
          <p:cNvSpPr txBox="1"/>
          <p:nvPr/>
        </p:nvSpPr>
        <p:spPr>
          <a:xfrm>
            <a:off x="1172666" y="1682217"/>
            <a:ext cx="8938488" cy="2185214"/>
          </a:xfrm>
          <a:prstGeom prst="rect">
            <a:avLst/>
          </a:prstGeom>
          <a:noFill/>
        </p:spPr>
        <p:txBody>
          <a:bodyPr wrap="square">
            <a:spAutoFit/>
          </a:bodyPr>
          <a:lstStyle/>
          <a:p>
            <a:r>
              <a:rPr lang="en-GB" sz="3200" b="1" dirty="0">
                <a:latin typeface="Times New Roman" panose="02020603050405020304" pitchFamily="18" charset="0"/>
                <a:cs typeface="Times New Roman" panose="02020603050405020304" pitchFamily="18" charset="0"/>
              </a:rPr>
              <a:t>4. Research </a:t>
            </a:r>
          </a:p>
          <a:p>
            <a:endParaRPr lang="en-GB" sz="3200" b="1" dirty="0">
              <a:latin typeface="Times New Roman" panose="02020603050405020304" pitchFamily="18" charset="0"/>
              <a:cs typeface="Times New Roman" panose="02020603050405020304" pitchFamily="18" charset="0"/>
            </a:endParaRPr>
          </a:p>
          <a:p>
            <a:r>
              <a:rPr lang="en-GB" sz="1800" b="1" dirty="0">
                <a:latin typeface="Times New Roman" panose="02020603050405020304" pitchFamily="18" charset="0"/>
                <a:cs typeface="Times New Roman" panose="02020603050405020304" pitchFamily="18" charset="0"/>
              </a:rPr>
              <a:t>Completed community research training</a:t>
            </a:r>
          </a:p>
          <a:p>
            <a:r>
              <a:rPr lang="en-GB" sz="1800" b="1" dirty="0">
                <a:latin typeface="Times New Roman" panose="02020603050405020304" pitchFamily="18" charset="0"/>
                <a:cs typeface="Times New Roman" panose="02020603050405020304" pitchFamily="18" charset="0"/>
              </a:rPr>
              <a:t>Implemented and used skills to conduct independent research by doing a telephonic survey “Understanding the experiences and responses of residents in </a:t>
            </a:r>
            <a:r>
              <a:rPr lang="en-GB" sz="1800" b="1" dirty="0" err="1">
                <a:latin typeface="Times New Roman" panose="02020603050405020304" pitchFamily="18" charset="0"/>
                <a:cs typeface="Times New Roman" panose="02020603050405020304" pitchFamily="18" charset="0"/>
              </a:rPr>
              <a:t>Klipfontein</a:t>
            </a:r>
            <a:r>
              <a:rPr lang="en-GB" sz="1800" b="1" dirty="0">
                <a:latin typeface="Times New Roman" panose="02020603050405020304" pitchFamily="18" charset="0"/>
                <a:cs typeface="Times New Roman" panose="02020603050405020304" pitchFamily="18" charset="0"/>
              </a:rPr>
              <a:t> sub – districts to the Covid 19 pandemic.”</a:t>
            </a:r>
          </a:p>
        </p:txBody>
      </p:sp>
    </p:spTree>
    <p:extLst>
      <p:ext uri="{BB962C8B-B14F-4D97-AF65-F5344CB8AC3E}">
        <p14:creationId xmlns:p14="http://schemas.microsoft.com/office/powerpoint/2010/main" val="61292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39C023-6582-4765-86D6-288257C1FA46}"/>
              </a:ext>
            </a:extLst>
          </p:cNvPr>
          <p:cNvSpPr txBox="1"/>
          <p:nvPr/>
        </p:nvSpPr>
        <p:spPr>
          <a:xfrm>
            <a:off x="816678" y="753856"/>
            <a:ext cx="8913655" cy="5047536"/>
          </a:xfrm>
          <a:prstGeom prst="rect">
            <a:avLst/>
          </a:prstGeom>
          <a:noFill/>
        </p:spPr>
        <p:txBody>
          <a:bodyPr wrap="square" rtlCol="0">
            <a:spAutoFit/>
          </a:bodyPr>
          <a:lstStyle/>
          <a:p>
            <a:r>
              <a:rPr lang="en-GB" sz="3200" b="1" dirty="0">
                <a:latin typeface="Times New Roman" panose="02020603050405020304" pitchFamily="18" charset="0"/>
                <a:cs typeface="Times New Roman" panose="02020603050405020304" pitchFamily="18" charset="0"/>
              </a:rPr>
              <a:t>5.Monitoring and advocacy and other interventions </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The health committee engaged with the Department of health around the vaccine roll out via a </a:t>
            </a:r>
            <a:r>
              <a:rPr lang="en-GB" sz="2000" b="1" dirty="0" err="1">
                <a:latin typeface="Times New Roman" panose="02020603050405020304" pitchFamily="18" charset="0"/>
                <a:cs typeface="Times New Roman" panose="02020603050405020304" pitchFamily="18" charset="0"/>
              </a:rPr>
              <a:t>whats</a:t>
            </a:r>
            <a:r>
              <a:rPr lang="en-GB" sz="2000" b="1" dirty="0">
                <a:latin typeface="Times New Roman" panose="02020603050405020304" pitchFamily="18" charset="0"/>
                <a:cs typeface="Times New Roman" panose="02020603050405020304" pitchFamily="18" charset="0"/>
              </a:rPr>
              <a:t> app group</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We recruited individuals and helped people to sign up for the vaccine</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Manenberg</a:t>
            </a:r>
            <a:r>
              <a:rPr lang="en-GB" sz="2000" b="1" dirty="0">
                <a:latin typeface="Times New Roman" panose="02020603050405020304" pitchFamily="18" charset="0"/>
                <a:cs typeface="Times New Roman" panose="02020603050405020304" pitchFamily="18" charset="0"/>
              </a:rPr>
              <a:t> people centre mobilised by the health committee used their vehicle to transport people to the vaccine sites</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Doctors and nurses were escorted by Neighbourhood watches to the homes of </a:t>
            </a:r>
            <a:r>
              <a:rPr lang="en-GB" sz="2000" b="1" dirty="0" err="1">
                <a:latin typeface="Times New Roman" panose="02020603050405020304" pitchFamily="18" charset="0"/>
                <a:cs typeface="Times New Roman" panose="02020603050405020304" pitchFamily="18" charset="0"/>
              </a:rPr>
              <a:t>frailcare</a:t>
            </a:r>
            <a:r>
              <a:rPr lang="en-GB" sz="2000" b="1" dirty="0">
                <a:latin typeface="Times New Roman" panose="02020603050405020304" pitchFamily="18" charset="0"/>
                <a:cs typeface="Times New Roman" panose="02020603050405020304" pitchFamily="18" charset="0"/>
              </a:rPr>
              <a:t> patients to vaccinate local patients.</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Health committee members monitored local old age homes and raised written complaints where they felt that the  lives of the elderly were compromised due to lack of health and safety protocol relating to the pandemic .</a:t>
            </a:r>
          </a:p>
          <a:p>
            <a:pPr marL="171450" indent="-171450">
              <a:buFont typeface="Arial" panose="020B0604020202020204" pitchFamily="34" charset="0"/>
              <a:buChar char="•"/>
            </a:pPr>
            <a:r>
              <a:rPr lang="en-GB" sz="2000" b="1" dirty="0">
                <a:latin typeface="Times New Roman" panose="02020603050405020304" pitchFamily="18" charset="0"/>
                <a:cs typeface="Times New Roman" panose="02020603050405020304" pitchFamily="18" charset="0"/>
              </a:rPr>
              <a:t>Health committee members used media platforms and official pathways to raise complaints.</a:t>
            </a:r>
          </a:p>
          <a:p>
            <a:endParaRPr lang="en-GB" sz="18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A427F8A-77CD-4176-AD1E-993864FB7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226" y="3350473"/>
            <a:ext cx="1910424" cy="2747576"/>
          </a:xfrm>
          <a:prstGeom prst="rect">
            <a:avLst/>
          </a:prstGeom>
        </p:spPr>
      </p:pic>
    </p:spTree>
    <p:extLst>
      <p:ext uri="{BB962C8B-B14F-4D97-AF65-F5344CB8AC3E}">
        <p14:creationId xmlns:p14="http://schemas.microsoft.com/office/powerpoint/2010/main" val="29596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74F993-9C8C-44B5-A937-03E7FD2EFF9A}"/>
              </a:ext>
            </a:extLst>
          </p:cNvPr>
          <p:cNvSpPr txBox="1"/>
          <p:nvPr/>
        </p:nvSpPr>
        <p:spPr>
          <a:xfrm>
            <a:off x="1004172" y="747601"/>
            <a:ext cx="10282208" cy="9510296"/>
          </a:xfrm>
          <a:prstGeom prst="rect">
            <a:avLst/>
          </a:prstGeom>
          <a:noFill/>
        </p:spPr>
        <p:txBody>
          <a:bodyPr wrap="square" rtlCol="0">
            <a:spAutoFit/>
          </a:bodyPr>
          <a:lstStyle/>
          <a:p>
            <a:r>
              <a:rPr lang="en-US" sz="3600" b="1" dirty="0">
                <a:latin typeface="Algerian" panose="04020705040A02060702" pitchFamily="82" charset="0"/>
              </a:rPr>
              <a:t>What have we learned</a:t>
            </a:r>
          </a:p>
          <a:p>
            <a:endParaRPr lang="en-US" sz="3600" b="1" dirty="0">
              <a:latin typeface="Algerian" panose="04020705040A02060702" pitchFamily="82" charset="0"/>
            </a:endParaRP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Information sharing with one another  was important (Networking)</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Due to the training we had we could tackle challenges in the community better and deal with disinformation and fake news.</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We could inform our communities around C19 protocols and the symptoms of Covid</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training  made us aware of how we as health committees should conduct ourselves to impact communities or to impact different platforms.</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training has impacted the attitudes and awareness of individual health committee members and based on this all members are vaccinated and have positively impacted or spread the message of </a:t>
            </a:r>
            <a:r>
              <a:rPr lang="en-US" b="1" dirty="0" err="1">
                <a:latin typeface="Times New Roman" panose="02020603050405020304" pitchFamily="18" charset="0"/>
                <a:cs typeface="Times New Roman" panose="02020603050405020304" pitchFamily="18" charset="0"/>
              </a:rPr>
              <a:t>vaccinationto</a:t>
            </a:r>
            <a:r>
              <a:rPr lang="en-US" b="1" dirty="0">
                <a:latin typeface="Times New Roman" panose="02020603050405020304" pitchFamily="18" charset="0"/>
                <a:cs typeface="Times New Roman" panose="02020603050405020304" pitchFamily="18" charset="0"/>
              </a:rPr>
              <a:t> the community</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Through the training on vaccination we could confidently spread the correct message of vaccination in a positive and respectful way because we were confident of our knowledge and we could discriminate between fake news and misinformation.</a:t>
            </a: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 lot of health committee members were force to attend online meetings and whats app and this improved their skill and confidence with using technology  to impact their community and to engage with stakeholders and officials</a:t>
            </a:r>
          </a:p>
          <a:p>
            <a:r>
              <a:rPr lang="en-US" b="1" dirty="0">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endParaRPr lang="en-GB" sz="3600" b="1" dirty="0">
              <a:latin typeface="Algerian" panose="04020705040A02060702" pitchFamily="82" charset="0"/>
            </a:endParaRPr>
          </a:p>
        </p:txBody>
      </p:sp>
    </p:spTree>
    <p:extLst>
      <p:ext uri="{BB962C8B-B14F-4D97-AF65-F5344CB8AC3E}">
        <p14:creationId xmlns:p14="http://schemas.microsoft.com/office/powerpoint/2010/main" val="1406119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80389E-7C0A-47D0-9C03-A435D325C930}"/>
              </a:ext>
            </a:extLst>
          </p:cNvPr>
          <p:cNvSpPr txBox="1"/>
          <p:nvPr/>
        </p:nvSpPr>
        <p:spPr>
          <a:xfrm>
            <a:off x="907420" y="1"/>
            <a:ext cx="10372509" cy="8940422"/>
          </a:xfrm>
          <a:prstGeom prst="rect">
            <a:avLst/>
          </a:prstGeom>
          <a:noFill/>
        </p:spPr>
        <p:txBody>
          <a:bodyPr wrap="square" rtlCol="0">
            <a:spAutoFit/>
          </a:bodyPr>
          <a:lstStyle/>
          <a:p>
            <a:endParaRPr lang="en-US" sz="3600" b="1" dirty="0">
              <a:latin typeface="Algerian" panose="04020705040A02060702" pitchFamily="82" charset="0"/>
            </a:endParaRPr>
          </a:p>
          <a:p>
            <a:r>
              <a:rPr lang="en-US" sz="3600" b="1" dirty="0">
                <a:latin typeface="Algerian" panose="04020705040A02060702" pitchFamily="82" charset="0"/>
              </a:rPr>
              <a:t>What the health systems /health services should do ?</a:t>
            </a:r>
            <a:endParaRPr lang="en-US" sz="1200" b="1" dirty="0">
              <a:latin typeface="Algerian" panose="04020705040A02060702" pitchFamily="82" charset="0"/>
            </a:endParaRPr>
          </a:p>
          <a:p>
            <a:r>
              <a:rPr lang="en-US" sz="1400" b="1" u="sng" dirty="0">
                <a:latin typeface="Times New Roman" panose="02020603050405020304" pitchFamily="18" charset="0"/>
                <a:cs typeface="Times New Roman" panose="02020603050405020304" pitchFamily="18" charset="0"/>
              </a:rPr>
              <a:t>Type of support that we need</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The department of health must acknowledge the work of health committees because some members are nominated according to the health act</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By ignoring community participation and the health committee voice officials are flaunting the health ACT</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Officials often do not come out to communities because of perceived dangers </a:t>
            </a:r>
            <a:r>
              <a:rPr lang="en-US" sz="1400" b="1" dirty="0" err="1">
                <a:latin typeface="Times New Roman" panose="02020603050405020304" pitchFamily="18" charset="0"/>
                <a:cs typeface="Times New Roman" panose="02020603050405020304" pitchFamily="18" charset="0"/>
              </a:rPr>
              <a:t>etc</a:t>
            </a:r>
            <a:r>
              <a:rPr lang="en-US" sz="1400" b="1" dirty="0">
                <a:latin typeface="Times New Roman" panose="02020603050405020304" pitchFamily="18" charset="0"/>
                <a:cs typeface="Times New Roman" panose="02020603050405020304" pitchFamily="18" charset="0"/>
              </a:rPr>
              <a:t> but health communities live within the community and directly immersed in what is going on locally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Communication barriers existed  between DOH and Health committees  and often there was a one way , TOP DOWN communication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Health committees continued with the work in conjunction with local communities and often there was no support from the Official health sources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Communities had to source their own means to educate themselves with PHM as this organisation saw us as equal partners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NACOSA informed the health committee that the Department of health should work with health committees with that workshop members wrote an email to the </a:t>
            </a:r>
            <a:r>
              <a:rPr lang="en-US" sz="1400" b="1" dirty="0" err="1">
                <a:latin typeface="Times New Roman" panose="02020603050405020304" pitchFamily="18" charset="0"/>
                <a:cs typeface="Times New Roman" panose="02020603050405020304" pitchFamily="18" charset="0"/>
              </a:rPr>
              <a:t>Klipfontein</a:t>
            </a:r>
            <a:r>
              <a:rPr lang="en-US" sz="1400" b="1" dirty="0">
                <a:latin typeface="Times New Roman" panose="02020603050405020304" pitchFamily="18" charset="0"/>
                <a:cs typeface="Times New Roman" panose="02020603050405020304" pitchFamily="18" charset="0"/>
              </a:rPr>
              <a:t> Mitchells Plain health Substructure to force them to work with us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Only after that there was more equal communication but this is not entirely entrenched yet.</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99% of Health committee members are volunteers and unemployed so the distribution of power rests with the Department of health who is not leveraging that power to enable health </a:t>
            </a:r>
            <a:r>
              <a:rPr lang="en-US" sz="1400" b="1" dirty="0" err="1">
                <a:latin typeface="Times New Roman" panose="02020603050405020304" pitchFamily="18" charset="0"/>
                <a:cs typeface="Times New Roman" panose="02020603050405020304" pitchFamily="18" charset="0"/>
              </a:rPr>
              <a:t>commitees</a:t>
            </a:r>
            <a:r>
              <a:rPr lang="en-US" sz="1400" b="1" dirty="0">
                <a:latin typeface="Times New Roman" panose="02020603050405020304" pitchFamily="18" charset="0"/>
                <a:cs typeface="Times New Roman" panose="02020603050405020304" pitchFamily="18" charset="0"/>
              </a:rPr>
              <a:t> to do for themselves maximally.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Health committees often could not participate in zoom meetings , </a:t>
            </a:r>
            <a:r>
              <a:rPr lang="en-US" sz="1400" b="1" dirty="0" err="1">
                <a:latin typeface="Times New Roman" panose="02020603050405020304" pitchFamily="18" charset="0"/>
                <a:cs typeface="Times New Roman" panose="02020603050405020304" pitchFamily="18" charset="0"/>
              </a:rPr>
              <a:t>ms</a:t>
            </a:r>
            <a:r>
              <a:rPr lang="en-US" sz="1400" b="1" dirty="0">
                <a:latin typeface="Times New Roman" panose="02020603050405020304" pitchFamily="18" charset="0"/>
                <a:cs typeface="Times New Roman" panose="02020603050405020304" pitchFamily="18" charset="0"/>
              </a:rPr>
              <a:t> teams meetings and whats app . </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Health committees had to rely on local NGO’s for infra structural </a:t>
            </a:r>
            <a:r>
              <a:rPr lang="en-US" sz="1400" b="1" dirty="0" err="1">
                <a:latin typeface="Times New Roman" panose="02020603050405020304" pitchFamily="18" charset="0"/>
                <a:cs typeface="Times New Roman" panose="02020603050405020304" pitchFamily="18" charset="0"/>
              </a:rPr>
              <a:t>supportand</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acess</a:t>
            </a:r>
            <a:r>
              <a:rPr lang="en-US" sz="1400" b="1" dirty="0">
                <a:latin typeface="Times New Roman" panose="02020603050405020304" pitchFamily="18" charset="0"/>
                <a:cs typeface="Times New Roman" panose="02020603050405020304" pitchFamily="18" charset="0"/>
              </a:rPr>
              <a:t> to email . Internet etc.</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The language often used in zoom meetings were not understandable and empowering.</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The health </a:t>
            </a:r>
            <a:r>
              <a:rPr lang="en-US" sz="1400" b="1" dirty="0" err="1">
                <a:latin typeface="Times New Roman" panose="02020603050405020304" pitchFamily="18" charset="0"/>
                <a:cs typeface="Times New Roman" panose="02020603050405020304" pitchFamily="18" charset="0"/>
              </a:rPr>
              <a:t>commitees</a:t>
            </a:r>
            <a:r>
              <a:rPr lang="en-US" sz="1400" b="1" dirty="0">
                <a:latin typeface="Times New Roman" panose="02020603050405020304" pitchFamily="18" charset="0"/>
                <a:cs typeface="Times New Roman" panose="02020603050405020304" pitchFamily="18" charset="0"/>
              </a:rPr>
              <a:t> forged links with the local municipality health services ward </a:t>
            </a:r>
            <a:r>
              <a:rPr lang="en-US" sz="1400" b="1" dirty="0" err="1">
                <a:latin typeface="Times New Roman" panose="02020603050405020304" pitchFamily="18" charset="0"/>
                <a:cs typeface="Times New Roman" panose="02020603050405020304" pitchFamily="18" charset="0"/>
              </a:rPr>
              <a:t>councillors</a:t>
            </a:r>
            <a:r>
              <a:rPr lang="en-US" sz="1400" b="1" dirty="0">
                <a:latin typeface="Times New Roman" panose="02020603050405020304" pitchFamily="18" charset="0"/>
                <a:cs typeface="Times New Roman" panose="02020603050405020304" pitchFamily="18" charset="0"/>
              </a:rPr>
              <a:t> and </a:t>
            </a:r>
            <a:r>
              <a:rPr lang="en-US" sz="1400" b="1" dirty="0" err="1">
                <a:latin typeface="Times New Roman" panose="02020603050405020304" pitchFamily="18" charset="0"/>
                <a:cs typeface="Times New Roman" panose="02020603050405020304" pitchFamily="18" charset="0"/>
              </a:rPr>
              <a:t>subcouncils</a:t>
            </a:r>
            <a:r>
              <a:rPr lang="en-US" sz="1400" b="1"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As Communities we feel that their should be stronger links between the DOH and the local Municipal </a:t>
            </a:r>
            <a:r>
              <a:rPr lang="en-US" sz="1400" b="1" dirty="0" err="1">
                <a:latin typeface="Times New Roman" panose="02020603050405020304" pitchFamily="18" charset="0"/>
                <a:cs typeface="Times New Roman" panose="02020603050405020304" pitchFamily="18" charset="0"/>
              </a:rPr>
              <a:t>healthservices</a:t>
            </a:r>
            <a:r>
              <a:rPr lang="en-US" sz="1400" b="1"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endParaRPr lang="en-US" sz="14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endParaRPr lang="en-US" sz="3600" b="1" dirty="0">
              <a:latin typeface="Algerian" panose="04020705040A02060702" pitchFamily="82" charset="0"/>
            </a:endParaRPr>
          </a:p>
          <a:p>
            <a:pPr marL="571500" indent="-571500">
              <a:buFont typeface="Arial" panose="020B0604020202020204" pitchFamily="34" charset="0"/>
              <a:buChar char="•"/>
            </a:pPr>
            <a:endParaRPr lang="en-US" sz="3600" b="1" dirty="0">
              <a:latin typeface="Algerian" panose="04020705040A02060702" pitchFamily="82" charset="0"/>
            </a:endParaRPr>
          </a:p>
          <a:p>
            <a:pPr marL="571500" indent="-571500">
              <a:buFont typeface="Arial" panose="020B0604020202020204" pitchFamily="34" charset="0"/>
              <a:buChar char="•"/>
            </a:pPr>
            <a:endParaRPr lang="en-GB" sz="3600" b="1" dirty="0">
              <a:latin typeface="Algerian" panose="04020705040A02060702" pitchFamily="82" charset="0"/>
            </a:endParaRPr>
          </a:p>
          <a:p>
            <a:endParaRPr lang="en-US" sz="3600" b="1" dirty="0">
              <a:latin typeface="Algerian" panose="04020705040A02060702" pitchFamily="82" charset="0"/>
            </a:endParaRPr>
          </a:p>
        </p:txBody>
      </p:sp>
    </p:spTree>
    <p:extLst>
      <p:ext uri="{BB962C8B-B14F-4D97-AF65-F5344CB8AC3E}">
        <p14:creationId xmlns:p14="http://schemas.microsoft.com/office/powerpoint/2010/main" val="376236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49F86-D2D0-48BB-9A15-1024DD21C5BB}"/>
              </a:ext>
            </a:extLst>
          </p:cNvPr>
          <p:cNvSpPr txBox="1"/>
          <p:nvPr/>
        </p:nvSpPr>
        <p:spPr>
          <a:xfrm>
            <a:off x="1696177" y="1849740"/>
            <a:ext cx="8815933" cy="1569660"/>
          </a:xfrm>
          <a:prstGeom prst="rect">
            <a:avLst/>
          </a:prstGeom>
          <a:noFill/>
        </p:spPr>
        <p:txBody>
          <a:bodyPr wrap="square" rtlCol="0">
            <a:spAutoFit/>
          </a:bodyPr>
          <a:lstStyle/>
          <a:p>
            <a:pPr algn="ctr"/>
            <a:r>
              <a:rPr lang="en-US" sz="9600" b="1" dirty="0">
                <a:latin typeface="Algerian" panose="04020705040A02060702" pitchFamily="82" charset="0"/>
              </a:rPr>
              <a:t>Thank you</a:t>
            </a:r>
            <a:endParaRPr lang="en-GB" sz="9600" b="1" dirty="0">
              <a:latin typeface="Algerian" panose="04020705040A02060702" pitchFamily="82" charset="0"/>
            </a:endParaRPr>
          </a:p>
        </p:txBody>
      </p:sp>
    </p:spTree>
    <p:extLst>
      <p:ext uri="{BB962C8B-B14F-4D97-AF65-F5344CB8AC3E}">
        <p14:creationId xmlns:p14="http://schemas.microsoft.com/office/powerpoint/2010/main" val="2905086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889</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Algerian</vt:lpstr>
      <vt:lpstr>Arial</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Gadija Da Costa</dc:creator>
  <cp:lastModifiedBy>Natasha Kannemeyer</cp:lastModifiedBy>
  <cp:revision>14</cp:revision>
  <dcterms:created xsi:type="dcterms:W3CDTF">2021-08-26T07:32:11Z</dcterms:created>
  <dcterms:modified xsi:type="dcterms:W3CDTF">2021-11-30T07:18:46Z</dcterms:modified>
</cp:coreProperties>
</file>