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8" r:id="rId2"/>
    <p:sldId id="263" r:id="rId3"/>
    <p:sldId id="258" r:id="rId4"/>
    <p:sldId id="267" r:id="rId5"/>
    <p:sldId id="266" r:id="rId6"/>
    <p:sldId id="265" r:id="rId7"/>
    <p:sldId id="261" r:id="rId8"/>
    <p:sldId id="269" r:id="rId9"/>
    <p:sldId id="262" r:id="rId10"/>
    <p:sldId id="26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922"/>
    <p:restoredTop sz="95046"/>
  </p:normalViewPr>
  <p:slideViewPr>
    <p:cSldViewPr snapToGrid="0" snapToObjects="1">
      <p:cViewPr varScale="1">
        <p:scale>
          <a:sx n="91" d="100"/>
          <a:sy n="91" d="100"/>
        </p:scale>
        <p:origin x="509" y="67"/>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GB"/>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11/30/2021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GB"/>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ncho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GB"/>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a:t>11/30/2021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GB"/>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GB"/>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a:t>11/30/2021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a:t>11/30/2021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a:t>11/30/2021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GB"/>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a:t>11/30/2021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dirty="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a:pPr/>
              <a:t>11/30/2021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a:pPr/>
              <a:t>11/30/2021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3" name="Picture 12">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5" name="Straight Connector 14">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977F1E1-2B6F-4BB6-899F-67D8764D83C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9" name="Rectangle 18">
            <a:extLst>
              <a:ext uri="{FF2B5EF4-FFF2-40B4-BE49-F238E27FC236}">
                <a16:creationId xmlns:a16="http://schemas.microsoft.com/office/drawing/2014/main" id="{B0013D77-6314-4D7E-B3AE-F64340434D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4F504834-5C3B-4268-AA97-192F1C8B3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2" name="Title 1">
            <a:extLst>
              <a:ext uri="{FF2B5EF4-FFF2-40B4-BE49-F238E27FC236}">
                <a16:creationId xmlns:a16="http://schemas.microsoft.com/office/drawing/2014/main" id="{8368A744-9314-164A-B005-53AA3F891193}"/>
              </a:ext>
            </a:extLst>
          </p:cNvPr>
          <p:cNvSpPr>
            <a:spLocks noGrp="1"/>
          </p:cNvSpPr>
          <p:nvPr>
            <p:ph type="title"/>
          </p:nvPr>
        </p:nvSpPr>
        <p:spPr>
          <a:xfrm>
            <a:off x="1452617" y="976508"/>
            <a:ext cx="5525305" cy="2367221"/>
          </a:xfrm>
        </p:spPr>
        <p:txBody>
          <a:bodyPr vert="horz" lIns="91440" tIns="45720" rIns="91440" bIns="0" rtlCol="0" anchor="b">
            <a:normAutofit/>
          </a:bodyPr>
          <a:lstStyle/>
          <a:p>
            <a:r>
              <a:rPr lang="en-US" sz="5400" dirty="0"/>
              <a:t>Experiences from Gugulethu</a:t>
            </a:r>
          </a:p>
        </p:txBody>
      </p:sp>
      <p:sp>
        <p:nvSpPr>
          <p:cNvPr id="4" name="Text Placeholder 3">
            <a:extLst>
              <a:ext uri="{FF2B5EF4-FFF2-40B4-BE49-F238E27FC236}">
                <a16:creationId xmlns:a16="http://schemas.microsoft.com/office/drawing/2014/main" id="{6D8BD3C0-21ED-4141-9ADE-44F4DC77143E}"/>
              </a:ext>
            </a:extLst>
          </p:cNvPr>
          <p:cNvSpPr>
            <a:spLocks noGrp="1"/>
          </p:cNvSpPr>
          <p:nvPr>
            <p:ph type="body" sz="half" idx="2"/>
          </p:nvPr>
        </p:nvSpPr>
        <p:spPr>
          <a:xfrm>
            <a:off x="1452617" y="3531204"/>
            <a:ext cx="5530919" cy="1606576"/>
          </a:xfrm>
        </p:spPr>
        <p:txBody>
          <a:bodyPr vert="horz" lIns="91440" tIns="91440" rIns="91440" bIns="91440" rtlCol="0">
            <a:normAutofit/>
          </a:bodyPr>
          <a:lstStyle/>
          <a:p>
            <a:r>
              <a:rPr lang="en-US" cap="all" dirty="0"/>
              <a:t>Nowhi Mdayi, Klipfontein Health Forum</a:t>
            </a:r>
          </a:p>
        </p:txBody>
      </p:sp>
      <p:cxnSp>
        <p:nvCxnSpPr>
          <p:cNvPr id="36" name="Straight Connector 22">
            <a:extLst>
              <a:ext uri="{FF2B5EF4-FFF2-40B4-BE49-F238E27FC236}">
                <a16:creationId xmlns:a16="http://schemas.microsoft.com/office/drawing/2014/main" id="{08499C1D-827E-4262-9D7E-C9C5D41F74D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2618" y="3528543"/>
            <a:ext cx="5536119" cy="0"/>
          </a:xfrm>
          <a:prstGeom prst="line">
            <a:avLst/>
          </a:prstGeom>
          <a:ln w="31750"/>
        </p:spPr>
        <p:style>
          <a:lnRef idx="3">
            <a:schemeClr val="accent1"/>
          </a:lnRef>
          <a:fillRef idx="0">
            <a:schemeClr val="accent1"/>
          </a:fillRef>
          <a:effectRef idx="2">
            <a:schemeClr val="accent1"/>
          </a:effectRef>
          <a:fontRef idx="minor">
            <a:schemeClr val="tx1"/>
          </a:fontRef>
        </p:style>
      </p:cxnSp>
      <p:grpSp>
        <p:nvGrpSpPr>
          <p:cNvPr id="37" name="Group 24">
            <a:extLst>
              <a:ext uri="{FF2B5EF4-FFF2-40B4-BE49-F238E27FC236}">
                <a16:creationId xmlns:a16="http://schemas.microsoft.com/office/drawing/2014/main" id="{14769521-3FF2-4900-8E88-FE324129CB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477388" y="482171"/>
            <a:ext cx="4074533" cy="5149101"/>
            <a:chOff x="7463259" y="583365"/>
            <a:chExt cx="4074533" cy="5181928"/>
          </a:xfrm>
        </p:grpSpPr>
        <p:sp>
          <p:nvSpPr>
            <p:cNvPr id="38" name="Rectangle 25">
              <a:extLst>
                <a:ext uri="{FF2B5EF4-FFF2-40B4-BE49-F238E27FC236}">
                  <a16:creationId xmlns:a16="http://schemas.microsoft.com/office/drawing/2014/main" id="{81FA2858-515C-4B19-957E-E33BE2525A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4074533"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39" name="Rectangle 26">
              <a:extLst>
                <a:ext uri="{FF2B5EF4-FFF2-40B4-BE49-F238E27FC236}">
                  <a16:creationId xmlns:a16="http://schemas.microsoft.com/office/drawing/2014/main" id="{1C120D3D-6DFE-4D3F-821A-5DEB60B854A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345028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6" name="Picture Placeholder 5" descr="A picture containing text, person, newspaper&#10;&#10;Description automatically generated">
            <a:extLst>
              <a:ext uri="{FF2B5EF4-FFF2-40B4-BE49-F238E27FC236}">
                <a16:creationId xmlns:a16="http://schemas.microsoft.com/office/drawing/2014/main" id="{5D1A916F-17BC-D946-9584-CF5972F53283}"/>
              </a:ext>
            </a:extLst>
          </p:cNvPr>
          <p:cNvPicPr>
            <a:picLocks noGrp="1" noChangeAspect="1"/>
          </p:cNvPicPr>
          <p:nvPr>
            <p:ph type="pic" idx="1"/>
          </p:nvPr>
        </p:nvPicPr>
        <p:blipFill rotWithShape="1">
          <a:blip r:embed="rId3"/>
          <a:srcRect r="3463" b="-4"/>
          <a:stretch/>
        </p:blipFill>
        <p:spPr>
          <a:xfrm>
            <a:off x="7342909" y="427854"/>
            <a:ext cx="4209164" cy="5149101"/>
          </a:xfrm>
          <a:prstGeom prst="rect">
            <a:avLst/>
          </a:prstGeom>
        </p:spPr>
      </p:pic>
      <p:pic>
        <p:nvPicPr>
          <p:cNvPr id="40" name="Picture 28">
            <a:extLst>
              <a:ext uri="{FF2B5EF4-FFF2-40B4-BE49-F238E27FC236}">
                <a16:creationId xmlns:a16="http://schemas.microsoft.com/office/drawing/2014/main" id="{734D3980-B8F4-49E4-BADC-88E2D3517DE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1" name="Straight Connector 30">
            <a:extLst>
              <a:ext uri="{FF2B5EF4-FFF2-40B4-BE49-F238E27FC236}">
                <a16:creationId xmlns:a16="http://schemas.microsoft.com/office/drawing/2014/main" id="{90E57DF2-FA2B-4494-B47E-8180C63267B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24983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wearing face masks&#10;&#10;Description automatically generated with low confidence">
            <a:extLst>
              <a:ext uri="{FF2B5EF4-FFF2-40B4-BE49-F238E27FC236}">
                <a16:creationId xmlns:a16="http://schemas.microsoft.com/office/drawing/2014/main" id="{79897E5B-89CA-D748-B5BB-79853891DBDB}"/>
              </a:ext>
            </a:extLst>
          </p:cNvPr>
          <p:cNvPicPr>
            <a:picLocks noChangeAspect="1"/>
          </p:cNvPicPr>
          <p:nvPr/>
        </p:nvPicPr>
        <p:blipFill>
          <a:blip r:embed="rId2"/>
          <a:stretch>
            <a:fillRect/>
          </a:stretch>
        </p:blipFill>
        <p:spPr>
          <a:xfrm>
            <a:off x="952500" y="0"/>
            <a:ext cx="10287000" cy="6123709"/>
          </a:xfrm>
          <a:prstGeom prst="rect">
            <a:avLst/>
          </a:prstGeom>
        </p:spPr>
      </p:pic>
    </p:spTree>
    <p:extLst>
      <p:ext uri="{BB962C8B-B14F-4D97-AF65-F5344CB8AC3E}">
        <p14:creationId xmlns:p14="http://schemas.microsoft.com/office/powerpoint/2010/main" val="3222629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9C51009-A09A-4689-8E6C-F8FC99E6A8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38379A1-5B8B-A041-BA86-8F00A634FCBB}"/>
              </a:ext>
            </a:extLst>
          </p:cNvPr>
          <p:cNvSpPr>
            <a:spLocks noGrp="1"/>
          </p:cNvSpPr>
          <p:nvPr>
            <p:ph type="title"/>
          </p:nvPr>
        </p:nvSpPr>
        <p:spPr>
          <a:xfrm>
            <a:off x="844476" y="1600199"/>
            <a:ext cx="3539266" cy="4297680"/>
          </a:xfrm>
        </p:spPr>
        <p:txBody>
          <a:bodyPr anchor="ctr">
            <a:normAutofit/>
          </a:bodyPr>
          <a:lstStyle/>
          <a:p>
            <a:r>
              <a:rPr lang="en-US" dirty="0"/>
              <a:t>Guglethu in the Time of Covid</a:t>
            </a:r>
          </a:p>
        </p:txBody>
      </p:sp>
      <p:cxnSp>
        <p:nvCxnSpPr>
          <p:cNvPr id="10" name="Straight Connector 9">
            <a:extLst>
              <a:ext uri="{FF2B5EF4-FFF2-40B4-BE49-F238E27FC236}">
                <a16:creationId xmlns:a16="http://schemas.microsoft.com/office/drawing/2014/main" id="{9EC65442-F244-409C-BF44-C5D6472E810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148839"/>
            <a:ext cx="0" cy="3200400"/>
          </a:xfrm>
          <a:prstGeom prst="line">
            <a:avLst/>
          </a:prstGeom>
          <a:ln w="3175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FF49F0DE-BD99-5941-85F2-83B9C71D2E8C}"/>
              </a:ext>
            </a:extLst>
          </p:cNvPr>
          <p:cNvSpPr>
            <a:spLocks noGrp="1"/>
          </p:cNvSpPr>
          <p:nvPr>
            <p:ph idx="1"/>
          </p:nvPr>
        </p:nvSpPr>
        <p:spPr>
          <a:xfrm>
            <a:off x="4924851" y="1600199"/>
            <a:ext cx="6130003" cy="4297680"/>
          </a:xfrm>
        </p:spPr>
        <p:txBody>
          <a:bodyPr anchor="ctr">
            <a:normAutofit/>
          </a:bodyPr>
          <a:lstStyle/>
          <a:p>
            <a:r>
              <a:rPr lang="en-ZA" dirty="0">
                <a:latin typeface="Segoe UI" panose="020B0502040204020203" pitchFamily="34" charset="0"/>
              </a:rPr>
              <a:t>Gugulethu and surroundings found it very difficult when Coved-19 came. As we know our health system was collapsing before Covid in term access to health care services.</a:t>
            </a:r>
          </a:p>
          <a:p>
            <a:r>
              <a:rPr lang="en-ZA" dirty="0">
                <a:latin typeface="Segoe UI" panose="020B0502040204020203" pitchFamily="34" charset="0"/>
              </a:rPr>
              <a:t>Health activists had to intervene when people were dying.</a:t>
            </a:r>
          </a:p>
          <a:p>
            <a:endParaRPr lang="en-US" dirty="0"/>
          </a:p>
        </p:txBody>
      </p:sp>
    </p:spTree>
    <p:extLst>
      <p:ext uri="{BB962C8B-B14F-4D97-AF65-F5344CB8AC3E}">
        <p14:creationId xmlns:p14="http://schemas.microsoft.com/office/powerpoint/2010/main" val="17869319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group of people in a room&#10;&#10;Description automatically generated with medium confidence">
            <a:extLst>
              <a:ext uri="{FF2B5EF4-FFF2-40B4-BE49-F238E27FC236}">
                <a16:creationId xmlns:a16="http://schemas.microsoft.com/office/drawing/2014/main" id="{9229222C-4E3C-3645-AE51-0CA9A2532D77}"/>
              </a:ext>
            </a:extLst>
          </p:cNvPr>
          <p:cNvPicPr>
            <a:picLocks noChangeAspect="1"/>
          </p:cNvPicPr>
          <p:nvPr/>
        </p:nvPicPr>
        <p:blipFill>
          <a:blip r:embed="rId2"/>
          <a:stretch>
            <a:fillRect/>
          </a:stretch>
        </p:blipFill>
        <p:spPr>
          <a:xfrm>
            <a:off x="0" y="0"/>
            <a:ext cx="12192000" cy="6858000"/>
          </a:xfrm>
          <a:prstGeom prst="rect">
            <a:avLst/>
          </a:prstGeom>
        </p:spPr>
      </p:pic>
    </p:spTree>
    <p:extLst>
      <p:ext uri="{BB962C8B-B14F-4D97-AF65-F5344CB8AC3E}">
        <p14:creationId xmlns:p14="http://schemas.microsoft.com/office/powerpoint/2010/main" val="1867825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A0A53-F1C8-014C-A7A7-2834608E51F6}"/>
              </a:ext>
            </a:extLst>
          </p:cNvPr>
          <p:cNvSpPr>
            <a:spLocks noGrp="1"/>
          </p:cNvSpPr>
          <p:nvPr>
            <p:ph type="title"/>
          </p:nvPr>
        </p:nvSpPr>
        <p:spPr/>
        <p:txBody>
          <a:bodyPr/>
          <a:lstStyle/>
          <a:p>
            <a:r>
              <a:rPr lang="en-US" dirty="0"/>
              <a:t>What DID WE DO?</a:t>
            </a:r>
          </a:p>
        </p:txBody>
      </p:sp>
      <p:sp>
        <p:nvSpPr>
          <p:cNvPr id="3" name="Content Placeholder 2">
            <a:extLst>
              <a:ext uri="{FF2B5EF4-FFF2-40B4-BE49-F238E27FC236}">
                <a16:creationId xmlns:a16="http://schemas.microsoft.com/office/drawing/2014/main" id="{AF51FEF3-44D5-AC4D-A9D2-F1B95BE56EEF}"/>
              </a:ext>
            </a:extLst>
          </p:cNvPr>
          <p:cNvSpPr>
            <a:spLocks noGrp="1"/>
          </p:cNvSpPr>
          <p:nvPr>
            <p:ph idx="1"/>
          </p:nvPr>
        </p:nvSpPr>
        <p:spPr/>
        <p:txBody>
          <a:bodyPr>
            <a:normAutofit fontScale="92500" lnSpcReduction="20000"/>
          </a:bodyPr>
          <a:lstStyle/>
          <a:p>
            <a:r>
              <a:rPr lang="en-ZA" sz="2200" dirty="0">
                <a:solidFill>
                  <a:srgbClr val="201F1E"/>
                </a:solidFill>
                <a:latin typeface="Segoe UI Symbol" panose="020B0502040204020203" pitchFamily="34" charset="0"/>
                <a:ea typeface="Segoe UI Symbol" panose="020B0502040204020203" pitchFamily="34" charset="0"/>
                <a:cs typeface="Arial" panose="020B0604020202020204" pitchFamily="34" charset="0"/>
              </a:rPr>
              <a:t>Provided sanitisers and masks: There were complaints about not having sanitizers and masks, and that hospitals would rather send people home if they did not have a mask. </a:t>
            </a:r>
          </a:p>
          <a:p>
            <a:r>
              <a:rPr lang="en-ZA" sz="2200" dirty="0">
                <a:solidFill>
                  <a:srgbClr val="201F1E"/>
                </a:solidFill>
                <a:latin typeface="Segoe UI Symbol" panose="020B0502040204020203" pitchFamily="34" charset="0"/>
                <a:ea typeface="Segoe UI Symbol" panose="020B0502040204020203" pitchFamily="34" charset="0"/>
                <a:cs typeface="Arial" panose="020B0604020202020204" pitchFamily="34" charset="0"/>
              </a:rPr>
              <a:t>The health committees spent time at clinics to make sure people had masks and sanitizers.</a:t>
            </a:r>
          </a:p>
          <a:p>
            <a:r>
              <a:rPr lang="en-ZA" sz="2200" dirty="0">
                <a:solidFill>
                  <a:srgbClr val="201F1E"/>
                </a:solidFill>
                <a:latin typeface="Segoe UI Symbol" panose="020B0502040204020203" pitchFamily="34" charset="0"/>
                <a:ea typeface="Segoe UI Symbol" panose="020B0502040204020203" pitchFamily="34" charset="0"/>
                <a:cs typeface="Arial" panose="020B0604020202020204" pitchFamily="34" charset="0"/>
              </a:rPr>
              <a:t>Health awareness: The health forum educated communities about what is Covid-19.</a:t>
            </a:r>
          </a:p>
          <a:p>
            <a:pPr marL="0" indent="0">
              <a:buNone/>
            </a:pPr>
            <a:br>
              <a:rPr lang="en-ZA" dirty="0">
                <a:solidFill>
                  <a:srgbClr val="201F1E"/>
                </a:solidFill>
                <a:latin typeface="Segoe UI" panose="020B0502040204020203" pitchFamily="34" charset="0"/>
              </a:rPr>
            </a:br>
            <a:endParaRPr lang="en-ZA" dirty="0">
              <a:solidFill>
                <a:srgbClr val="201F1E"/>
              </a:solidFill>
              <a:latin typeface="Segoe UI" panose="020B0502040204020203" pitchFamily="34" charset="0"/>
            </a:endParaRPr>
          </a:p>
          <a:p>
            <a:endParaRPr lang="en-US" dirty="0"/>
          </a:p>
        </p:txBody>
      </p:sp>
    </p:spTree>
    <p:extLst>
      <p:ext uri="{BB962C8B-B14F-4D97-AF65-F5344CB8AC3E}">
        <p14:creationId xmlns:p14="http://schemas.microsoft.com/office/powerpoint/2010/main" val="412845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1CE580D1-F917-4567-AFB4-99AA9B52AD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1" name="Picture 10">
            <a:extLst>
              <a:ext uri="{FF2B5EF4-FFF2-40B4-BE49-F238E27FC236}">
                <a16:creationId xmlns:a16="http://schemas.microsoft.com/office/drawing/2014/main" id="{1F5620B8-A2D8-4568-B566-F0453A0D916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3" name="Straight Connector 12">
            <a:extLst>
              <a:ext uri="{FF2B5EF4-FFF2-40B4-BE49-F238E27FC236}">
                <a16:creationId xmlns:a16="http://schemas.microsoft.com/office/drawing/2014/main" id="{1C7D2BA4-4B7A-4596-8BCC-5CF7154238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C9D4B225-18E9-4C5B-94D8-2ABE6D161E4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7" name="Rectangle 16">
            <a:extLst>
              <a:ext uri="{FF2B5EF4-FFF2-40B4-BE49-F238E27FC236}">
                <a16:creationId xmlns:a16="http://schemas.microsoft.com/office/drawing/2014/main" id="{021A4066-B261-49FE-952E-A0FE3EE75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9" name="Straight Connector 18">
            <a:extLst>
              <a:ext uri="{FF2B5EF4-FFF2-40B4-BE49-F238E27FC236}">
                <a16:creationId xmlns:a16="http://schemas.microsoft.com/office/drawing/2014/main" id="{381B4579-E2EA-4BD7-94FF-0A0BEE135C6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3530885"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1" name="Rectangle 20">
            <a:extLst>
              <a:ext uri="{FF2B5EF4-FFF2-40B4-BE49-F238E27FC236}">
                <a16:creationId xmlns:a16="http://schemas.microsoft.com/office/drawing/2014/main" id="{81958111-BC13-4D45-AB27-0C2C83F9BA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4" name="TextBox 3">
            <a:extLst>
              <a:ext uri="{FF2B5EF4-FFF2-40B4-BE49-F238E27FC236}">
                <a16:creationId xmlns:a16="http://schemas.microsoft.com/office/drawing/2014/main" id="{9E2909B7-D088-664C-969E-2BEB3F2F9701}"/>
              </a:ext>
            </a:extLst>
          </p:cNvPr>
          <p:cNvSpPr txBox="1"/>
          <p:nvPr/>
        </p:nvSpPr>
        <p:spPr>
          <a:xfrm>
            <a:off x="1451581" y="2015732"/>
            <a:ext cx="3526523" cy="3450613"/>
          </a:xfrm>
          <a:prstGeom prst="rect">
            <a:avLst/>
          </a:prstGeom>
        </p:spPr>
        <p:txBody>
          <a:bodyPr vert="horz" lIns="91440" tIns="45720" rIns="91440" bIns="45720" rtlCol="0" anchor="t">
            <a:normAutofit/>
          </a:bodyPr>
          <a:lstStyle/>
          <a:p>
            <a:pPr defTabSz="914400">
              <a:lnSpc>
                <a:spcPct val="120000"/>
              </a:lnSpc>
              <a:spcAft>
                <a:spcPts val="600"/>
              </a:spcAft>
              <a:buClr>
                <a:schemeClr val="accent1"/>
              </a:buClr>
              <a:buSzPct val="100000"/>
            </a:pPr>
            <a:r>
              <a:rPr lang="en-US" sz="2000" dirty="0">
                <a:latin typeface="Segoe UI" panose="020B0502040204020203" pitchFamily="34" charset="0"/>
                <a:cs typeface="Segoe UI" panose="020B0502040204020203" pitchFamily="34" charset="0"/>
              </a:rPr>
              <a:t>Training of volunteers.</a:t>
            </a:r>
          </a:p>
        </p:txBody>
      </p:sp>
      <p:grpSp>
        <p:nvGrpSpPr>
          <p:cNvPr id="23" name="Group 22">
            <a:extLst>
              <a:ext uri="{FF2B5EF4-FFF2-40B4-BE49-F238E27FC236}">
                <a16:creationId xmlns:a16="http://schemas.microsoft.com/office/drawing/2014/main" id="{82188758-E18A-4CE5-9D03-F4BF5D887C3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460131" y="482171"/>
            <a:ext cx="6091791" cy="5149101"/>
            <a:chOff x="5446003" y="583365"/>
            <a:chExt cx="6091790" cy="5181928"/>
          </a:xfrm>
        </p:grpSpPr>
        <p:sp>
          <p:nvSpPr>
            <p:cNvPr id="24" name="Rectangle 23">
              <a:extLst>
                <a:ext uri="{FF2B5EF4-FFF2-40B4-BE49-F238E27FC236}">
                  <a16:creationId xmlns:a16="http://schemas.microsoft.com/office/drawing/2014/main" id="{821513DD-C15F-4381-AEA6-ED9E5E218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6003" y="583365"/>
              <a:ext cx="609179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5" name="Rectangle 24">
              <a:extLst>
                <a:ext uri="{FF2B5EF4-FFF2-40B4-BE49-F238E27FC236}">
                  <a16:creationId xmlns:a16="http://schemas.microsoft.com/office/drawing/2014/main" id="{CED2DE01-7F43-4858-85FC-27022DA781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764828" y="915807"/>
              <a:ext cx="5461779"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pSp>
      <p:pic>
        <p:nvPicPr>
          <p:cNvPr id="3" name="Picture 2" descr="A group of people in a room&#10;&#10;Description automatically generated with medium confidence">
            <a:extLst>
              <a:ext uri="{FF2B5EF4-FFF2-40B4-BE49-F238E27FC236}">
                <a16:creationId xmlns:a16="http://schemas.microsoft.com/office/drawing/2014/main" id="{634D3D2C-72A5-D740-BFB9-E7F4D21898D0}"/>
              </a:ext>
            </a:extLst>
          </p:cNvPr>
          <p:cNvPicPr>
            <a:picLocks noChangeAspect="1"/>
          </p:cNvPicPr>
          <p:nvPr/>
        </p:nvPicPr>
        <p:blipFill rotWithShape="1">
          <a:blip r:embed="rId3"/>
          <a:srcRect r="6465" b="-2"/>
          <a:stretch/>
        </p:blipFill>
        <p:spPr>
          <a:xfrm>
            <a:off x="4713890" y="470742"/>
            <a:ext cx="6999889" cy="5160520"/>
          </a:xfrm>
          <a:prstGeom prst="rect">
            <a:avLst/>
          </a:prstGeom>
        </p:spPr>
      </p:pic>
      <p:pic>
        <p:nvPicPr>
          <p:cNvPr id="27" name="Picture 26">
            <a:extLst>
              <a:ext uri="{FF2B5EF4-FFF2-40B4-BE49-F238E27FC236}">
                <a16:creationId xmlns:a16="http://schemas.microsoft.com/office/drawing/2014/main" id="{D42F4933-2ECF-4EE5-BCE4-F19E3CA609F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9" name="Straight Connector 28">
            <a:extLst>
              <a:ext uri="{FF2B5EF4-FFF2-40B4-BE49-F238E27FC236}">
                <a16:creationId xmlns:a16="http://schemas.microsoft.com/office/drawing/2014/main" id="{C6FAC23C-014D-4AC5-AD1B-36F7D0E7EF3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21248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text, floor, indoor&#10;&#10;Description automatically generated">
            <a:extLst>
              <a:ext uri="{FF2B5EF4-FFF2-40B4-BE49-F238E27FC236}">
                <a16:creationId xmlns:a16="http://schemas.microsoft.com/office/drawing/2014/main" id="{FAA4F3C5-6CF8-4044-ABF6-BE7EEFDF0BEF}"/>
              </a:ext>
            </a:extLst>
          </p:cNvPr>
          <p:cNvPicPr>
            <a:picLocks noChangeAspect="1"/>
          </p:cNvPicPr>
          <p:nvPr/>
        </p:nvPicPr>
        <p:blipFill>
          <a:blip r:embed="rId2"/>
          <a:stretch>
            <a:fillRect/>
          </a:stretch>
        </p:blipFill>
        <p:spPr>
          <a:xfrm>
            <a:off x="331075" y="212315"/>
            <a:ext cx="9144000" cy="5469467"/>
          </a:xfrm>
          <a:prstGeom prst="rect">
            <a:avLst/>
          </a:prstGeom>
        </p:spPr>
      </p:pic>
      <p:sp>
        <p:nvSpPr>
          <p:cNvPr id="4" name="Rectangle 3">
            <a:extLst>
              <a:ext uri="{FF2B5EF4-FFF2-40B4-BE49-F238E27FC236}">
                <a16:creationId xmlns:a16="http://schemas.microsoft.com/office/drawing/2014/main" id="{14588416-C350-574E-B8F4-B74239F6A984}"/>
              </a:ext>
            </a:extLst>
          </p:cNvPr>
          <p:cNvSpPr/>
          <p:nvPr/>
        </p:nvSpPr>
        <p:spPr>
          <a:xfrm>
            <a:off x="-2869324" y="2762383"/>
            <a:ext cx="15544799" cy="369332"/>
          </a:xfrm>
          <a:prstGeom prst="rect">
            <a:avLst/>
          </a:prstGeom>
        </p:spPr>
        <p:txBody>
          <a:bodyPr wrap="square">
            <a:spAutoFit/>
          </a:bodyPr>
          <a:lstStyle/>
          <a:p>
            <a:r>
              <a:rPr lang="en-ZA" dirty="0">
                <a:solidFill>
                  <a:srgbClr val="201F1E"/>
                </a:solidFill>
                <a:latin typeface="Segoe UI" panose="020B0502040204020203" pitchFamily="34" charset="0"/>
              </a:rPr>
              <a:t>.</a:t>
            </a:r>
          </a:p>
        </p:txBody>
      </p:sp>
      <p:sp>
        <p:nvSpPr>
          <p:cNvPr id="5" name="TextBox 4">
            <a:extLst>
              <a:ext uri="{FF2B5EF4-FFF2-40B4-BE49-F238E27FC236}">
                <a16:creationId xmlns:a16="http://schemas.microsoft.com/office/drawing/2014/main" id="{6E978ED3-35B6-7B41-B38F-88DE1CF41A69}"/>
              </a:ext>
            </a:extLst>
          </p:cNvPr>
          <p:cNvSpPr txBox="1"/>
          <p:nvPr/>
        </p:nvSpPr>
        <p:spPr>
          <a:xfrm>
            <a:off x="9656377" y="546392"/>
            <a:ext cx="2204547" cy="2862322"/>
          </a:xfrm>
          <a:prstGeom prst="rect">
            <a:avLst/>
          </a:prstGeom>
          <a:noFill/>
        </p:spPr>
        <p:txBody>
          <a:bodyPr wrap="square" rtlCol="0">
            <a:spAutoFit/>
          </a:bodyPr>
          <a:lstStyle/>
          <a:p>
            <a:r>
              <a:rPr lang="en-ZA" sz="2000" dirty="0">
                <a:solidFill>
                  <a:srgbClr val="201F1E"/>
                </a:solidFill>
                <a:latin typeface="Segoe UI" panose="020B0502040204020203" pitchFamily="34" charset="0"/>
              </a:rPr>
              <a:t>Vaccines: Now we are busy doing vaccine training as people fear taking the vaccine because of all the false information  on social media.</a:t>
            </a:r>
            <a:endParaRPr lang="en-US" sz="2000" dirty="0"/>
          </a:p>
        </p:txBody>
      </p:sp>
    </p:spTree>
    <p:extLst>
      <p:ext uri="{BB962C8B-B14F-4D97-AF65-F5344CB8AC3E}">
        <p14:creationId xmlns:p14="http://schemas.microsoft.com/office/powerpoint/2010/main" val="2147013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FA2D44-334D-7149-9A3A-32C2209AC99A}"/>
              </a:ext>
            </a:extLst>
          </p:cNvPr>
          <p:cNvSpPr>
            <a:spLocks noGrp="1"/>
          </p:cNvSpPr>
          <p:nvPr>
            <p:ph type="title"/>
          </p:nvPr>
        </p:nvSpPr>
        <p:spPr/>
        <p:txBody>
          <a:bodyPr/>
          <a:lstStyle/>
          <a:p>
            <a:r>
              <a:rPr lang="en-US" dirty="0"/>
              <a:t>What we have learned</a:t>
            </a:r>
          </a:p>
        </p:txBody>
      </p:sp>
      <p:sp>
        <p:nvSpPr>
          <p:cNvPr id="3" name="Content Placeholder 2">
            <a:extLst>
              <a:ext uri="{FF2B5EF4-FFF2-40B4-BE49-F238E27FC236}">
                <a16:creationId xmlns:a16="http://schemas.microsoft.com/office/drawing/2014/main" id="{8B0DA010-43D7-5F43-BE19-DC3291B4C473}"/>
              </a:ext>
            </a:extLst>
          </p:cNvPr>
          <p:cNvSpPr>
            <a:spLocks noGrp="1"/>
          </p:cNvSpPr>
          <p:nvPr>
            <p:ph idx="1"/>
          </p:nvPr>
        </p:nvSpPr>
        <p:spPr>
          <a:xfrm>
            <a:off x="1451579" y="2015732"/>
            <a:ext cx="9603275" cy="4037749"/>
          </a:xfrm>
        </p:spPr>
        <p:txBody>
          <a:bodyPr>
            <a:noAutofit/>
          </a:bodyPr>
          <a:lstStyle/>
          <a:p>
            <a:r>
              <a:rPr lang="en-ZA" dirty="0">
                <a:solidFill>
                  <a:srgbClr val="201F1E"/>
                </a:solidFill>
                <a:latin typeface="Segoe UI" panose="020B0502040204020203" pitchFamily="34" charset="0"/>
              </a:rPr>
              <a:t>To organize ourselves as health forums and form partnership with other organizations like PHM and UCT.</a:t>
            </a:r>
          </a:p>
          <a:p>
            <a:r>
              <a:rPr lang="en-ZA" dirty="0">
                <a:solidFill>
                  <a:srgbClr val="201F1E"/>
                </a:solidFill>
                <a:latin typeface="Segoe UI" panose="020B0502040204020203" pitchFamily="34" charset="0"/>
              </a:rPr>
              <a:t>Strengthen partnership so that they can help us with PPEs that the Department of Health never provides to us.</a:t>
            </a:r>
          </a:p>
          <a:p>
            <a:r>
              <a:rPr lang="en-ZA" dirty="0">
                <a:solidFill>
                  <a:srgbClr val="201F1E"/>
                </a:solidFill>
                <a:latin typeface="Segoe UI" panose="020B0502040204020203" pitchFamily="34" charset="0"/>
              </a:rPr>
              <a:t>Health Department does not respond to community need: Health committees are at the front line without resources. We requested PHM to help our CCWc with PPEs as they are the ones at most risk of Corona as they must deliver medication to households. </a:t>
            </a:r>
          </a:p>
        </p:txBody>
      </p:sp>
    </p:spTree>
    <p:extLst>
      <p:ext uri="{BB962C8B-B14F-4D97-AF65-F5344CB8AC3E}">
        <p14:creationId xmlns:p14="http://schemas.microsoft.com/office/powerpoint/2010/main" val="25861153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D27D54-79AD-344E-94E0-56B0DB290B4D}"/>
              </a:ext>
            </a:extLst>
          </p:cNvPr>
          <p:cNvSpPr>
            <a:spLocks noGrp="1"/>
          </p:cNvSpPr>
          <p:nvPr>
            <p:ph type="title"/>
          </p:nvPr>
        </p:nvSpPr>
        <p:spPr/>
        <p:txBody>
          <a:bodyPr/>
          <a:lstStyle/>
          <a:p>
            <a:r>
              <a:rPr lang="en-US" dirty="0"/>
              <a:t>What We Have Learned</a:t>
            </a:r>
          </a:p>
        </p:txBody>
      </p:sp>
      <p:sp>
        <p:nvSpPr>
          <p:cNvPr id="3" name="Content Placeholder 2">
            <a:extLst>
              <a:ext uri="{FF2B5EF4-FFF2-40B4-BE49-F238E27FC236}">
                <a16:creationId xmlns:a16="http://schemas.microsoft.com/office/drawing/2014/main" id="{68804014-A818-6145-A56D-28F24931189B}"/>
              </a:ext>
            </a:extLst>
          </p:cNvPr>
          <p:cNvSpPr>
            <a:spLocks noGrp="1"/>
          </p:cNvSpPr>
          <p:nvPr>
            <p:ph idx="1"/>
          </p:nvPr>
        </p:nvSpPr>
        <p:spPr/>
        <p:txBody>
          <a:bodyPr/>
          <a:lstStyle/>
          <a:p>
            <a:r>
              <a:rPr lang="en-ZA" dirty="0">
                <a:solidFill>
                  <a:srgbClr val="201F1E"/>
                </a:solidFill>
                <a:latin typeface="Segoe UI" panose="020B0502040204020203" pitchFamily="34" charset="0"/>
              </a:rPr>
              <a:t>Research: What helped us more is the research program that we did when our health activists  interviewed some community members to get their views and knowledge about Covid-19.</a:t>
            </a:r>
          </a:p>
          <a:p>
            <a:r>
              <a:rPr lang="en-ZA" dirty="0">
                <a:solidFill>
                  <a:srgbClr val="201F1E"/>
                </a:solidFill>
                <a:latin typeface="Segoe UI" panose="020B0502040204020203" pitchFamily="34" charset="0"/>
              </a:rPr>
              <a:t>This Corona virus made our people to have love for each other as much as it brought trauma, and anxiety. But our people remained focused and provided for each other. They made soup kitchens as children were at home and food security was a demand. </a:t>
            </a:r>
            <a:endParaRPr lang="en-US" dirty="0"/>
          </a:p>
          <a:p>
            <a:endParaRPr lang="en-US" dirty="0"/>
          </a:p>
        </p:txBody>
      </p:sp>
    </p:spTree>
    <p:extLst>
      <p:ext uri="{BB962C8B-B14F-4D97-AF65-F5344CB8AC3E}">
        <p14:creationId xmlns:p14="http://schemas.microsoft.com/office/powerpoint/2010/main" val="258461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5EAAF7-ED71-6944-BF37-55FED5581F5E}"/>
              </a:ext>
            </a:extLst>
          </p:cNvPr>
          <p:cNvSpPr>
            <a:spLocks noGrp="1"/>
          </p:cNvSpPr>
          <p:nvPr>
            <p:ph type="title"/>
          </p:nvPr>
        </p:nvSpPr>
        <p:spPr/>
        <p:txBody>
          <a:bodyPr/>
          <a:lstStyle/>
          <a:p>
            <a:r>
              <a:rPr lang="en-US" dirty="0"/>
              <a:t>What should the Health System Do?</a:t>
            </a:r>
          </a:p>
        </p:txBody>
      </p:sp>
      <p:sp>
        <p:nvSpPr>
          <p:cNvPr id="3" name="Content Placeholder 2">
            <a:extLst>
              <a:ext uri="{FF2B5EF4-FFF2-40B4-BE49-F238E27FC236}">
                <a16:creationId xmlns:a16="http://schemas.microsoft.com/office/drawing/2014/main" id="{93B90173-2339-0944-9CD4-3236E9BFBCB1}"/>
              </a:ext>
            </a:extLst>
          </p:cNvPr>
          <p:cNvSpPr>
            <a:spLocks noGrp="1"/>
          </p:cNvSpPr>
          <p:nvPr>
            <p:ph idx="1"/>
          </p:nvPr>
        </p:nvSpPr>
        <p:spPr/>
        <p:txBody>
          <a:bodyPr/>
          <a:lstStyle/>
          <a:p>
            <a:r>
              <a:rPr lang="en-ZA" dirty="0">
                <a:solidFill>
                  <a:srgbClr val="201F1E"/>
                </a:solidFill>
                <a:latin typeface="Segoe UI" panose="020B0502040204020203" pitchFamily="34" charset="0"/>
              </a:rPr>
              <a:t>As the MEC visited Gugulethu she must not end up outside the clinic she must get inside and do monitoring, because those people that she deployed lack capacity to  do monitoring and evaluation.</a:t>
            </a:r>
          </a:p>
          <a:p>
            <a:r>
              <a:rPr lang="en-ZA" dirty="0">
                <a:solidFill>
                  <a:srgbClr val="201F1E"/>
                </a:solidFill>
                <a:latin typeface="Segoe UI" panose="020B0502040204020203" pitchFamily="34" charset="0"/>
              </a:rPr>
              <a:t>I don't what to talk about PPEs thing that they know they must provide.</a:t>
            </a:r>
          </a:p>
          <a:p>
            <a:r>
              <a:rPr lang="en-ZA" dirty="0">
                <a:solidFill>
                  <a:srgbClr val="201F1E"/>
                </a:solidFill>
                <a:latin typeface="Segoe UI" panose="020B0502040204020203" pitchFamily="34" charset="0"/>
              </a:rPr>
              <a:t>The Department should also educate communities, but  they don’t</a:t>
            </a:r>
          </a:p>
          <a:p>
            <a:endParaRPr lang="en-US" dirty="0"/>
          </a:p>
        </p:txBody>
      </p:sp>
    </p:spTree>
    <p:extLst>
      <p:ext uri="{BB962C8B-B14F-4D97-AF65-F5344CB8AC3E}">
        <p14:creationId xmlns:p14="http://schemas.microsoft.com/office/powerpoint/2010/main" val="107742256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289</TotalTime>
  <Words>387</Words>
  <Application>Microsoft Office PowerPoint</Application>
  <PresentationFormat>Widescreen</PresentationFormat>
  <Paragraphs>24</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Gill Sans MT</vt:lpstr>
      <vt:lpstr>Segoe UI</vt:lpstr>
      <vt:lpstr>Segoe UI Symbol</vt:lpstr>
      <vt:lpstr>Gallery</vt:lpstr>
      <vt:lpstr>Experiences from Gugulethu</vt:lpstr>
      <vt:lpstr>Guglethu in the Time of Covid</vt:lpstr>
      <vt:lpstr>PowerPoint Presentation</vt:lpstr>
      <vt:lpstr>What DID WE DO?</vt:lpstr>
      <vt:lpstr>PowerPoint Presentation</vt:lpstr>
      <vt:lpstr>PowerPoint Presentation</vt:lpstr>
      <vt:lpstr>What we have learned</vt:lpstr>
      <vt:lpstr>What We Have Learned</vt:lpstr>
      <vt:lpstr>What should the Health System Do?</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Hanne Haricharan</dc:creator>
  <cp:lastModifiedBy>Natasha Kannemeyer</cp:lastModifiedBy>
  <cp:revision>10</cp:revision>
  <dcterms:created xsi:type="dcterms:W3CDTF">2021-08-31T11:35:09Z</dcterms:created>
  <dcterms:modified xsi:type="dcterms:W3CDTF">2021-11-30T07:26:06Z</dcterms:modified>
</cp:coreProperties>
</file>