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notesMasterIdLst>
    <p:notesMasterId r:id="rId18"/>
  </p:notesMasterIdLst>
  <p:handoutMasterIdLst>
    <p:handoutMasterId r:id="rId19"/>
  </p:handoutMasterIdLst>
  <p:sldIdLst>
    <p:sldId id="385" r:id="rId2"/>
    <p:sldId id="386" r:id="rId3"/>
    <p:sldId id="361" r:id="rId4"/>
    <p:sldId id="362" r:id="rId5"/>
    <p:sldId id="389" r:id="rId6"/>
    <p:sldId id="392" r:id="rId7"/>
    <p:sldId id="328" r:id="rId8"/>
    <p:sldId id="348" r:id="rId9"/>
    <p:sldId id="349" r:id="rId10"/>
    <p:sldId id="330" r:id="rId11"/>
    <p:sldId id="350" r:id="rId12"/>
    <p:sldId id="353" r:id="rId13"/>
    <p:sldId id="397" r:id="rId14"/>
    <p:sldId id="369" r:id="rId15"/>
    <p:sldId id="394" r:id="rId16"/>
    <p:sldId id="358" r:id="rId17"/>
  </p:sldIdLst>
  <p:sldSz cx="9144000" cy="6858000" type="screen4x3"/>
  <p:notesSz cx="6858000" cy="100139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216" autoAdjust="0"/>
    <p:restoredTop sz="80109" autoAdjust="0"/>
  </p:normalViewPr>
  <p:slideViewPr>
    <p:cSldViewPr>
      <p:cViewPr varScale="1">
        <p:scale>
          <a:sx n="73" d="100"/>
          <a:sy n="73" d="100"/>
        </p:scale>
        <p:origin x="1157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3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4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B4C675-B44C-4F2E-8246-31657AEE613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6079983-4F03-4432-8549-EF9BADC47ED2}">
      <dgm:prSet/>
      <dgm:spPr/>
      <dgm:t>
        <a:bodyPr/>
        <a:lstStyle/>
        <a:p>
          <a:r>
            <a:rPr lang="en-US" dirty="0"/>
            <a:t>Limited reach (57 % Padarath &amp; Friedman, 2008, 45-60 Haricharan 2012).</a:t>
          </a:r>
        </a:p>
      </dgm:t>
    </dgm:pt>
    <dgm:pt modelId="{28E1F56F-E10C-4AB0-9123-42B95BCC9CC3}" type="parTrans" cxnId="{2BE3813F-1D53-43B5-90A9-1BF3A85EDB8A}">
      <dgm:prSet/>
      <dgm:spPr/>
      <dgm:t>
        <a:bodyPr/>
        <a:lstStyle/>
        <a:p>
          <a:endParaRPr lang="en-US"/>
        </a:p>
      </dgm:t>
    </dgm:pt>
    <dgm:pt modelId="{698C99E5-BFC3-468E-9D8C-401162439657}" type="sibTrans" cxnId="{2BE3813F-1D53-43B5-90A9-1BF3A85EDB8A}">
      <dgm:prSet/>
      <dgm:spPr/>
      <dgm:t>
        <a:bodyPr/>
        <a:lstStyle/>
        <a:p>
          <a:endParaRPr lang="en-US"/>
        </a:p>
      </dgm:t>
    </dgm:pt>
    <dgm:pt modelId="{491B3819-91EC-4187-BC7C-16ABD14D9193}">
      <dgm:prSet/>
      <dgm:spPr/>
      <dgm:t>
        <a:bodyPr/>
        <a:lstStyle/>
        <a:p>
          <a:r>
            <a:rPr lang="en-US" dirty="0"/>
            <a:t>Facility manager attendance: contradictory evidence</a:t>
          </a:r>
        </a:p>
      </dgm:t>
    </dgm:pt>
    <dgm:pt modelId="{13B30E79-A008-4D90-9F2C-444D3DE141E8}" type="parTrans" cxnId="{5569F7BA-8A6A-4354-B8FC-63B79AC2E924}">
      <dgm:prSet/>
      <dgm:spPr/>
      <dgm:t>
        <a:bodyPr/>
        <a:lstStyle/>
        <a:p>
          <a:endParaRPr lang="en-US"/>
        </a:p>
      </dgm:t>
    </dgm:pt>
    <dgm:pt modelId="{A83C2BC7-2AE3-4C8D-BB71-64A06DB54F24}" type="sibTrans" cxnId="{5569F7BA-8A6A-4354-B8FC-63B79AC2E924}">
      <dgm:prSet/>
      <dgm:spPr/>
      <dgm:t>
        <a:bodyPr/>
        <a:lstStyle/>
        <a:p>
          <a:endParaRPr lang="en-US"/>
        </a:p>
      </dgm:t>
    </dgm:pt>
    <dgm:pt modelId="{7EB33EED-B43C-43C4-9157-772CEED6F436}">
      <dgm:prSet/>
      <dgm:spPr/>
      <dgm:t>
        <a:bodyPr/>
        <a:lstStyle/>
        <a:p>
          <a:r>
            <a:rPr lang="en-US" dirty="0"/>
            <a:t>Limited: input in decision-making and governance</a:t>
          </a:r>
        </a:p>
      </dgm:t>
    </dgm:pt>
    <dgm:pt modelId="{81FC94DF-3BC5-4D6F-B82D-78343A24F00B}" type="parTrans" cxnId="{0E3789C2-711C-4DA1-9786-264D4B114CCC}">
      <dgm:prSet/>
      <dgm:spPr/>
      <dgm:t>
        <a:bodyPr/>
        <a:lstStyle/>
        <a:p>
          <a:endParaRPr lang="en-US"/>
        </a:p>
      </dgm:t>
    </dgm:pt>
    <dgm:pt modelId="{3EA1076D-DB77-47B3-8283-157199ABA7A1}" type="sibTrans" cxnId="{0E3789C2-711C-4DA1-9786-264D4B114CCC}">
      <dgm:prSet/>
      <dgm:spPr/>
      <dgm:t>
        <a:bodyPr/>
        <a:lstStyle/>
        <a:p>
          <a:endParaRPr lang="en-US"/>
        </a:p>
      </dgm:t>
    </dgm:pt>
    <dgm:pt modelId="{838243FD-6246-4B11-B7E4-3F069A98736D}">
      <dgm:prSet/>
      <dgm:spPr/>
      <dgm:t>
        <a:bodyPr/>
        <a:lstStyle/>
        <a:p>
          <a:r>
            <a:rPr lang="en-US"/>
            <a:t>Sustainability issues.</a:t>
          </a:r>
        </a:p>
      </dgm:t>
    </dgm:pt>
    <dgm:pt modelId="{9CF63376-5E01-48FD-8A51-66EC0F916006}" type="parTrans" cxnId="{5BAA5DD6-F3E3-4094-854E-B446A563D2C1}">
      <dgm:prSet/>
      <dgm:spPr/>
      <dgm:t>
        <a:bodyPr/>
        <a:lstStyle/>
        <a:p>
          <a:endParaRPr lang="en-US"/>
        </a:p>
      </dgm:t>
    </dgm:pt>
    <dgm:pt modelId="{36CB376B-9394-44F5-857D-1516B0D3EB34}" type="sibTrans" cxnId="{5BAA5DD6-F3E3-4094-854E-B446A563D2C1}">
      <dgm:prSet/>
      <dgm:spPr/>
      <dgm:t>
        <a:bodyPr/>
        <a:lstStyle/>
        <a:p>
          <a:endParaRPr lang="en-US"/>
        </a:p>
      </dgm:t>
    </dgm:pt>
    <dgm:pt modelId="{4BC7EE1A-FF3A-4F4F-9F3C-14AD834FC768}">
      <dgm:prSet/>
      <dgm:spPr/>
      <dgm:t>
        <a:bodyPr/>
        <a:lstStyle/>
        <a:p>
          <a:r>
            <a:rPr lang="en-US"/>
            <a:t>Health committees can improve right to health (Glattstein-Young, 2010</a:t>
          </a:r>
        </a:p>
      </dgm:t>
    </dgm:pt>
    <dgm:pt modelId="{0B2018D5-9E65-42B1-B348-3196E80DEA8E}" type="parTrans" cxnId="{F1B791A0-C08C-4E1B-BF89-026D42E7F0FD}">
      <dgm:prSet/>
      <dgm:spPr/>
      <dgm:t>
        <a:bodyPr/>
        <a:lstStyle/>
        <a:p>
          <a:endParaRPr lang="en-US"/>
        </a:p>
      </dgm:t>
    </dgm:pt>
    <dgm:pt modelId="{2AC5BE00-E38C-477E-98D6-E95685307A16}" type="sibTrans" cxnId="{F1B791A0-C08C-4E1B-BF89-026D42E7F0FD}">
      <dgm:prSet/>
      <dgm:spPr/>
      <dgm:t>
        <a:bodyPr/>
        <a:lstStyle/>
        <a:p>
          <a:endParaRPr lang="en-US"/>
        </a:p>
      </dgm:t>
    </dgm:pt>
    <dgm:pt modelId="{24B7B2E4-16AF-4A2B-8BA0-A036775F70C1}">
      <dgm:prSet/>
      <dgm:spPr/>
      <dgm:t>
        <a:bodyPr/>
        <a:lstStyle/>
        <a:p>
          <a:r>
            <a:rPr lang="en-US"/>
            <a:t>Many barriers – in particular lack of support.</a:t>
          </a:r>
        </a:p>
      </dgm:t>
    </dgm:pt>
    <dgm:pt modelId="{2495B1D5-BF8C-466F-B216-E8CC919D04FD}" type="parTrans" cxnId="{5E2A2B39-95EB-43B5-9727-AA2EF33E40B4}">
      <dgm:prSet/>
      <dgm:spPr/>
      <dgm:t>
        <a:bodyPr/>
        <a:lstStyle/>
        <a:p>
          <a:endParaRPr lang="en-US"/>
        </a:p>
      </dgm:t>
    </dgm:pt>
    <dgm:pt modelId="{BBFA6645-CFDA-4ED9-9399-314DF383F770}" type="sibTrans" cxnId="{5E2A2B39-95EB-43B5-9727-AA2EF33E40B4}">
      <dgm:prSet/>
      <dgm:spPr/>
      <dgm:t>
        <a:bodyPr/>
        <a:lstStyle/>
        <a:p>
          <a:endParaRPr lang="en-US"/>
        </a:p>
      </dgm:t>
    </dgm:pt>
    <dgm:pt modelId="{EC545237-68AF-4A81-A3AA-32CBBF7EC3E9}">
      <dgm:prSet/>
      <dgm:spPr/>
      <dgm:t>
        <a:bodyPr/>
        <a:lstStyle/>
        <a:p>
          <a:r>
            <a:rPr lang="en-US" dirty="0"/>
            <a:t>Training of health committees and facility managers can be effective.</a:t>
          </a:r>
        </a:p>
      </dgm:t>
    </dgm:pt>
    <dgm:pt modelId="{179325C9-7456-4902-9116-B815CE2C079C}" type="parTrans" cxnId="{1552A372-F4BB-4EA6-B6A8-E385E8BC10A2}">
      <dgm:prSet/>
      <dgm:spPr/>
      <dgm:t>
        <a:bodyPr/>
        <a:lstStyle/>
        <a:p>
          <a:endParaRPr lang="en-US"/>
        </a:p>
      </dgm:t>
    </dgm:pt>
    <dgm:pt modelId="{6877EB50-65EC-436C-AD4F-EA052BE3CB9D}" type="sibTrans" cxnId="{1552A372-F4BB-4EA6-B6A8-E385E8BC10A2}">
      <dgm:prSet/>
      <dgm:spPr/>
      <dgm:t>
        <a:bodyPr/>
        <a:lstStyle/>
        <a:p>
          <a:endParaRPr lang="en-US"/>
        </a:p>
      </dgm:t>
    </dgm:pt>
    <dgm:pt modelId="{B978EF34-2DEC-1845-B7BD-5FAAD2307775}" type="pres">
      <dgm:prSet presAssocID="{21B4C675-B44C-4F2E-8246-31657AEE613E}" presName="linear" presStyleCnt="0">
        <dgm:presLayoutVars>
          <dgm:animLvl val="lvl"/>
          <dgm:resizeHandles val="exact"/>
        </dgm:presLayoutVars>
      </dgm:prSet>
      <dgm:spPr/>
    </dgm:pt>
    <dgm:pt modelId="{20F1615A-73D3-8F46-B1CE-7317610BFBE5}" type="pres">
      <dgm:prSet presAssocID="{96079983-4F03-4432-8549-EF9BADC47ED2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F7CFEA22-9CAB-F746-A493-177484667BF8}" type="pres">
      <dgm:prSet presAssocID="{698C99E5-BFC3-468E-9D8C-401162439657}" presName="spacer" presStyleCnt="0"/>
      <dgm:spPr/>
    </dgm:pt>
    <dgm:pt modelId="{5BE22E02-6569-E947-A8DE-088EF7F52FD7}" type="pres">
      <dgm:prSet presAssocID="{491B3819-91EC-4187-BC7C-16ABD14D9193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8C16C525-9428-F644-9199-9E612BBCC6EB}" type="pres">
      <dgm:prSet presAssocID="{A83C2BC7-2AE3-4C8D-BB71-64A06DB54F24}" presName="spacer" presStyleCnt="0"/>
      <dgm:spPr/>
    </dgm:pt>
    <dgm:pt modelId="{165FF786-A291-AE4F-A062-12B1B5256FFC}" type="pres">
      <dgm:prSet presAssocID="{7EB33EED-B43C-43C4-9157-772CEED6F436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E6BD188A-C520-D54F-A797-745718E56FE2}" type="pres">
      <dgm:prSet presAssocID="{3EA1076D-DB77-47B3-8283-157199ABA7A1}" presName="spacer" presStyleCnt="0"/>
      <dgm:spPr/>
    </dgm:pt>
    <dgm:pt modelId="{86962E3A-EA78-5445-988A-7BA7F25232D5}" type="pres">
      <dgm:prSet presAssocID="{838243FD-6246-4B11-B7E4-3F069A98736D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362BD361-556B-F243-B63C-C46C181F23F6}" type="pres">
      <dgm:prSet presAssocID="{36CB376B-9394-44F5-857D-1516B0D3EB34}" presName="spacer" presStyleCnt="0"/>
      <dgm:spPr/>
    </dgm:pt>
    <dgm:pt modelId="{9E7BA4B7-3A50-A64B-8581-0EE2F03173D0}" type="pres">
      <dgm:prSet presAssocID="{4BC7EE1A-FF3A-4F4F-9F3C-14AD834FC768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AC77A21C-8DE5-B948-8BBC-51EA58E82470}" type="pres">
      <dgm:prSet presAssocID="{2AC5BE00-E38C-477E-98D6-E95685307A16}" presName="spacer" presStyleCnt="0"/>
      <dgm:spPr/>
    </dgm:pt>
    <dgm:pt modelId="{CEED523E-DD0B-A743-995F-68562A5D58D9}" type="pres">
      <dgm:prSet presAssocID="{24B7B2E4-16AF-4A2B-8BA0-A036775F70C1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3E5B5A5A-86B1-6243-8D18-C63EFBEF8495}" type="pres">
      <dgm:prSet presAssocID="{BBFA6645-CFDA-4ED9-9399-314DF383F770}" presName="spacer" presStyleCnt="0"/>
      <dgm:spPr/>
    </dgm:pt>
    <dgm:pt modelId="{B1707E4B-D2D6-7F49-9A03-E421F7DBCFEA}" type="pres">
      <dgm:prSet presAssocID="{EC545237-68AF-4A81-A3AA-32CBBF7EC3E9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32BFE200-786A-B049-BC80-8D71AF838D6F}" type="presOf" srcId="{21B4C675-B44C-4F2E-8246-31657AEE613E}" destId="{B978EF34-2DEC-1845-B7BD-5FAAD2307775}" srcOrd="0" destOrd="0" presId="urn:microsoft.com/office/officeart/2005/8/layout/vList2"/>
    <dgm:cxn modelId="{F371BE0C-309A-7B4A-B785-7F32DF75CB37}" type="presOf" srcId="{96079983-4F03-4432-8549-EF9BADC47ED2}" destId="{20F1615A-73D3-8F46-B1CE-7317610BFBE5}" srcOrd="0" destOrd="0" presId="urn:microsoft.com/office/officeart/2005/8/layout/vList2"/>
    <dgm:cxn modelId="{5E2A2B39-95EB-43B5-9727-AA2EF33E40B4}" srcId="{21B4C675-B44C-4F2E-8246-31657AEE613E}" destId="{24B7B2E4-16AF-4A2B-8BA0-A036775F70C1}" srcOrd="5" destOrd="0" parTransId="{2495B1D5-BF8C-466F-B216-E8CC919D04FD}" sibTransId="{BBFA6645-CFDA-4ED9-9399-314DF383F770}"/>
    <dgm:cxn modelId="{2BE3813F-1D53-43B5-90A9-1BF3A85EDB8A}" srcId="{21B4C675-B44C-4F2E-8246-31657AEE613E}" destId="{96079983-4F03-4432-8549-EF9BADC47ED2}" srcOrd="0" destOrd="0" parTransId="{28E1F56F-E10C-4AB0-9123-42B95BCC9CC3}" sibTransId="{698C99E5-BFC3-468E-9D8C-401162439657}"/>
    <dgm:cxn modelId="{05B22A5F-29AF-0346-A433-DD4700055849}" type="presOf" srcId="{EC545237-68AF-4A81-A3AA-32CBBF7EC3E9}" destId="{B1707E4B-D2D6-7F49-9A03-E421F7DBCFEA}" srcOrd="0" destOrd="0" presId="urn:microsoft.com/office/officeart/2005/8/layout/vList2"/>
    <dgm:cxn modelId="{023EAF60-7972-1E40-83C4-598CDF1028AE}" type="presOf" srcId="{7EB33EED-B43C-43C4-9157-772CEED6F436}" destId="{165FF786-A291-AE4F-A062-12B1B5256FFC}" srcOrd="0" destOrd="0" presId="urn:microsoft.com/office/officeart/2005/8/layout/vList2"/>
    <dgm:cxn modelId="{1552A372-F4BB-4EA6-B6A8-E385E8BC10A2}" srcId="{21B4C675-B44C-4F2E-8246-31657AEE613E}" destId="{EC545237-68AF-4A81-A3AA-32CBBF7EC3E9}" srcOrd="6" destOrd="0" parTransId="{179325C9-7456-4902-9116-B815CE2C079C}" sibTransId="{6877EB50-65EC-436C-AD4F-EA052BE3CB9D}"/>
    <dgm:cxn modelId="{F1B791A0-C08C-4E1B-BF89-026D42E7F0FD}" srcId="{21B4C675-B44C-4F2E-8246-31657AEE613E}" destId="{4BC7EE1A-FF3A-4F4F-9F3C-14AD834FC768}" srcOrd="4" destOrd="0" parTransId="{0B2018D5-9E65-42B1-B348-3196E80DEA8E}" sibTransId="{2AC5BE00-E38C-477E-98D6-E95685307A16}"/>
    <dgm:cxn modelId="{C4DFF6B1-762B-FF40-BE2E-7CACB740DFA8}" type="presOf" srcId="{491B3819-91EC-4187-BC7C-16ABD14D9193}" destId="{5BE22E02-6569-E947-A8DE-088EF7F52FD7}" srcOrd="0" destOrd="0" presId="urn:microsoft.com/office/officeart/2005/8/layout/vList2"/>
    <dgm:cxn modelId="{5569F7BA-8A6A-4354-B8FC-63B79AC2E924}" srcId="{21B4C675-B44C-4F2E-8246-31657AEE613E}" destId="{491B3819-91EC-4187-BC7C-16ABD14D9193}" srcOrd="1" destOrd="0" parTransId="{13B30E79-A008-4D90-9F2C-444D3DE141E8}" sibTransId="{A83C2BC7-2AE3-4C8D-BB71-64A06DB54F24}"/>
    <dgm:cxn modelId="{0E3789C2-711C-4DA1-9786-264D4B114CCC}" srcId="{21B4C675-B44C-4F2E-8246-31657AEE613E}" destId="{7EB33EED-B43C-43C4-9157-772CEED6F436}" srcOrd="2" destOrd="0" parTransId="{81FC94DF-3BC5-4D6F-B82D-78343A24F00B}" sibTransId="{3EA1076D-DB77-47B3-8283-157199ABA7A1}"/>
    <dgm:cxn modelId="{5BAA5DD6-F3E3-4094-854E-B446A563D2C1}" srcId="{21B4C675-B44C-4F2E-8246-31657AEE613E}" destId="{838243FD-6246-4B11-B7E4-3F069A98736D}" srcOrd="3" destOrd="0" parTransId="{9CF63376-5E01-48FD-8A51-66EC0F916006}" sibTransId="{36CB376B-9394-44F5-857D-1516B0D3EB34}"/>
    <dgm:cxn modelId="{465A54E8-CBD5-E24E-8B3F-9687FC71042A}" type="presOf" srcId="{24B7B2E4-16AF-4A2B-8BA0-A036775F70C1}" destId="{CEED523E-DD0B-A743-995F-68562A5D58D9}" srcOrd="0" destOrd="0" presId="urn:microsoft.com/office/officeart/2005/8/layout/vList2"/>
    <dgm:cxn modelId="{DC3B1FF3-CF39-9040-BAF8-D1FF5DBC20F2}" type="presOf" srcId="{838243FD-6246-4B11-B7E4-3F069A98736D}" destId="{86962E3A-EA78-5445-988A-7BA7F25232D5}" srcOrd="0" destOrd="0" presId="urn:microsoft.com/office/officeart/2005/8/layout/vList2"/>
    <dgm:cxn modelId="{A8A31AF9-D62F-BF43-99BF-B19D75E456B3}" type="presOf" srcId="{4BC7EE1A-FF3A-4F4F-9F3C-14AD834FC768}" destId="{9E7BA4B7-3A50-A64B-8581-0EE2F03173D0}" srcOrd="0" destOrd="0" presId="urn:microsoft.com/office/officeart/2005/8/layout/vList2"/>
    <dgm:cxn modelId="{11BC7B09-C31D-F54C-B16B-36E3006A7DDC}" type="presParOf" srcId="{B978EF34-2DEC-1845-B7BD-5FAAD2307775}" destId="{20F1615A-73D3-8F46-B1CE-7317610BFBE5}" srcOrd="0" destOrd="0" presId="urn:microsoft.com/office/officeart/2005/8/layout/vList2"/>
    <dgm:cxn modelId="{FD578770-3A27-184D-BF2D-56551D46D544}" type="presParOf" srcId="{B978EF34-2DEC-1845-B7BD-5FAAD2307775}" destId="{F7CFEA22-9CAB-F746-A493-177484667BF8}" srcOrd="1" destOrd="0" presId="urn:microsoft.com/office/officeart/2005/8/layout/vList2"/>
    <dgm:cxn modelId="{D24C32C2-9230-484A-A7FE-C083624876F2}" type="presParOf" srcId="{B978EF34-2DEC-1845-B7BD-5FAAD2307775}" destId="{5BE22E02-6569-E947-A8DE-088EF7F52FD7}" srcOrd="2" destOrd="0" presId="urn:microsoft.com/office/officeart/2005/8/layout/vList2"/>
    <dgm:cxn modelId="{136B4802-E45E-1140-B1DE-DBDDCA14DDAB}" type="presParOf" srcId="{B978EF34-2DEC-1845-B7BD-5FAAD2307775}" destId="{8C16C525-9428-F644-9199-9E612BBCC6EB}" srcOrd="3" destOrd="0" presId="urn:microsoft.com/office/officeart/2005/8/layout/vList2"/>
    <dgm:cxn modelId="{96879D76-03E1-3B4D-990C-3BF3D0BF7C75}" type="presParOf" srcId="{B978EF34-2DEC-1845-B7BD-5FAAD2307775}" destId="{165FF786-A291-AE4F-A062-12B1B5256FFC}" srcOrd="4" destOrd="0" presId="urn:microsoft.com/office/officeart/2005/8/layout/vList2"/>
    <dgm:cxn modelId="{E0FF2D31-50FD-A149-AD9E-801F246B7D87}" type="presParOf" srcId="{B978EF34-2DEC-1845-B7BD-5FAAD2307775}" destId="{E6BD188A-C520-D54F-A797-745718E56FE2}" srcOrd="5" destOrd="0" presId="urn:microsoft.com/office/officeart/2005/8/layout/vList2"/>
    <dgm:cxn modelId="{08F87F34-F1EA-1040-8EE7-1F3C3DAE63B7}" type="presParOf" srcId="{B978EF34-2DEC-1845-B7BD-5FAAD2307775}" destId="{86962E3A-EA78-5445-988A-7BA7F25232D5}" srcOrd="6" destOrd="0" presId="urn:microsoft.com/office/officeart/2005/8/layout/vList2"/>
    <dgm:cxn modelId="{7DAFE409-35E7-CA49-82F0-948CF6E75F74}" type="presParOf" srcId="{B978EF34-2DEC-1845-B7BD-5FAAD2307775}" destId="{362BD361-556B-F243-B63C-C46C181F23F6}" srcOrd="7" destOrd="0" presId="urn:microsoft.com/office/officeart/2005/8/layout/vList2"/>
    <dgm:cxn modelId="{83A5C957-53A9-7541-9CD4-4D4DFC993203}" type="presParOf" srcId="{B978EF34-2DEC-1845-B7BD-5FAAD2307775}" destId="{9E7BA4B7-3A50-A64B-8581-0EE2F03173D0}" srcOrd="8" destOrd="0" presId="urn:microsoft.com/office/officeart/2005/8/layout/vList2"/>
    <dgm:cxn modelId="{131EC653-CCEA-DC4A-A1F6-AA4CA65B8053}" type="presParOf" srcId="{B978EF34-2DEC-1845-B7BD-5FAAD2307775}" destId="{AC77A21C-8DE5-B948-8BBC-51EA58E82470}" srcOrd="9" destOrd="0" presId="urn:microsoft.com/office/officeart/2005/8/layout/vList2"/>
    <dgm:cxn modelId="{5E140A44-F9D6-1E4A-BD54-377A17422FB5}" type="presParOf" srcId="{B978EF34-2DEC-1845-B7BD-5FAAD2307775}" destId="{CEED523E-DD0B-A743-995F-68562A5D58D9}" srcOrd="10" destOrd="0" presId="urn:microsoft.com/office/officeart/2005/8/layout/vList2"/>
    <dgm:cxn modelId="{CEF2BB65-DDC4-A441-A243-B86338496D80}" type="presParOf" srcId="{B978EF34-2DEC-1845-B7BD-5FAAD2307775}" destId="{3E5B5A5A-86B1-6243-8D18-C63EFBEF8495}" srcOrd="11" destOrd="0" presId="urn:microsoft.com/office/officeart/2005/8/layout/vList2"/>
    <dgm:cxn modelId="{5DB2B697-4789-DA4C-9DE9-100B9F0FD4B8}" type="presParOf" srcId="{B978EF34-2DEC-1845-B7BD-5FAAD2307775}" destId="{B1707E4B-D2D6-7F49-9A03-E421F7DBCFEA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F1615A-73D3-8F46-B1CE-7317610BFBE5}">
      <dsp:nvSpPr>
        <dsp:cNvPr id="0" name=""/>
        <dsp:cNvSpPr/>
      </dsp:nvSpPr>
      <dsp:spPr>
        <a:xfrm>
          <a:off x="0" y="20095"/>
          <a:ext cx="4231481" cy="65285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Limited reach (57 % Padarath &amp; Friedman, 2008, 45-60 Haricharan 2012).</a:t>
          </a:r>
        </a:p>
      </dsp:txBody>
      <dsp:txXfrm>
        <a:off x="31870" y="51965"/>
        <a:ext cx="4167741" cy="589119"/>
      </dsp:txXfrm>
    </dsp:sp>
    <dsp:sp modelId="{5BE22E02-6569-E947-A8DE-088EF7F52FD7}">
      <dsp:nvSpPr>
        <dsp:cNvPr id="0" name=""/>
        <dsp:cNvSpPr/>
      </dsp:nvSpPr>
      <dsp:spPr>
        <a:xfrm>
          <a:off x="0" y="724795"/>
          <a:ext cx="4231481" cy="652859"/>
        </a:xfrm>
        <a:prstGeom prst="roundRect">
          <a:avLst/>
        </a:prstGeom>
        <a:solidFill>
          <a:schemeClr val="accent2">
            <a:hueOff val="-220562"/>
            <a:satOff val="249"/>
            <a:lumOff val="58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Facility manager attendance: contradictory evidence</a:t>
          </a:r>
        </a:p>
      </dsp:txBody>
      <dsp:txXfrm>
        <a:off x="31870" y="756665"/>
        <a:ext cx="4167741" cy="589119"/>
      </dsp:txXfrm>
    </dsp:sp>
    <dsp:sp modelId="{165FF786-A291-AE4F-A062-12B1B5256FFC}">
      <dsp:nvSpPr>
        <dsp:cNvPr id="0" name=""/>
        <dsp:cNvSpPr/>
      </dsp:nvSpPr>
      <dsp:spPr>
        <a:xfrm>
          <a:off x="0" y="1429495"/>
          <a:ext cx="4231481" cy="652859"/>
        </a:xfrm>
        <a:prstGeom prst="roundRect">
          <a:avLst/>
        </a:prstGeom>
        <a:solidFill>
          <a:schemeClr val="accent2">
            <a:hueOff val="-441124"/>
            <a:satOff val="497"/>
            <a:lumOff val="117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Limited: input in decision-making and governance</a:t>
          </a:r>
        </a:p>
      </dsp:txBody>
      <dsp:txXfrm>
        <a:off x="31870" y="1461365"/>
        <a:ext cx="4167741" cy="589119"/>
      </dsp:txXfrm>
    </dsp:sp>
    <dsp:sp modelId="{86962E3A-EA78-5445-988A-7BA7F25232D5}">
      <dsp:nvSpPr>
        <dsp:cNvPr id="0" name=""/>
        <dsp:cNvSpPr/>
      </dsp:nvSpPr>
      <dsp:spPr>
        <a:xfrm>
          <a:off x="0" y="2134195"/>
          <a:ext cx="4231481" cy="652859"/>
        </a:xfrm>
        <a:prstGeom prst="roundRect">
          <a:avLst/>
        </a:prstGeom>
        <a:solidFill>
          <a:schemeClr val="accent2">
            <a:hueOff val="-661686"/>
            <a:satOff val="746"/>
            <a:lumOff val="176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Sustainability issues.</a:t>
          </a:r>
        </a:p>
      </dsp:txBody>
      <dsp:txXfrm>
        <a:off x="31870" y="2166065"/>
        <a:ext cx="4167741" cy="589119"/>
      </dsp:txXfrm>
    </dsp:sp>
    <dsp:sp modelId="{9E7BA4B7-3A50-A64B-8581-0EE2F03173D0}">
      <dsp:nvSpPr>
        <dsp:cNvPr id="0" name=""/>
        <dsp:cNvSpPr/>
      </dsp:nvSpPr>
      <dsp:spPr>
        <a:xfrm>
          <a:off x="0" y="2838895"/>
          <a:ext cx="4231481" cy="652859"/>
        </a:xfrm>
        <a:prstGeom prst="roundRect">
          <a:avLst/>
        </a:prstGeom>
        <a:solidFill>
          <a:schemeClr val="accent2">
            <a:hueOff val="-882249"/>
            <a:satOff val="995"/>
            <a:lumOff val="235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Health committees can improve right to health (Glattstein-Young, 2010</a:t>
          </a:r>
        </a:p>
      </dsp:txBody>
      <dsp:txXfrm>
        <a:off x="31870" y="2870765"/>
        <a:ext cx="4167741" cy="589119"/>
      </dsp:txXfrm>
    </dsp:sp>
    <dsp:sp modelId="{CEED523E-DD0B-A743-995F-68562A5D58D9}">
      <dsp:nvSpPr>
        <dsp:cNvPr id="0" name=""/>
        <dsp:cNvSpPr/>
      </dsp:nvSpPr>
      <dsp:spPr>
        <a:xfrm>
          <a:off x="0" y="3543595"/>
          <a:ext cx="4231481" cy="652859"/>
        </a:xfrm>
        <a:prstGeom prst="roundRect">
          <a:avLst/>
        </a:prstGeom>
        <a:solidFill>
          <a:schemeClr val="accent2">
            <a:hueOff val="-1102811"/>
            <a:satOff val="1243"/>
            <a:lumOff val="294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Many barriers – in particular lack of support.</a:t>
          </a:r>
        </a:p>
      </dsp:txBody>
      <dsp:txXfrm>
        <a:off x="31870" y="3575465"/>
        <a:ext cx="4167741" cy="589119"/>
      </dsp:txXfrm>
    </dsp:sp>
    <dsp:sp modelId="{B1707E4B-D2D6-7F49-9A03-E421F7DBCFEA}">
      <dsp:nvSpPr>
        <dsp:cNvPr id="0" name=""/>
        <dsp:cNvSpPr/>
      </dsp:nvSpPr>
      <dsp:spPr>
        <a:xfrm>
          <a:off x="0" y="4248294"/>
          <a:ext cx="4231481" cy="652859"/>
        </a:xfrm>
        <a:prstGeom prst="roundRec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Training of health committees and facility managers can be effective.</a:t>
          </a:r>
        </a:p>
      </dsp:txBody>
      <dsp:txXfrm>
        <a:off x="31870" y="4280164"/>
        <a:ext cx="4167741" cy="5891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50069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50069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42E758-A5E4-4709-A071-CF0A352A4EC8}" type="datetimeFigureOut">
              <a:rPr lang="en-US" smtClean="0"/>
              <a:pPr/>
              <a:t>11/30/2021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11514"/>
            <a:ext cx="2971800" cy="50069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511514"/>
            <a:ext cx="2971800" cy="50069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6C5504-4D0E-4D21-92E5-6ABB38B6F27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2504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50069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50069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65BF4F-9A6F-452B-971F-D3AB3A6CDADA}" type="datetimeFigureOut">
              <a:rPr lang="en-ZA" smtClean="0"/>
              <a:pPr/>
              <a:t>2021/11/30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5513" y="750888"/>
            <a:ext cx="5006975" cy="3756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56626"/>
            <a:ext cx="5486400" cy="45062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1514"/>
            <a:ext cx="2971800" cy="50069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511514"/>
            <a:ext cx="2971800" cy="50069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8EB6F8-1818-475C-851C-3E109A36CDD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797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8EB6F8-1818-475C-851C-3E109A36CDD1}" type="slidenum">
              <a:rPr lang="en-ZA" smtClean="0"/>
              <a:pPr/>
              <a:t>1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73362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8EB6F8-1818-475C-851C-3E109A36CDD1}" type="slidenum">
              <a:rPr lang="en-ZA" smtClean="0"/>
              <a:pPr/>
              <a:t>14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7464916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8EB6F8-1818-475C-851C-3E109A36CDD1}" type="slidenum">
              <a:rPr lang="en-ZA" smtClean="0"/>
              <a:pPr/>
              <a:t>15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37107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8EB6F8-1818-475C-851C-3E109A36CDD1}" type="slidenum">
              <a:rPr lang="en-ZA" smtClean="0"/>
              <a:pPr/>
              <a:t>2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39390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/>
              <a:t>Now I want to talk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EB6F8-1818-475C-851C-3E109A36CDD1}" type="slidenum">
              <a:rPr lang="en-ZA" smtClean="0"/>
              <a:pPr/>
              <a:t>3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706191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sz="1200" dirty="0"/>
              <a:t>Expert Interpretation of the Right to Health.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8EB6F8-1818-475C-851C-3E109A36CDD1}" type="slidenum">
              <a:rPr lang="en-ZA" smtClean="0"/>
              <a:pPr/>
              <a:t>4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71301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included NHI because it does not say anything really, refers to a policy paper probably the National Draft Policy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8EB6F8-1818-475C-851C-3E109A36CDD1}" type="slidenum">
              <a:rPr lang="en-ZA" smtClean="0"/>
              <a:pPr/>
              <a:t>6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984200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Go through quickly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EB6F8-1818-475C-851C-3E109A36CDD1}" type="slidenum">
              <a:rPr lang="en-ZA" smtClean="0"/>
              <a:pPr/>
              <a:t>7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867118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Policies vary greatly in length, content and detail. Only one provincial policy talk about hc’s as governance structure: Northern Cape.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EB6F8-1818-475C-851C-3E109A36CDD1}" type="slidenum">
              <a:rPr lang="en-ZA" smtClean="0"/>
              <a:pPr/>
              <a:t>8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658130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ZA" dirty="0"/>
              <a:t>How does the nomination process happen? Who nominates? What role does facility managers play in nomination process? </a:t>
            </a:r>
          </a:p>
          <a:p>
            <a:pPr marL="514350" indent="-514350">
              <a:buNone/>
            </a:pPr>
            <a:r>
              <a:rPr lang="en-ZA" dirty="0"/>
              <a:t>How does this link with representivity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EB6F8-1818-475C-851C-3E109A36CDD1}" type="slidenum">
              <a:rPr lang="en-ZA" smtClean="0"/>
              <a:pPr/>
              <a:t>9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332277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Research suggest that financial support is crucial.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EB6F8-1818-475C-851C-3E109A36CDD1}" type="slidenum">
              <a:rPr lang="en-ZA" smtClean="0"/>
              <a:pPr/>
              <a:t>11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39066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9B29D4B3-03BD-4174-972A-A87AB1A1269D}" type="datetimeFigureOut">
              <a:rPr lang="en-US" smtClean="0"/>
              <a:pPr/>
              <a:t>11/30/2021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BB40E-7226-4A37-AEB3-10A40ADDEC5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6957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D4B3-03BD-4174-972A-A87AB1A1269D}" type="datetimeFigureOut">
              <a:rPr lang="en-US" smtClean="0"/>
              <a:pPr/>
              <a:t>11/30/2021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BB40E-7226-4A37-AEB3-10A40ADDEC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71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D4B3-03BD-4174-972A-A87AB1A1269D}" type="datetimeFigureOut">
              <a:rPr lang="en-US" smtClean="0"/>
              <a:pPr/>
              <a:t>11/30/2021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BB40E-7226-4A37-AEB3-10A40ADDEC5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1946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D4B3-03BD-4174-972A-A87AB1A1269D}" type="datetimeFigureOut">
              <a:rPr lang="en-US" smtClean="0"/>
              <a:pPr/>
              <a:t>11/30/2021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BB40E-7226-4A37-AEB3-10A40ADDEC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800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D4B3-03BD-4174-972A-A87AB1A1269D}" type="datetimeFigureOut">
              <a:rPr lang="en-US" smtClean="0"/>
              <a:pPr/>
              <a:t>11/30/2021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BB40E-7226-4A37-AEB3-10A40ADDEC5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8288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D4B3-03BD-4174-972A-A87AB1A1269D}" type="datetimeFigureOut">
              <a:rPr lang="en-US" smtClean="0"/>
              <a:pPr/>
              <a:t>11/30/2021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BB40E-7226-4A37-AEB3-10A40ADDEC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1852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D4B3-03BD-4174-972A-A87AB1A1269D}" type="datetimeFigureOut">
              <a:rPr lang="en-US" smtClean="0"/>
              <a:pPr/>
              <a:t>11/30/2021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BB40E-7226-4A37-AEB3-10A40ADDEC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307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D4B3-03BD-4174-972A-A87AB1A1269D}" type="datetimeFigureOut">
              <a:rPr lang="en-US" smtClean="0"/>
              <a:pPr/>
              <a:t>11/30/2021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BB40E-7226-4A37-AEB3-10A40ADDEC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768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D4B3-03BD-4174-972A-A87AB1A1269D}" type="datetimeFigureOut">
              <a:rPr lang="en-US" smtClean="0"/>
              <a:pPr/>
              <a:t>11/30/2021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BB40E-7226-4A37-AEB3-10A40ADDEC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193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D4B3-03BD-4174-972A-A87AB1A1269D}" type="datetimeFigureOut">
              <a:rPr lang="en-US" smtClean="0"/>
              <a:pPr/>
              <a:t>11/30/2021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BB40E-7226-4A37-AEB3-10A40ADDEC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9589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D4B3-03BD-4174-972A-A87AB1A1269D}" type="datetimeFigureOut">
              <a:rPr lang="en-US" smtClean="0"/>
              <a:pPr/>
              <a:t>11/30/2021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BB40E-7226-4A37-AEB3-10A40ADDEC5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9708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B29D4B3-03BD-4174-972A-A87AB1A1269D}" type="datetimeFigureOut">
              <a:rPr lang="en-US" smtClean="0"/>
              <a:pPr/>
              <a:t>11/30/2021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40BB40E-7226-4A37-AEB3-10A40ADDEC5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1535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hyperlink" Target="https://www.google.com/url?sa=i&amp;rct=j&amp;q=&amp;esrc=s&amp;source=images&amp;cd=&amp;ved=&amp;url=https://nationaleczema.org/resources/eczema-and-your-health-care/&amp;psig=AOvVaw3zzRJ5EmUMxOnGKSxOjZO6&amp;ust=1567691208866495" TargetMode="Externa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411DB08-1669-426B-BBEB-FAD285EF8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544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9E4219-121F-4CD1-AA58-24746CD29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0141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4BE6DF-D0C3-7441-A425-D225971A38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36534" y="279379"/>
            <a:ext cx="3156492" cy="3034857"/>
          </a:xfrm>
        </p:spPr>
        <p:txBody>
          <a:bodyPr anchor="b">
            <a:normAutofit/>
          </a:bodyPr>
          <a:lstStyle/>
          <a:p>
            <a:r>
              <a:rPr lang="en-US" sz="4800" dirty="0">
                <a:solidFill>
                  <a:srgbClr val="FFFFFF"/>
                </a:solidFill>
              </a:rPr>
              <a:t>Health committees in  policies and practice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C89DF9-49DD-4C4C-840D-A4F6310201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310" y="4269983"/>
            <a:ext cx="3146290" cy="2359417"/>
          </a:xfrm>
        </p:spPr>
        <p:txBody>
          <a:bodyPr anchor="t">
            <a:norm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Hanne Jensen Haricharan</a:t>
            </a:r>
          </a:p>
          <a:p>
            <a:r>
              <a:rPr lang="en-US" sz="2000" dirty="0">
                <a:solidFill>
                  <a:schemeClr val="tx1"/>
                </a:solidFill>
              </a:rPr>
              <a:t>School of Public Health, UCT </a:t>
            </a:r>
          </a:p>
          <a:p>
            <a:r>
              <a:rPr lang="en-US" sz="2000" dirty="0">
                <a:solidFill>
                  <a:schemeClr val="tx1"/>
                </a:solidFill>
              </a:rPr>
              <a:t>PHASA 2019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2F50912-06FD-4216-BAD3-21050F595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0009" y="3765314"/>
            <a:ext cx="2948940" cy="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4431866F-23A6-1441-93B2-F16AD1A82D4F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292599233"/>
              </p:ext>
            </p:extLst>
          </p:nvPr>
        </p:nvGraphicFramePr>
        <p:xfrm>
          <a:off x="3327073" y="3276270"/>
          <a:ext cx="5816927" cy="35822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2" r:id="rId4" imgW="6582694" imgH="4982270" progId="">
                  <p:embed/>
                </p:oleObj>
              </mc:Choice>
              <mc:Fallback>
                <p:oleObj r:id="rId4" imgW="6582694" imgH="4982270" progId="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FB57CC36-FB98-0A49-9BFD-75525D40CF45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7073" y="3276270"/>
                        <a:ext cx="5816927" cy="358221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53D8134-E4F9-2843-84ED-B14935288793}"/>
              </a:ext>
            </a:extLst>
          </p:cNvPr>
          <p:cNvSpPr txBox="1"/>
          <p:nvPr/>
        </p:nvSpPr>
        <p:spPr>
          <a:xfrm>
            <a:off x="5872480" y="18491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086" name="Picture 14" descr="Image result for health care">
            <a:hlinkClick r:id="rId6"/>
            <a:extLst>
              <a:ext uri="{FF2B5EF4-FFF2-40B4-BE49-F238E27FC236}">
                <a16:creationId xmlns:a16="http://schemas.microsoft.com/office/drawing/2014/main" id="{BB2C1126-1B47-1647-B635-893B6414D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9760" y="18739"/>
            <a:ext cx="2819400" cy="334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9" name="Picture 17" descr="/var/folders/ft/zh30ppw9607fphzd3q014vf80000gn/T/com.microsoft.Powerpoint/WebArchiveCopyPasteTempFiles/bigstock-Writing-Note-Showing-Committee-264226084.jpg">
            <a:extLst>
              <a:ext uri="{FF2B5EF4-FFF2-40B4-BE49-F238E27FC236}">
                <a16:creationId xmlns:a16="http://schemas.microsoft.com/office/drawing/2014/main" id="{337D3A45-A716-A040-BC19-8FA7C5800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690" y="0"/>
            <a:ext cx="3376511" cy="334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9B78377-2110-B84B-A3F6-9A9649B8C6FB}"/>
              </a:ext>
            </a:extLst>
          </p:cNvPr>
          <p:cNvSpPr txBox="1"/>
          <p:nvPr/>
        </p:nvSpPr>
        <p:spPr>
          <a:xfrm>
            <a:off x="304800" y="914399"/>
            <a:ext cx="286987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Health Committees: Policy and Practice</a:t>
            </a:r>
          </a:p>
        </p:txBody>
      </p:sp>
    </p:spTree>
    <p:extLst>
      <p:ext uri="{BB962C8B-B14F-4D97-AF65-F5344CB8AC3E}">
        <p14:creationId xmlns:p14="http://schemas.microsoft.com/office/powerpoint/2010/main" val="35072149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FAE1107-CEC3-4041-8BAA-CDB6F6759B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0141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2834314" cy="1499616"/>
          </a:xfrm>
        </p:spPr>
        <p:txBody>
          <a:bodyPr>
            <a:noAutofit/>
          </a:bodyPr>
          <a:lstStyle/>
          <a:p>
            <a:r>
              <a:rPr lang="en-ZA" sz="4000" dirty="0">
                <a:solidFill>
                  <a:schemeClr val="tx1"/>
                </a:solidFill>
              </a:rPr>
              <a:t>Composition of health committees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AEA88FB-F5DD-45CE-AAE1-7B33D0ABD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8096" y="2084832"/>
            <a:ext cx="2843784" cy="3931920"/>
          </a:xfrm>
        </p:spPr>
        <p:txBody>
          <a:bodyPr>
            <a:normAutofit/>
          </a:bodyPr>
          <a:lstStyle/>
          <a:p>
            <a:endParaRPr lang="en-ZA">
              <a:solidFill>
                <a:srgbClr val="FFFFFF"/>
              </a:solidFill>
            </a:endParaRPr>
          </a:p>
          <a:p>
            <a:endParaRPr lang="en-ZA">
              <a:solidFill>
                <a:srgbClr val="FFFFFF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399537"/>
              </p:ext>
            </p:extLst>
          </p:nvPr>
        </p:nvGraphicFramePr>
        <p:xfrm>
          <a:off x="4298006" y="228600"/>
          <a:ext cx="4845994" cy="36906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5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09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7831">
                <a:tc>
                  <a:txBody>
                    <a:bodyPr/>
                    <a:lstStyle/>
                    <a:p>
                      <a:r>
                        <a:rPr lang="en-ZA" sz="2000" dirty="0"/>
                        <a:t>Follows  NHA</a:t>
                      </a:r>
                    </a:p>
                  </a:txBody>
                  <a:tcPr marL="74853" marR="74853" marT="37426" marB="37426"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Sector Composition</a:t>
                      </a:r>
                    </a:p>
                  </a:txBody>
                  <a:tcPr marL="74853" marR="74853" marT="37426" marB="3742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51569">
                <a:tc>
                  <a:txBody>
                    <a:bodyPr/>
                    <a:lstStyle/>
                    <a:p>
                      <a:r>
                        <a:rPr lang="en-ZA" sz="2000"/>
                        <a:t>Mpumalanga, Gauteng, KwaZulu-Natal, Northern Cape</a:t>
                      </a:r>
                    </a:p>
                    <a:p>
                      <a:endParaRPr lang="en-ZA" sz="2000"/>
                    </a:p>
                    <a:p>
                      <a:r>
                        <a:rPr lang="en-ZA" sz="2000"/>
                        <a:t>Western Cape: Attention to age, gender,</a:t>
                      </a:r>
                      <a:r>
                        <a:rPr lang="en-ZA" sz="2000" baseline="0"/>
                        <a:t> race, disability status.</a:t>
                      </a:r>
                      <a:endParaRPr lang="en-ZA" sz="2000"/>
                    </a:p>
                  </a:txBody>
                  <a:tcPr marL="74853" marR="74853" marT="37426" marB="37426"/>
                </a:tc>
                <a:tc>
                  <a:txBody>
                    <a:bodyPr/>
                    <a:lstStyle/>
                    <a:p>
                      <a:r>
                        <a:rPr lang="en-ZA" sz="2000" b="1" dirty="0"/>
                        <a:t>Free State</a:t>
                      </a:r>
                      <a:r>
                        <a:rPr lang="en-ZA" sz="2000" dirty="0"/>
                        <a:t>: disability, business, traditional health practitioners, health experts. </a:t>
                      </a:r>
                    </a:p>
                    <a:p>
                      <a:r>
                        <a:rPr lang="en-ZA" sz="2000" dirty="0"/>
                        <a:t> </a:t>
                      </a:r>
                      <a:r>
                        <a:rPr lang="en-ZA" sz="2000" b="1" dirty="0"/>
                        <a:t>Eastern Cape</a:t>
                      </a:r>
                      <a:r>
                        <a:rPr lang="en-ZA" sz="2000" dirty="0"/>
                        <a:t>: traditional  healers, organised labour, community based organisation, religious community, women’s group, youth, NGO, disabled.</a:t>
                      </a:r>
                    </a:p>
                  </a:txBody>
                  <a:tcPr marL="74853" marR="74853" marT="37426" marB="3742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Content Placeholder 7" descr="C:\Users\Shanil Harichavan\Pictures\photo.JPG">
            <a:extLst>
              <a:ext uri="{FF2B5EF4-FFF2-40B4-BE49-F238E27FC236}">
                <a16:creationId xmlns:a16="http://schemas.microsoft.com/office/drawing/2014/main" id="{DBFB4946-3B13-C042-936A-78336AB893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r="-2" b="11828"/>
          <a:stretch/>
        </p:blipFill>
        <p:spPr bwMode="auto">
          <a:xfrm>
            <a:off x="4572001" y="4114800"/>
            <a:ext cx="4091940" cy="24891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68265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support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9426536"/>
              </p:ext>
            </p:extLst>
          </p:nvPr>
        </p:nvGraphicFramePr>
        <p:xfrm>
          <a:off x="304800" y="1752600"/>
          <a:ext cx="8686800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89892">
                <a:tc>
                  <a:txBody>
                    <a:bodyPr/>
                    <a:lstStyle/>
                    <a:p>
                      <a:r>
                        <a:rPr lang="en-US" sz="2000" dirty="0"/>
                        <a:t>No support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Reimbursement for expenses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Allowances and Fees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29708">
                <a:tc>
                  <a:txBody>
                    <a:bodyPr/>
                    <a:lstStyle/>
                    <a:p>
                      <a:r>
                        <a:rPr lang="en-US" sz="2000" dirty="0"/>
                        <a:t>Free State, Eastern Cape,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KwaZulu-Natal</a:t>
                      </a:r>
                    </a:p>
                    <a:p>
                      <a:r>
                        <a:rPr lang="en-US" sz="2000" dirty="0"/>
                        <a:t>Western Cape: MEC may pay transport</a:t>
                      </a:r>
                      <a:r>
                        <a:rPr lang="en-US" sz="2000" baseline="0" dirty="0"/>
                        <a:t> cost.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Mpumalanga: MEC to determine fees and allowances.</a:t>
                      </a:r>
                    </a:p>
                    <a:p>
                      <a:endParaRPr lang="en-US" sz="2000" dirty="0"/>
                    </a:p>
                    <a:p>
                      <a:r>
                        <a:rPr lang="en-US" sz="2000" dirty="0"/>
                        <a:t>Gauteng: fees, allowances for travel and incidental expenses.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Support for Health Committees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6046937"/>
              </p:ext>
            </p:extLst>
          </p:nvPr>
        </p:nvGraphicFramePr>
        <p:xfrm>
          <a:off x="612771" y="1600200"/>
          <a:ext cx="8302628" cy="406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13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1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r>
                        <a:rPr lang="en-US" dirty="0"/>
                        <a:t>Type of Support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Province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/>
                        <a:t>No Support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KwaZulu-Natal, Free State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/>
                        <a:t>Secretariat support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Mpumalanga, Gauteng, Eastern Cape, Western Cape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/>
                        <a:t>Office + equipment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Gauteng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/>
                        <a:t>Venue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Eastern Cape, Western Cape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/>
                        <a:t>Logistical support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Eastern Cape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/>
                        <a:t>Training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Western Cape, Eastern Cape, Northern Cape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40337069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97AAA-8B46-A74D-B293-C69799DE1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Environment?</a:t>
            </a:r>
          </a:p>
        </p:txBody>
      </p:sp>
      <p:pic>
        <p:nvPicPr>
          <p:cNvPr id="4" name="Picture 2" descr="Unknown">
            <a:extLst>
              <a:ext uri="{FF2B5EF4-FFF2-40B4-BE49-F238E27FC236}">
                <a16:creationId xmlns:a16="http://schemas.microsoft.com/office/drawing/2014/main" id="{C70FFA57-891D-6C4E-94FC-63FF5E1660E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76400" y="2084832"/>
            <a:ext cx="5029200" cy="3393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9127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FAE1107-CEC3-4041-8BAA-CDB6F6759B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0141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3041904" cy="1499616"/>
          </a:xfrm>
        </p:spPr>
        <p:txBody>
          <a:bodyPr>
            <a:noAutofit/>
          </a:bodyPr>
          <a:lstStyle/>
          <a:p>
            <a:r>
              <a:rPr lang="en-ZA" dirty="0">
                <a:solidFill>
                  <a:schemeClr val="tx1"/>
                </a:solidFill>
              </a:rPr>
              <a:t>International </a:t>
            </a:r>
            <a:br>
              <a:rPr lang="en-ZA" dirty="0">
                <a:solidFill>
                  <a:schemeClr val="tx1"/>
                </a:solidFill>
              </a:rPr>
            </a:br>
            <a:r>
              <a:rPr lang="en-ZA" dirty="0">
                <a:solidFill>
                  <a:schemeClr val="tx1"/>
                </a:solidFill>
              </a:rPr>
              <a:t>research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1AEA88FB-F5DD-45CE-AAE1-7B33D0ABD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2084832"/>
            <a:ext cx="3949011" cy="60685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ZA" dirty="0"/>
              <a:t>McCoy et al’s  (2011): Health committees </a:t>
            </a:r>
            <a:r>
              <a:rPr lang="en-ZA" i="1" dirty="0"/>
              <a:t>can </a:t>
            </a:r>
            <a:r>
              <a:rPr lang="en-ZA" dirty="0"/>
              <a:t>contribute to improving health services – not clear how often the case</a:t>
            </a:r>
          </a:p>
          <a:p>
            <a:r>
              <a:rPr lang="en-ZA" dirty="0"/>
              <a:t>George et al (2015): Limited evidence of health committees’ effectiveness. 12 % involved in governance. Participation aspects weak.</a:t>
            </a:r>
          </a:p>
          <a:p>
            <a:r>
              <a:rPr lang="en-ZA" dirty="0"/>
              <a:t>Molyneux et al (2011). Health committees have the potential to function as accountability structures.</a:t>
            </a:r>
          </a:p>
          <a:p>
            <a:r>
              <a:rPr lang="en-ZA" b="1" dirty="0"/>
              <a:t>Evidence of HCs potential – limited evidence on how often realised</a:t>
            </a:r>
            <a:r>
              <a:rPr lang="en-ZA" dirty="0"/>
              <a:t>.  </a:t>
            </a:r>
          </a:p>
        </p:txBody>
      </p:sp>
      <p:pic>
        <p:nvPicPr>
          <p:cNvPr id="3074" name="Picture 2" descr="Introducing ENIL’s Independent Living Research Network">
            <a:extLst>
              <a:ext uri="{FF2B5EF4-FFF2-40B4-BE49-F238E27FC236}">
                <a16:creationId xmlns:a16="http://schemas.microsoft.com/office/drawing/2014/main" id="{4A53C55C-2D7C-FC49-9E98-8DE7251ED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0" y="2063315"/>
            <a:ext cx="4091940" cy="2731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30568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8614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EB6AB4-AD99-7E49-91F2-D7A532AC5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643467"/>
            <a:ext cx="2561709" cy="557106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South </a:t>
            </a:r>
            <a:r>
              <a:rPr lang="en-US" dirty="0" err="1">
                <a:solidFill>
                  <a:schemeClr val="tx1"/>
                </a:solidFill>
              </a:rPr>
              <a:t>african</a:t>
            </a:r>
            <a:r>
              <a:rPr lang="en-US" dirty="0">
                <a:solidFill>
                  <a:schemeClr val="tx1"/>
                </a:solidFill>
              </a:rPr>
              <a:t> research</a:t>
            </a:r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AB7CFBC6-1755-4691-B5FB-F071E46855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6283347"/>
              </p:ext>
            </p:extLst>
          </p:nvPr>
        </p:nvGraphicFramePr>
        <p:xfrm>
          <a:off x="4202906" y="954088"/>
          <a:ext cx="4231481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57253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6013704" cy="1499616"/>
          </a:xfrm>
        </p:spPr>
        <p:txBody>
          <a:bodyPr>
            <a:normAutofit/>
          </a:bodyPr>
          <a:lstStyle/>
          <a:p>
            <a:r>
              <a:rPr lang="en-US" dirty="0"/>
              <a:t>Thank You!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8096" y="2286000"/>
            <a:ext cx="6013703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More information: </a:t>
            </a:r>
            <a:r>
              <a:rPr lang="en-US" dirty="0" err="1"/>
              <a:t>www.salearningnetwork.ac.za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Hanne.Haricharan@uct.ac.za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D7B666-D5E6-48CE-B26A-FB5E5C34AF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7511" y="325601"/>
            <a:ext cx="1715190" cy="39080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EE670A-A41A-44AD-BC1C-2090365EB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7511" y="4394539"/>
            <a:ext cx="1715190" cy="2029724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500" y="-2"/>
            <a:ext cx="3052451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838A7C-6086-FA44-A293-F1CCE2E13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529" y="640080"/>
            <a:ext cx="2572391" cy="5613236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Overview of session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4164D-1DBD-094F-8C85-E46A524B4A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4863" y="640080"/>
            <a:ext cx="5379104" cy="3745107"/>
          </a:xfrm>
        </p:spPr>
        <p:txBody>
          <a:bodyPr>
            <a:normAutofit/>
          </a:bodyPr>
          <a:lstStyle/>
          <a:p>
            <a:r>
              <a:rPr lang="en-US"/>
              <a:t>1. Overview of frameworks, policies and research.</a:t>
            </a:r>
          </a:p>
          <a:p>
            <a:r>
              <a:rPr lang="en-US"/>
              <a:t>2. DVDs on health committees.</a:t>
            </a:r>
          </a:p>
          <a:p>
            <a:r>
              <a:rPr lang="en-US"/>
              <a:t>3. Experiences from Khayelitsha and </a:t>
            </a:r>
            <a:r>
              <a:rPr lang="en-US" err="1"/>
              <a:t>Klipfontein</a:t>
            </a:r>
            <a:r>
              <a:rPr lang="en-US"/>
              <a:t>.</a:t>
            </a:r>
          </a:p>
          <a:p>
            <a:r>
              <a:rPr lang="en-US"/>
              <a:t>4. Group discussions.</a:t>
            </a:r>
          </a:p>
          <a:p>
            <a:r>
              <a:rPr lang="en-US"/>
              <a:t>5. Feedback and plenary.</a:t>
            </a:r>
          </a:p>
        </p:txBody>
      </p:sp>
      <p:pic>
        <p:nvPicPr>
          <p:cNvPr id="7" name="Content Placeholder 3" descr="C:\Users\01426124\AppData\Local\Microsoft\Windows\Temporary Internet Files\Content.Word\IMG-20140423-00241.jpg">
            <a:extLst>
              <a:ext uri="{FF2B5EF4-FFF2-40B4-BE49-F238E27FC236}">
                <a16:creationId xmlns:a16="http://schemas.microsoft.com/office/drawing/2014/main" id="{ABE1E93D-4111-3742-A7AE-11F599218C40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40" b="17476"/>
          <a:stretch/>
        </p:blipFill>
        <p:spPr bwMode="auto">
          <a:xfrm>
            <a:off x="3886200" y="3200400"/>
            <a:ext cx="4038600" cy="2886261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11401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8375904" cy="1167384"/>
          </a:xfrm>
        </p:spPr>
        <p:txBody>
          <a:bodyPr>
            <a:noAutofit/>
          </a:bodyPr>
          <a:lstStyle/>
          <a:p>
            <a:r>
              <a:rPr lang="en-ZA" dirty="0"/>
              <a:t>Primary health care and participation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8600" y="1219200"/>
            <a:ext cx="4800600" cy="579119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ZA" sz="3200" dirty="0"/>
          </a:p>
          <a:p>
            <a:endParaRPr lang="en-ZA" sz="3800" dirty="0"/>
          </a:p>
          <a:p>
            <a:pPr lvl="8"/>
            <a:r>
              <a:rPr lang="en-ZA" sz="3800" dirty="0"/>
              <a:t>Alma-Ata (1978) articulated the concept of community participation in PHC: </a:t>
            </a:r>
          </a:p>
          <a:p>
            <a:pPr lvl="8"/>
            <a:r>
              <a:rPr lang="en-ZA" sz="3800" dirty="0"/>
              <a:t>“The people have the right and duty to participate individually and collectively in the </a:t>
            </a:r>
            <a:r>
              <a:rPr lang="en-ZA" sz="3800" b="1" i="1" dirty="0"/>
              <a:t>planning and implementation </a:t>
            </a:r>
            <a:r>
              <a:rPr lang="en-ZA" sz="3800" dirty="0"/>
              <a:t>of their health care.”</a:t>
            </a:r>
          </a:p>
          <a:p>
            <a:pPr lvl="8"/>
            <a:r>
              <a:rPr lang="en-ZA" sz="3800" dirty="0"/>
              <a:t>And develops through appropriate </a:t>
            </a:r>
            <a:r>
              <a:rPr lang="en-ZA" sz="3800" b="1" i="1" dirty="0"/>
              <a:t>education</a:t>
            </a:r>
            <a:r>
              <a:rPr lang="en-ZA" sz="3800" dirty="0"/>
              <a:t> the ability of communities to participate.”</a:t>
            </a:r>
          </a:p>
          <a:p>
            <a:pPr lvl="8"/>
            <a:r>
              <a:rPr lang="en-ZA" sz="3800" dirty="0"/>
              <a:t> Astana Declaration 2018.</a:t>
            </a:r>
          </a:p>
          <a:p>
            <a:pPr marL="0" indent="0">
              <a:buNone/>
            </a:pPr>
            <a:endParaRPr lang="en-ZA" sz="3800" dirty="0"/>
          </a:p>
          <a:p>
            <a:pPr marL="0" indent="0">
              <a:buNone/>
            </a:pPr>
            <a:endParaRPr lang="en-ZA" sz="3200" dirty="0"/>
          </a:p>
        </p:txBody>
      </p:sp>
      <p:pic>
        <p:nvPicPr>
          <p:cNvPr id="2050" name="Picture 2" descr="/var/folders/ft/zh30ppw9607fphzd3q014vf80000gn/T/com.microsoft.Powerpoint/WebArchiveCopyPasteTempFiles/DqcAwdgUcAAIWPY.jpg">
            <a:extLst>
              <a:ext uri="{FF2B5EF4-FFF2-40B4-BE49-F238E27FC236}">
                <a16:creationId xmlns:a16="http://schemas.microsoft.com/office/drawing/2014/main" id="{5CF039AE-931B-6C4B-8FAC-5FA5C2B74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41" y="1752600"/>
            <a:ext cx="4343400" cy="437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7293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C1A9B9E1-AE3D-4F69-9670-71C92ED1BC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01411" cy="6858000"/>
          </a:xfrm>
          <a:prstGeom prst="rect">
            <a:avLst/>
          </a:prstGeom>
          <a:solidFill>
            <a:srgbClr val="3B3E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4311" y="103310"/>
            <a:ext cx="4091940" cy="1499616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n-ZA" dirty="0">
                <a:solidFill>
                  <a:srgbClr val="FFFFFF"/>
                </a:solidFill>
              </a:rPr>
              <a:t>Participation and</a:t>
            </a:r>
            <a:br>
              <a:rPr lang="en-ZA" dirty="0">
                <a:solidFill>
                  <a:srgbClr val="FFFFFF"/>
                </a:solidFill>
              </a:rPr>
            </a:br>
            <a:r>
              <a:rPr lang="en-ZA" dirty="0">
                <a:solidFill>
                  <a:srgbClr val="FFFFFF"/>
                </a:solidFill>
              </a:rPr>
              <a:t>Human Rights</a:t>
            </a:r>
            <a:br>
              <a:rPr lang="en-ZA" sz="2100" dirty="0">
                <a:solidFill>
                  <a:srgbClr val="FFFFFF"/>
                </a:solidFill>
              </a:rPr>
            </a:br>
            <a:endParaRPr lang="en-ZA" sz="2100" dirty="0">
              <a:solidFill>
                <a:srgbClr val="FFFFFF"/>
              </a:solidFill>
            </a:endParaRPr>
          </a:p>
        </p:txBody>
      </p: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3234ED8A-BEE3-4F34-B45B-731E1E292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0"/>
            <a:ext cx="3949011" cy="5638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ZA" sz="2400">
                <a:solidFill>
                  <a:srgbClr val="FFFFFF"/>
                </a:solidFill>
              </a:rPr>
              <a:t>Participation is central </a:t>
            </a:r>
            <a:r>
              <a:rPr lang="en-ZA" sz="2400" dirty="0">
                <a:solidFill>
                  <a:srgbClr val="FFFFFF"/>
                </a:solidFill>
              </a:rPr>
              <a:t>to all other rights - health.</a:t>
            </a:r>
          </a:p>
          <a:p>
            <a:pPr marL="0" indent="0">
              <a:buNone/>
            </a:pPr>
            <a:r>
              <a:rPr lang="en-ZA" sz="2400" dirty="0">
                <a:solidFill>
                  <a:srgbClr val="FFFFFF"/>
                </a:solidFill>
              </a:rPr>
              <a:t>General Comment 14:</a:t>
            </a:r>
            <a:endParaRPr lang="en-US" sz="24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ZA" sz="2400" dirty="0">
                <a:solidFill>
                  <a:srgbClr val="FFFFFF"/>
                </a:solidFill>
              </a:rPr>
              <a:t>Participation = </a:t>
            </a:r>
            <a:r>
              <a:rPr lang="en-ZA" sz="2400" b="1" dirty="0">
                <a:solidFill>
                  <a:srgbClr val="FFFFFF"/>
                </a:solidFill>
              </a:rPr>
              <a:t>decision-making </a:t>
            </a:r>
            <a:r>
              <a:rPr lang="en-ZA" sz="2400" dirty="0">
                <a:solidFill>
                  <a:srgbClr val="FFFFFF"/>
                </a:solidFill>
              </a:rPr>
              <a:t>in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ZA" sz="2400" dirty="0">
                <a:solidFill>
                  <a:srgbClr val="FFFFFF"/>
                </a:solidFill>
              </a:rPr>
              <a:t> setting priorities, planning, implementing and evaluating.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ZA" sz="2400" dirty="0">
                <a:solidFill>
                  <a:srgbClr val="FFFFFF"/>
                </a:solidFill>
              </a:rPr>
              <a:t>Political decisions.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ZA" sz="2400" dirty="0">
                <a:solidFill>
                  <a:srgbClr val="FFFFFF"/>
                </a:solidFill>
              </a:rPr>
              <a:t>National public health strategy.</a:t>
            </a:r>
          </a:p>
          <a:p>
            <a:pPr marL="0" indent="0">
              <a:buNone/>
            </a:pPr>
            <a:r>
              <a:rPr lang="en-ZA" sz="2400" b="1" dirty="0">
                <a:solidFill>
                  <a:srgbClr val="FFFFFF"/>
                </a:solidFill>
              </a:rPr>
              <a:t>State  responsibility </a:t>
            </a:r>
            <a:r>
              <a:rPr lang="en-ZA" sz="2400" dirty="0">
                <a:solidFill>
                  <a:srgbClr val="FFFFFF"/>
                </a:solidFill>
              </a:rPr>
              <a:t>to put in place participatory mechanisms.</a:t>
            </a:r>
          </a:p>
          <a:p>
            <a:r>
              <a:rPr lang="en-ZA" sz="2400" b="1" dirty="0">
                <a:solidFill>
                  <a:srgbClr val="FFFFFF"/>
                </a:solidFill>
              </a:rPr>
              <a:t>Participation is a fundamental human right and central to PHC.</a:t>
            </a:r>
            <a:endParaRPr lang="en-ZA" sz="2400" dirty="0">
              <a:solidFill>
                <a:srgbClr val="FFFFFF"/>
              </a:solidFill>
            </a:endParaRPr>
          </a:p>
        </p:txBody>
      </p:sp>
      <p:pic>
        <p:nvPicPr>
          <p:cNvPr id="1026" name="Picture 2" descr="http://brondongmanis.com/wp-content/uploads/2018/01/HR.jpg">
            <a:extLst>
              <a:ext uri="{FF2B5EF4-FFF2-40B4-BE49-F238E27FC236}">
                <a16:creationId xmlns:a16="http://schemas.microsoft.com/office/drawing/2014/main" id="{4A53E3E4-7380-D746-8DFC-EFA1048580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4" r="11314" b="-2"/>
          <a:stretch/>
        </p:blipFill>
        <p:spPr bwMode="auto">
          <a:xfrm>
            <a:off x="4444311" y="1255170"/>
            <a:ext cx="4091940" cy="557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0830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7661E-6BAE-7442-9F2C-6DE30BDD4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 of health committee policies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E98665-4517-BC43-B1D5-8899D643C5D1}"/>
              </a:ext>
            </a:extLst>
          </p:cNvPr>
          <p:cNvSpPr/>
          <p:nvPr/>
        </p:nvSpPr>
        <p:spPr>
          <a:xfrm>
            <a:off x="533400" y="4038600"/>
            <a:ext cx="7315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1997        2003       2008     2009          2013     2016         2018 2019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2E4F94D-1C7F-CC4C-84EE-275A98F5A081}"/>
              </a:ext>
            </a:extLst>
          </p:cNvPr>
          <p:cNvCxnSpPr>
            <a:cxnSpLocks/>
          </p:cNvCxnSpPr>
          <p:nvPr/>
        </p:nvCxnSpPr>
        <p:spPr>
          <a:xfrm>
            <a:off x="1903675" y="2743200"/>
            <a:ext cx="0" cy="1295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557D235-F2DE-4449-ACC1-22E989E4343F}"/>
              </a:ext>
            </a:extLst>
          </p:cNvPr>
          <p:cNvCxnSpPr>
            <a:cxnSpLocks/>
          </p:cNvCxnSpPr>
          <p:nvPr/>
        </p:nvCxnSpPr>
        <p:spPr>
          <a:xfrm>
            <a:off x="3733800" y="2743200"/>
            <a:ext cx="0" cy="1295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501EBE2-856B-374E-896D-0B363D1914C3}"/>
              </a:ext>
            </a:extLst>
          </p:cNvPr>
          <p:cNvCxnSpPr>
            <a:cxnSpLocks/>
          </p:cNvCxnSpPr>
          <p:nvPr/>
        </p:nvCxnSpPr>
        <p:spPr>
          <a:xfrm flipV="1">
            <a:off x="838200" y="4656868"/>
            <a:ext cx="0" cy="12496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6C9F2E7-B337-C648-A721-925AA90639FF}"/>
              </a:ext>
            </a:extLst>
          </p:cNvPr>
          <p:cNvCxnSpPr>
            <a:cxnSpLocks/>
          </p:cNvCxnSpPr>
          <p:nvPr/>
        </p:nvCxnSpPr>
        <p:spPr>
          <a:xfrm>
            <a:off x="7377327" y="2743200"/>
            <a:ext cx="0" cy="1295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4085B58-8236-0D4C-8225-93C6301D783D}"/>
              </a:ext>
            </a:extLst>
          </p:cNvPr>
          <p:cNvCxnSpPr>
            <a:cxnSpLocks/>
          </p:cNvCxnSpPr>
          <p:nvPr/>
        </p:nvCxnSpPr>
        <p:spPr>
          <a:xfrm>
            <a:off x="5638800" y="2743200"/>
            <a:ext cx="0" cy="1295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0D970D02-AB18-5A43-98C2-717788511806}"/>
              </a:ext>
            </a:extLst>
          </p:cNvPr>
          <p:cNvSpPr/>
          <p:nvPr/>
        </p:nvSpPr>
        <p:spPr>
          <a:xfrm>
            <a:off x="326266" y="5143951"/>
            <a:ext cx="2209800" cy="1552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White Paper on the Transformation of the Health System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F0BB380-F64F-0546-BE05-F49A164F5C95}"/>
              </a:ext>
            </a:extLst>
          </p:cNvPr>
          <p:cNvCxnSpPr>
            <a:cxnSpLocks/>
          </p:cNvCxnSpPr>
          <p:nvPr/>
        </p:nvCxnSpPr>
        <p:spPr>
          <a:xfrm flipV="1">
            <a:off x="3196373" y="4682057"/>
            <a:ext cx="0" cy="5512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FC90F698-6257-0A4C-837D-742B68D5BB08}"/>
              </a:ext>
            </a:extLst>
          </p:cNvPr>
          <p:cNvSpPr/>
          <p:nvPr/>
        </p:nvSpPr>
        <p:spPr>
          <a:xfrm>
            <a:off x="894798" y="2084832"/>
            <a:ext cx="1764230" cy="13686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National Health Act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018B750F-DAFD-EB47-AB46-0CBCA8D28A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6232" y="2071232"/>
            <a:ext cx="1573381" cy="13577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dirty="0"/>
              <a:t>First Provincial Policies</a:t>
            </a:r>
          </a:p>
        </p:txBody>
      </p:sp>
      <p:sp>
        <p:nvSpPr>
          <p:cNvPr id="26" name="Content Placeholder 20">
            <a:extLst>
              <a:ext uri="{FF2B5EF4-FFF2-40B4-BE49-F238E27FC236}">
                <a16:creationId xmlns:a16="http://schemas.microsoft.com/office/drawing/2014/main" id="{76F26C92-0E3E-3848-BE60-DAF64915944D}"/>
              </a:ext>
            </a:extLst>
          </p:cNvPr>
          <p:cNvSpPr txBox="1">
            <a:spLocks/>
          </p:cNvSpPr>
          <p:nvPr/>
        </p:nvSpPr>
        <p:spPr>
          <a:xfrm>
            <a:off x="4496530" y="2025169"/>
            <a:ext cx="1944416" cy="15176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Western Cape Health Facility Boards and Committee Act</a:t>
            </a:r>
          </a:p>
        </p:txBody>
      </p:sp>
      <p:sp>
        <p:nvSpPr>
          <p:cNvPr id="27" name="Content Placeholder 20">
            <a:extLst>
              <a:ext uri="{FF2B5EF4-FFF2-40B4-BE49-F238E27FC236}">
                <a16:creationId xmlns:a16="http://schemas.microsoft.com/office/drawing/2014/main" id="{56700881-2EA5-B142-BAB0-A1362B6BF947}"/>
              </a:ext>
            </a:extLst>
          </p:cNvPr>
          <p:cNvSpPr txBox="1">
            <a:spLocks/>
          </p:cNvSpPr>
          <p:nvPr/>
        </p:nvSpPr>
        <p:spPr>
          <a:xfrm>
            <a:off x="6781071" y="2025169"/>
            <a:ext cx="1504950" cy="15176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National Health Insurance Bill</a:t>
            </a:r>
          </a:p>
        </p:txBody>
      </p:sp>
      <p:sp>
        <p:nvSpPr>
          <p:cNvPr id="28" name="Content Placeholder 20">
            <a:extLst>
              <a:ext uri="{FF2B5EF4-FFF2-40B4-BE49-F238E27FC236}">
                <a16:creationId xmlns:a16="http://schemas.microsoft.com/office/drawing/2014/main" id="{A39F2510-9E2C-9847-A96B-61D3DCA69989}"/>
              </a:ext>
            </a:extLst>
          </p:cNvPr>
          <p:cNvSpPr txBox="1">
            <a:spLocks/>
          </p:cNvSpPr>
          <p:nvPr/>
        </p:nvSpPr>
        <p:spPr>
          <a:xfrm>
            <a:off x="2628902" y="5252392"/>
            <a:ext cx="1504950" cy="14589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Western Cape Draft Policy on Health Committees</a:t>
            </a:r>
          </a:p>
        </p:txBody>
      </p:sp>
      <p:sp>
        <p:nvSpPr>
          <p:cNvPr id="29" name="Content Placeholder 20">
            <a:extLst>
              <a:ext uri="{FF2B5EF4-FFF2-40B4-BE49-F238E27FC236}">
                <a16:creationId xmlns:a16="http://schemas.microsoft.com/office/drawing/2014/main" id="{0C805424-4AAD-B24A-80BF-7104170F8BBD}"/>
              </a:ext>
            </a:extLst>
          </p:cNvPr>
          <p:cNvSpPr txBox="1">
            <a:spLocks/>
          </p:cNvSpPr>
          <p:nvPr/>
        </p:nvSpPr>
        <p:spPr>
          <a:xfrm>
            <a:off x="4289614" y="5279606"/>
            <a:ext cx="1876424" cy="13755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National Policy on Health Governance Structures</a:t>
            </a:r>
          </a:p>
        </p:txBody>
      </p:sp>
      <p:sp>
        <p:nvSpPr>
          <p:cNvPr id="30" name="Content Placeholder 20">
            <a:extLst>
              <a:ext uri="{FF2B5EF4-FFF2-40B4-BE49-F238E27FC236}">
                <a16:creationId xmlns:a16="http://schemas.microsoft.com/office/drawing/2014/main" id="{51E02F33-2144-7C4D-A9EF-FB6FE48E3F93}"/>
              </a:ext>
            </a:extLst>
          </p:cNvPr>
          <p:cNvSpPr txBox="1">
            <a:spLocks/>
          </p:cNvSpPr>
          <p:nvPr/>
        </p:nvSpPr>
        <p:spPr>
          <a:xfrm>
            <a:off x="6408633" y="5299411"/>
            <a:ext cx="1504950" cy="13359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Ideal Clinic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5589F832-511F-3144-96F7-1FC5184897D4}"/>
              </a:ext>
            </a:extLst>
          </p:cNvPr>
          <p:cNvCxnSpPr>
            <a:cxnSpLocks/>
          </p:cNvCxnSpPr>
          <p:nvPr/>
        </p:nvCxnSpPr>
        <p:spPr>
          <a:xfrm flipV="1">
            <a:off x="4800600" y="4728372"/>
            <a:ext cx="0" cy="5512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94D01709-C595-4E4D-A6C0-5F6E3041EF83}"/>
              </a:ext>
            </a:extLst>
          </p:cNvPr>
          <p:cNvCxnSpPr>
            <a:cxnSpLocks/>
          </p:cNvCxnSpPr>
          <p:nvPr/>
        </p:nvCxnSpPr>
        <p:spPr>
          <a:xfrm flipV="1">
            <a:off x="6934200" y="4682057"/>
            <a:ext cx="0" cy="5512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7775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10954-A08B-9D43-ABB5-BF893B852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862584"/>
          </a:xfrm>
        </p:spPr>
        <p:txBody>
          <a:bodyPr>
            <a:normAutofit/>
          </a:bodyPr>
          <a:lstStyle/>
          <a:p>
            <a:r>
              <a:rPr lang="en-US" dirty="0"/>
              <a:t>National policies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E0DD614-F225-964D-BD57-FF59FF2FC9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5601644"/>
              </p:ext>
            </p:extLst>
          </p:nvPr>
        </p:nvGraphicFramePr>
        <p:xfrm>
          <a:off x="152400" y="1447801"/>
          <a:ext cx="8839199" cy="5323255"/>
        </p:xfrm>
        <a:graphic>
          <a:graphicData uri="http://schemas.openxmlformats.org/drawingml/2006/table">
            <a:tbl>
              <a:tblPr firstRow="1" firstCol="1" lastRow="1" bandRow="1">
                <a:tableStyleId>{6E25E649-3F16-4E02-A733-19D2CDBF48F0}</a:tableStyleId>
              </a:tblPr>
              <a:tblGrid>
                <a:gridCol w="1521501">
                  <a:extLst>
                    <a:ext uri="{9D8B030D-6E8A-4147-A177-3AD203B41FA5}">
                      <a16:colId xmlns:a16="http://schemas.microsoft.com/office/drawing/2014/main" val="1704241068"/>
                    </a:ext>
                  </a:extLst>
                </a:gridCol>
                <a:gridCol w="1670430">
                  <a:extLst>
                    <a:ext uri="{9D8B030D-6E8A-4147-A177-3AD203B41FA5}">
                      <a16:colId xmlns:a16="http://schemas.microsoft.com/office/drawing/2014/main" val="2992371317"/>
                    </a:ext>
                  </a:extLst>
                </a:gridCol>
                <a:gridCol w="1573550">
                  <a:extLst>
                    <a:ext uri="{9D8B030D-6E8A-4147-A177-3AD203B41FA5}">
                      <a16:colId xmlns:a16="http://schemas.microsoft.com/office/drawing/2014/main" val="2696315223"/>
                    </a:ext>
                  </a:extLst>
                </a:gridCol>
                <a:gridCol w="2583567">
                  <a:extLst>
                    <a:ext uri="{9D8B030D-6E8A-4147-A177-3AD203B41FA5}">
                      <a16:colId xmlns:a16="http://schemas.microsoft.com/office/drawing/2014/main" val="3605084563"/>
                    </a:ext>
                  </a:extLst>
                </a:gridCol>
                <a:gridCol w="1490151">
                  <a:extLst>
                    <a:ext uri="{9D8B030D-6E8A-4147-A177-3AD203B41FA5}">
                      <a16:colId xmlns:a16="http://schemas.microsoft.com/office/drawing/2014/main" val="525432398"/>
                    </a:ext>
                  </a:extLst>
                </a:gridCol>
              </a:tblGrid>
              <a:tr h="703729"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 marL="66048" marR="66048" marT="33025" marB="33025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White Paper</a:t>
                      </a:r>
                    </a:p>
                  </a:txBody>
                  <a:tcPr marL="66048" marR="66048" marT="33025" marB="33025"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NHA</a:t>
                      </a:r>
                    </a:p>
                  </a:txBody>
                  <a:tcPr marL="66048" marR="66048" marT="33025" marB="33025"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National Draft Policy Paper</a:t>
                      </a:r>
                    </a:p>
                  </a:txBody>
                  <a:tcPr marL="66048" marR="66048" marT="33025" marB="33025"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Ideal Clinic</a:t>
                      </a:r>
                    </a:p>
                  </a:txBody>
                  <a:tcPr marL="66048" marR="66048" marT="33025" marB="33025"/>
                </a:tc>
                <a:extLst>
                  <a:ext uri="{0D108BD9-81ED-4DB2-BD59-A6C34878D82A}">
                    <a16:rowId xmlns:a16="http://schemas.microsoft.com/office/drawing/2014/main" val="4129769510"/>
                  </a:ext>
                </a:extLst>
              </a:tr>
              <a:tr h="1739765">
                <a:tc>
                  <a:txBody>
                    <a:bodyPr/>
                    <a:lstStyle/>
                    <a:p>
                      <a:r>
                        <a:rPr lang="en-US" sz="2000" dirty="0"/>
                        <a:t>Roles</a:t>
                      </a:r>
                    </a:p>
                  </a:txBody>
                  <a:tcPr marL="66048" marR="66048" marT="33025" marB="33025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Planning and provision of health services</a:t>
                      </a:r>
                    </a:p>
                    <a:p>
                      <a:r>
                        <a:rPr lang="en-US" sz="2000" dirty="0"/>
                        <a:t>Accountability</a:t>
                      </a:r>
                    </a:p>
                  </a:txBody>
                  <a:tcPr marL="66048" marR="66048" marT="33025" marB="33025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Left to provincial policies</a:t>
                      </a:r>
                    </a:p>
                  </a:txBody>
                  <a:tcPr marL="66048" marR="66048" marT="33025" marB="33025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Governance and accountability:</a:t>
                      </a:r>
                    </a:p>
                    <a:p>
                      <a:r>
                        <a:rPr lang="en-US" sz="2000" dirty="0"/>
                        <a:t>Planning, prioritization,  </a:t>
                      </a:r>
                    </a:p>
                    <a:p>
                      <a:r>
                        <a:rPr lang="en-US" sz="2000" dirty="0"/>
                        <a:t>advice, support, staff issues, advocacy</a:t>
                      </a:r>
                    </a:p>
                  </a:txBody>
                  <a:tcPr marL="66048" marR="66048" marT="33025" marB="33025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Identify community needs,</a:t>
                      </a:r>
                    </a:p>
                    <a:p>
                      <a:r>
                        <a:rPr lang="en-US" sz="2000" dirty="0"/>
                        <a:t>compliant management</a:t>
                      </a:r>
                    </a:p>
                  </a:txBody>
                  <a:tcPr marL="66048" marR="66048" marT="33025" marB="33025"/>
                </a:tc>
                <a:extLst>
                  <a:ext uri="{0D108BD9-81ED-4DB2-BD59-A6C34878D82A}">
                    <a16:rowId xmlns:a16="http://schemas.microsoft.com/office/drawing/2014/main" val="3817102531"/>
                  </a:ext>
                </a:extLst>
              </a:tr>
              <a:tr h="703729">
                <a:tc>
                  <a:txBody>
                    <a:bodyPr/>
                    <a:lstStyle/>
                    <a:p>
                      <a:r>
                        <a:rPr lang="en-US" sz="2000"/>
                        <a:t>Formation</a:t>
                      </a:r>
                    </a:p>
                  </a:txBody>
                  <a:tcPr marL="66048" marR="66048" marT="33025" marB="33025"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Elected</a:t>
                      </a:r>
                    </a:p>
                  </a:txBody>
                  <a:tcPr marL="66048" marR="66048" marT="33025" marB="33025"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N/A</a:t>
                      </a:r>
                    </a:p>
                  </a:txBody>
                  <a:tcPr marL="66048" marR="66048" marT="33025" marB="33025"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N/A (appointments?)</a:t>
                      </a:r>
                    </a:p>
                    <a:p>
                      <a:endParaRPr lang="en-US" sz="2000"/>
                    </a:p>
                  </a:txBody>
                  <a:tcPr marL="66048" marR="66048" marT="33025" marB="33025"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Appointments</a:t>
                      </a:r>
                    </a:p>
                  </a:txBody>
                  <a:tcPr marL="66048" marR="66048" marT="33025" marB="33025"/>
                </a:tc>
                <a:extLst>
                  <a:ext uri="{0D108BD9-81ED-4DB2-BD59-A6C34878D82A}">
                    <a16:rowId xmlns:a16="http://schemas.microsoft.com/office/drawing/2014/main" val="457522428"/>
                  </a:ext>
                </a:extLst>
              </a:tr>
              <a:tr h="1219796">
                <a:tc>
                  <a:txBody>
                    <a:bodyPr/>
                    <a:lstStyle/>
                    <a:p>
                      <a:r>
                        <a:rPr lang="en-US" sz="2000"/>
                        <a:t>Composition</a:t>
                      </a:r>
                    </a:p>
                  </a:txBody>
                  <a:tcPr marL="66048" marR="66048" marT="33025" marB="33025"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N/A</a:t>
                      </a:r>
                    </a:p>
                  </a:txBody>
                  <a:tcPr marL="66048" marR="66048" marT="33025" marB="3302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/>
                        <a:t>FM, Ward councillor, community members</a:t>
                      </a:r>
                    </a:p>
                  </a:txBody>
                  <a:tcPr marL="66048" marR="66048" marT="33025" marB="33025"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N/A</a:t>
                      </a:r>
                    </a:p>
                  </a:txBody>
                  <a:tcPr marL="66048" marR="66048" marT="33025" marB="33025"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N/A</a:t>
                      </a:r>
                    </a:p>
                  </a:txBody>
                  <a:tcPr marL="66048" marR="66048" marT="33025" marB="33025"/>
                </a:tc>
                <a:extLst>
                  <a:ext uri="{0D108BD9-81ED-4DB2-BD59-A6C34878D82A}">
                    <a16:rowId xmlns:a16="http://schemas.microsoft.com/office/drawing/2014/main" val="3239820692"/>
                  </a:ext>
                </a:extLst>
              </a:tr>
              <a:tr h="426938">
                <a:tc>
                  <a:txBody>
                    <a:bodyPr/>
                    <a:lstStyle/>
                    <a:p>
                      <a:r>
                        <a:rPr lang="en-US" sz="2000"/>
                        <a:t>Support</a:t>
                      </a:r>
                    </a:p>
                  </a:txBody>
                  <a:tcPr marL="66048" marR="66048" marT="33025" marB="33025"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Education </a:t>
                      </a:r>
                    </a:p>
                  </a:txBody>
                  <a:tcPr marL="66048" marR="66048" marT="33025" marB="33025"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N/A</a:t>
                      </a:r>
                    </a:p>
                  </a:txBody>
                  <a:tcPr marL="66048" marR="66048" marT="33025" marB="33025"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Training</a:t>
                      </a:r>
                    </a:p>
                  </a:txBody>
                  <a:tcPr marL="66048" marR="66048" marT="33025" marB="33025"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N/A</a:t>
                      </a:r>
                    </a:p>
                  </a:txBody>
                  <a:tcPr marL="66048" marR="66048" marT="33025" marB="33025"/>
                </a:tc>
                <a:extLst>
                  <a:ext uri="{0D108BD9-81ED-4DB2-BD59-A6C34878D82A}">
                    <a16:rowId xmlns:a16="http://schemas.microsoft.com/office/drawing/2014/main" val="2793567261"/>
                  </a:ext>
                </a:extLst>
              </a:tr>
              <a:tr h="463844"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 marL="66048" marR="66048" marT="33025" marB="33025"/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 marL="66048" marR="66048" marT="33025" marB="33025"/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 marL="66048" marR="66048" marT="33025" marB="33025"/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 marL="66048" marR="66048" marT="33025" marB="33025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66048" marR="66048" marT="33025" marB="33025"/>
                </a:tc>
                <a:extLst>
                  <a:ext uri="{0D108BD9-81ED-4DB2-BD59-A6C34878D82A}">
                    <a16:rowId xmlns:a16="http://schemas.microsoft.com/office/drawing/2014/main" val="33984294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8851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AAC386-A18D-4525-AD1B-4D227ED34C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404" y="643467"/>
            <a:ext cx="2604756" cy="5571066"/>
          </a:xfrm>
        </p:spPr>
        <p:txBody>
          <a:bodyPr>
            <a:normAutofit/>
          </a:bodyPr>
          <a:lstStyle/>
          <a:p>
            <a:r>
              <a:rPr lang="en-ZA" dirty="0"/>
              <a:t>Provincial policies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34C4AD0-FE94-4E84-ACA6-CC5BF1A11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890097" y="2514600"/>
            <a:ext cx="0" cy="1828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7687941"/>
              </p:ext>
            </p:extLst>
          </p:nvPr>
        </p:nvGraphicFramePr>
        <p:xfrm>
          <a:off x="228599" y="430069"/>
          <a:ext cx="5868805" cy="61467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1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67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44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9019">
                <a:tc>
                  <a:txBody>
                    <a:bodyPr/>
                    <a:lstStyle/>
                    <a:p>
                      <a:pPr algn="ctr"/>
                      <a:r>
                        <a:rPr lang="en-ZA" sz="2000"/>
                        <a:t>Province</a:t>
                      </a:r>
                    </a:p>
                  </a:txBody>
                  <a:tcPr marL="62687" marR="62687" marT="31343" marB="3134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2000" dirty="0"/>
                        <a:t>Policy exists</a:t>
                      </a:r>
                    </a:p>
                  </a:txBody>
                  <a:tcPr marL="62687" marR="62687" marT="31343" marB="3134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2000"/>
                        <a:t>Form</a:t>
                      </a:r>
                    </a:p>
                  </a:txBody>
                  <a:tcPr marL="62687" marR="62687" marT="31343" marB="3134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2000"/>
                        <a:t>Year</a:t>
                      </a:r>
                    </a:p>
                  </a:txBody>
                  <a:tcPr marL="62687" marR="62687" marT="31343" marB="3134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330">
                <a:tc>
                  <a:txBody>
                    <a:bodyPr/>
                    <a:lstStyle/>
                    <a:p>
                      <a:pPr algn="l"/>
                      <a:r>
                        <a:rPr lang="en-ZA" sz="2000"/>
                        <a:t>Eastern Cape</a:t>
                      </a:r>
                    </a:p>
                  </a:txBody>
                  <a:tcPr marL="62687" marR="62687" marT="31343" marB="3134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2000"/>
                        <a:t>Yes</a:t>
                      </a:r>
                    </a:p>
                  </a:txBody>
                  <a:tcPr marL="62687" marR="62687" marT="31343" marB="3134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sz="2000"/>
                        <a:t>Policy</a:t>
                      </a:r>
                    </a:p>
                  </a:txBody>
                  <a:tcPr marL="62687" marR="62687" marT="31343" marB="3134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2000"/>
                        <a:t>2009</a:t>
                      </a:r>
                    </a:p>
                  </a:txBody>
                  <a:tcPr marL="62687" marR="62687" marT="31343" marB="3134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9019">
                <a:tc>
                  <a:txBody>
                    <a:bodyPr/>
                    <a:lstStyle/>
                    <a:p>
                      <a:pPr algn="l"/>
                      <a:r>
                        <a:rPr lang="en-ZA" sz="2000"/>
                        <a:t>KwaZulu-Natal</a:t>
                      </a:r>
                    </a:p>
                  </a:txBody>
                  <a:tcPr marL="62687" marR="62687" marT="31343" marB="3134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2000" dirty="0"/>
                        <a:t>Yes</a:t>
                      </a:r>
                    </a:p>
                  </a:txBody>
                  <a:tcPr marL="62687" marR="62687" marT="31343" marB="3134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sz="2000"/>
                        <a:t>In Provincial Health Act</a:t>
                      </a:r>
                    </a:p>
                  </a:txBody>
                  <a:tcPr marL="62687" marR="62687" marT="31343" marB="3134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2000"/>
                        <a:t>2009</a:t>
                      </a:r>
                    </a:p>
                  </a:txBody>
                  <a:tcPr marL="62687" marR="62687" marT="31343" marB="3134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9019">
                <a:tc>
                  <a:txBody>
                    <a:bodyPr/>
                    <a:lstStyle/>
                    <a:p>
                      <a:pPr algn="l"/>
                      <a:r>
                        <a:rPr lang="en-ZA" sz="2000"/>
                        <a:t>Free State</a:t>
                      </a:r>
                    </a:p>
                  </a:txBody>
                  <a:tcPr marL="62687" marR="62687" marT="31343" marB="3134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2000"/>
                        <a:t>Yes</a:t>
                      </a:r>
                    </a:p>
                  </a:txBody>
                  <a:tcPr marL="62687" marR="62687" marT="31343" marB="3134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sz="2000"/>
                        <a:t>In Provincial Health Act </a:t>
                      </a:r>
                    </a:p>
                  </a:txBody>
                  <a:tcPr marL="62687" marR="62687" marT="31343" marB="3134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2000"/>
                        <a:t>2009</a:t>
                      </a:r>
                    </a:p>
                  </a:txBody>
                  <a:tcPr marL="62687" marR="62687" marT="31343" marB="3134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330">
                <a:tc>
                  <a:txBody>
                    <a:bodyPr/>
                    <a:lstStyle/>
                    <a:p>
                      <a:pPr algn="l"/>
                      <a:r>
                        <a:rPr lang="en-ZA" sz="2000"/>
                        <a:t>Mpumalanga</a:t>
                      </a:r>
                    </a:p>
                  </a:txBody>
                  <a:tcPr marL="62687" marR="62687" marT="31343" marB="3134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2000"/>
                        <a:t>Yes</a:t>
                      </a:r>
                    </a:p>
                  </a:txBody>
                  <a:tcPr marL="62687" marR="62687" marT="31343" marB="3134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sz="2000"/>
                        <a:t>Guidelines</a:t>
                      </a:r>
                    </a:p>
                  </a:txBody>
                  <a:tcPr marL="62687" marR="62687" marT="31343" marB="3134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2000"/>
                        <a:t>2009</a:t>
                      </a:r>
                    </a:p>
                  </a:txBody>
                  <a:tcPr marL="62687" marR="62687" marT="31343" marB="3134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3330">
                <a:tc>
                  <a:txBody>
                    <a:bodyPr/>
                    <a:lstStyle/>
                    <a:p>
                      <a:pPr algn="l"/>
                      <a:r>
                        <a:rPr lang="en-ZA" sz="2000"/>
                        <a:t>Gauteng</a:t>
                      </a:r>
                    </a:p>
                  </a:txBody>
                  <a:tcPr marL="62687" marR="62687" marT="31343" marB="3134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2000"/>
                        <a:t>Yes</a:t>
                      </a:r>
                    </a:p>
                  </a:txBody>
                  <a:tcPr marL="62687" marR="62687" marT="31343" marB="3134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sz="2000"/>
                        <a:t>Draft guidelines</a:t>
                      </a:r>
                    </a:p>
                  </a:txBody>
                  <a:tcPr marL="62687" marR="62687" marT="31343" marB="3134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2000"/>
                        <a:t>2009</a:t>
                      </a:r>
                    </a:p>
                  </a:txBody>
                  <a:tcPr marL="62687" marR="62687" marT="31343" marB="3134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330">
                <a:tc>
                  <a:txBody>
                    <a:bodyPr/>
                    <a:lstStyle/>
                    <a:p>
                      <a:pPr algn="l"/>
                      <a:r>
                        <a:rPr lang="en-ZA" sz="2000"/>
                        <a:t>Western Cape</a:t>
                      </a:r>
                    </a:p>
                  </a:txBody>
                  <a:tcPr marL="62687" marR="62687" marT="31343" marB="3134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2000"/>
                        <a:t>Yes</a:t>
                      </a:r>
                    </a:p>
                  </a:txBody>
                  <a:tcPr marL="62687" marR="62687" marT="31343" marB="3134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sz="2000"/>
                        <a:t>Act</a:t>
                      </a:r>
                    </a:p>
                  </a:txBody>
                  <a:tcPr marL="62687" marR="62687" marT="31343" marB="3134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2000"/>
                        <a:t>2016</a:t>
                      </a:r>
                    </a:p>
                  </a:txBody>
                  <a:tcPr marL="62687" marR="62687" marT="31343" marB="31343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3330">
                <a:tc>
                  <a:txBody>
                    <a:bodyPr/>
                    <a:lstStyle/>
                    <a:p>
                      <a:pPr algn="l"/>
                      <a:r>
                        <a:rPr lang="en-ZA" sz="2000"/>
                        <a:t>Limpopo</a:t>
                      </a:r>
                    </a:p>
                  </a:txBody>
                  <a:tcPr marL="62687" marR="62687" marT="31343" marB="3134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2000"/>
                        <a:t>Yes</a:t>
                      </a:r>
                    </a:p>
                  </a:txBody>
                  <a:tcPr marL="62687" marR="62687" marT="31343" marB="3134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sz="2000" dirty="0"/>
                        <a:t>Yes</a:t>
                      </a:r>
                    </a:p>
                  </a:txBody>
                  <a:tcPr marL="62687" marR="62687" marT="31343" marB="3134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2000"/>
                        <a:t>2009</a:t>
                      </a:r>
                    </a:p>
                  </a:txBody>
                  <a:tcPr marL="62687" marR="62687" marT="31343" marB="31343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4495">
                <a:tc>
                  <a:txBody>
                    <a:bodyPr/>
                    <a:lstStyle/>
                    <a:p>
                      <a:r>
                        <a:rPr lang="en-ZA" sz="2000" dirty="0" err="1"/>
                        <a:t>NorthWest</a:t>
                      </a:r>
                      <a:r>
                        <a:rPr lang="en-ZA" sz="2000" dirty="0"/>
                        <a:t> </a:t>
                      </a:r>
                    </a:p>
                  </a:txBody>
                  <a:tcPr marL="62687" marR="62687" marT="31343" marB="31343"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     Yes</a:t>
                      </a:r>
                    </a:p>
                  </a:txBody>
                  <a:tcPr marL="62687" marR="62687" marT="31343" marB="31343"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Policy </a:t>
                      </a:r>
                    </a:p>
                  </a:txBody>
                  <a:tcPr marL="62687" marR="62687" marT="31343" marB="31343"/>
                </a:tc>
                <a:tc>
                  <a:txBody>
                    <a:bodyPr/>
                    <a:lstStyle/>
                    <a:p>
                      <a:r>
                        <a:rPr lang="en-ZA" sz="2000"/>
                        <a:t>   2014</a:t>
                      </a:r>
                    </a:p>
                  </a:txBody>
                  <a:tcPr marL="62687" marR="62687" marT="31343" marB="31343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18732">
                <a:tc>
                  <a:txBody>
                    <a:bodyPr/>
                    <a:lstStyle/>
                    <a:p>
                      <a:r>
                        <a:rPr lang="en-ZA" sz="2000" dirty="0"/>
                        <a:t>Northern Cape</a:t>
                      </a:r>
                    </a:p>
                  </a:txBody>
                  <a:tcPr marL="62687" marR="62687" marT="31343" marB="31343"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     Yes</a:t>
                      </a:r>
                    </a:p>
                  </a:txBody>
                  <a:tcPr marL="62687" marR="62687" marT="31343" marB="31343"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Policy</a:t>
                      </a:r>
                    </a:p>
                  </a:txBody>
                  <a:tcPr marL="62687" marR="62687" marT="31343" marB="31343"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   2013</a:t>
                      </a:r>
                    </a:p>
                  </a:txBody>
                  <a:tcPr marL="62687" marR="62687" marT="31343" marB="31343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8563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0"/>
            <a:ext cx="7290054" cy="1447800"/>
          </a:xfrm>
        </p:spPr>
        <p:txBody>
          <a:bodyPr/>
          <a:lstStyle/>
          <a:p>
            <a:r>
              <a:rPr lang="en-US" dirty="0"/>
              <a:t>Roles of health committees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1063867"/>
              </p:ext>
            </p:extLst>
          </p:nvPr>
        </p:nvGraphicFramePr>
        <p:xfrm>
          <a:off x="365051" y="1066801"/>
          <a:ext cx="8626549" cy="57024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53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564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347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799">
                <a:tc>
                  <a:txBody>
                    <a:bodyPr/>
                    <a:lstStyle/>
                    <a:p>
                      <a:r>
                        <a:rPr lang="en-US" sz="2000" dirty="0"/>
                        <a:t>Role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Explanation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Provinces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5568">
                <a:tc>
                  <a:txBody>
                    <a:bodyPr/>
                    <a:lstStyle/>
                    <a:p>
                      <a:r>
                        <a:rPr lang="en-US" sz="2000" dirty="0"/>
                        <a:t>GOVERNANCE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Policy, strategy, planning, identify health needs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All besides W Cape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5568">
                <a:tc>
                  <a:txBody>
                    <a:bodyPr/>
                    <a:lstStyle/>
                    <a:p>
                      <a:r>
                        <a:rPr lang="en-US" sz="2000" dirty="0"/>
                        <a:t>OVERSIGHT/ACCOUNTABILITY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Monitoring, complaints management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All besides W Cape 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4326">
                <a:tc>
                  <a:txBody>
                    <a:bodyPr/>
                    <a:lstStyle/>
                    <a:p>
                      <a:r>
                        <a:rPr lang="en-US" sz="2000" dirty="0"/>
                        <a:t>NETWORKING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Strengthen</a:t>
                      </a:r>
                      <a:r>
                        <a:rPr lang="en-US" sz="2000" baseline="0" dirty="0"/>
                        <a:t> ties with communities and stakeholders</a:t>
                      </a:r>
                      <a:endParaRPr lang="en-US" sz="20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All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5568">
                <a:tc>
                  <a:txBody>
                    <a:bodyPr/>
                    <a:lstStyle/>
                    <a:p>
                      <a:r>
                        <a:rPr lang="en-US" sz="2000" dirty="0"/>
                        <a:t>ADVOCACY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‘Represent facility’, advocate for using services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Eastern Cape, Mpumalanga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1170">
                <a:tc>
                  <a:txBody>
                    <a:bodyPr/>
                    <a:lstStyle/>
                    <a:p>
                      <a:r>
                        <a:rPr lang="en-US" sz="2000" dirty="0"/>
                        <a:t>FUNDRAISING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Raise</a:t>
                      </a:r>
                      <a:r>
                        <a:rPr lang="en-US" sz="2000" baseline="0" dirty="0"/>
                        <a:t> funds for facility,  HCs,  PHC activities</a:t>
                      </a:r>
                      <a:endParaRPr lang="en-US" sz="20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Mpumalanga, Gauteng,   Cape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7068">
                <a:tc>
                  <a:txBody>
                    <a:bodyPr/>
                    <a:lstStyle/>
                    <a:p>
                      <a:r>
                        <a:rPr lang="en-US" sz="2000" dirty="0"/>
                        <a:t>SOCIAL MOBILISATION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2000" baseline="0" dirty="0"/>
                        <a:t>Community involved in health</a:t>
                      </a:r>
                      <a:endParaRPr lang="en-US" sz="20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Eastern Cape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8799">
                <a:tc>
                  <a:txBody>
                    <a:bodyPr/>
                    <a:lstStyle/>
                    <a:p>
                      <a:r>
                        <a:rPr lang="en-US" sz="2000" dirty="0"/>
                        <a:t>SUPPORT FOR FACILITY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Gauteng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05568">
                <a:tc>
                  <a:txBody>
                    <a:bodyPr/>
                    <a:lstStyle/>
                    <a:p>
                      <a:r>
                        <a:rPr lang="en-US" sz="2000" dirty="0"/>
                        <a:t>SOCIAL DETERMINANTS OF HEALTH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230020295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Formation, Composition and Support in Provincial Policies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701827"/>
              </p:ext>
            </p:extLst>
          </p:nvPr>
        </p:nvGraphicFramePr>
        <p:xfrm>
          <a:off x="768350" y="2286000"/>
          <a:ext cx="7289798" cy="277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1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87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r>
                        <a:rPr lang="en-US" sz="2000" dirty="0"/>
                        <a:t>Formation process</a:t>
                      </a:r>
                    </a:p>
                  </a:txBody>
                  <a:tcPr marL="81756" marR="81756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Provinces</a:t>
                      </a:r>
                    </a:p>
                  </a:txBody>
                  <a:tcPr marL="81756" marR="8175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2000" dirty="0"/>
                        <a:t>Appointed by MEC</a:t>
                      </a:r>
                    </a:p>
                  </a:txBody>
                  <a:tcPr marL="81756" marR="81756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Free state, Mpumalanga, Kwazulu-Natal, Northern Cape, Western Cape</a:t>
                      </a:r>
                    </a:p>
                  </a:txBody>
                  <a:tcPr marL="81756" marR="8175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2000" dirty="0"/>
                        <a:t>Elected</a:t>
                      </a:r>
                    </a:p>
                  </a:txBody>
                  <a:tcPr marL="81756" marR="81756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Eastern Cape</a:t>
                      </a:r>
                    </a:p>
                  </a:txBody>
                  <a:tcPr marL="81756" marR="8175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2000" dirty="0"/>
                        <a:t>Unclear</a:t>
                      </a:r>
                    </a:p>
                  </a:txBody>
                  <a:tcPr marL="81756" marR="81756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Gauteng</a:t>
                      </a:r>
                    </a:p>
                    <a:p>
                      <a:r>
                        <a:rPr lang="en-US" sz="2000" dirty="0"/>
                        <a:t>(elected/appointment)</a:t>
                      </a:r>
                    </a:p>
                  </a:txBody>
                  <a:tcPr marL="81756" marR="8175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3614</TotalTime>
  <Words>935</Words>
  <Application>Microsoft Office PowerPoint</Application>
  <PresentationFormat>On-screen Show (4:3)</PresentationFormat>
  <Paragraphs>213</Paragraphs>
  <Slides>16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Courier New</vt:lpstr>
      <vt:lpstr>Tw Cen MT</vt:lpstr>
      <vt:lpstr>Tw Cen MT Condensed</vt:lpstr>
      <vt:lpstr>Wingdings 3</vt:lpstr>
      <vt:lpstr>Integral</vt:lpstr>
      <vt:lpstr>Health committees in  policies and practice</vt:lpstr>
      <vt:lpstr>Overview of session</vt:lpstr>
      <vt:lpstr>Primary health care and participation</vt:lpstr>
      <vt:lpstr>Participation and Human Rights </vt:lpstr>
      <vt:lpstr>Timeline of health committee policies</vt:lpstr>
      <vt:lpstr>National policies</vt:lpstr>
      <vt:lpstr>Provincial policies </vt:lpstr>
      <vt:lpstr>Roles of health committees</vt:lpstr>
      <vt:lpstr>Formation, Composition and Support in Provincial Policies</vt:lpstr>
      <vt:lpstr>Composition of health committees</vt:lpstr>
      <vt:lpstr>Financial support</vt:lpstr>
      <vt:lpstr>Support for Health Committees</vt:lpstr>
      <vt:lpstr>Policy Environment?</vt:lpstr>
      <vt:lpstr>International  research</vt:lpstr>
      <vt:lpstr>South african research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Existing in a vacuum:</dc:title>
  <dc:creator>Shanil Haricharan</dc:creator>
  <cp:lastModifiedBy>Natasha Kannemeyer</cp:lastModifiedBy>
  <cp:revision>360</cp:revision>
  <cp:lastPrinted>2019-09-05T09:11:58Z</cp:lastPrinted>
  <dcterms:created xsi:type="dcterms:W3CDTF">2011-09-01T13:31:30Z</dcterms:created>
  <dcterms:modified xsi:type="dcterms:W3CDTF">2021-11-30T07:31:32Z</dcterms:modified>
</cp:coreProperties>
</file>