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4" r:id="rId5"/>
    <p:sldId id="275" r:id="rId6"/>
    <p:sldId id="277" r:id="rId7"/>
    <p:sldId id="265" r:id="rId8"/>
    <p:sldId id="273" r:id="rId9"/>
    <p:sldId id="270" r:id="rId10"/>
    <p:sldId id="261" r:id="rId11"/>
    <p:sldId id="276" r:id="rId12"/>
    <p:sldId id="259" r:id="rId13"/>
    <p:sldId id="260" r:id="rId14"/>
    <p:sldId id="278" r:id="rId15"/>
    <p:sldId id="279" r:id="rId16"/>
    <p:sldId id="262" r:id="rId17"/>
    <p:sldId id="280"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E0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04"/>
  </p:normalViewPr>
  <p:slideViewPr>
    <p:cSldViewPr snapToGrid="0" snapToObjects="1">
      <p:cViewPr varScale="1">
        <p:scale>
          <a:sx n="91" d="100"/>
          <a:sy n="91" d="100"/>
        </p:scale>
        <p:origin x="341" y="67"/>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11/30/2021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11/30/2021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11/30/2021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11/30/2021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11/30/2021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ADE5D-843A-824A-969A-3C1C6C4E91E9}"/>
              </a:ext>
            </a:extLst>
          </p:cNvPr>
          <p:cNvSpPr>
            <a:spLocks noGrp="1"/>
          </p:cNvSpPr>
          <p:nvPr>
            <p:ph type="ctrTitle"/>
          </p:nvPr>
        </p:nvSpPr>
        <p:spPr/>
        <p:txBody>
          <a:bodyPr>
            <a:normAutofit fontScale="90000"/>
          </a:bodyPr>
          <a:lstStyle/>
          <a:p>
            <a:r>
              <a:rPr lang="en-ZA" sz="3100" dirty="0"/>
              <a:t>Strengthening community voice through community engaged research: </a:t>
            </a:r>
            <a:br>
              <a:rPr lang="en-ZA" sz="3100" dirty="0"/>
            </a:br>
            <a:br>
              <a:rPr lang="en-ZA" sz="3100" dirty="0"/>
            </a:br>
            <a:r>
              <a:rPr lang="en-ZA" sz="2200" dirty="0"/>
              <a:t>A partnership between the health and human rights programme and health forums in </a:t>
            </a:r>
            <a:r>
              <a:rPr lang="en-ZA" sz="2200" dirty="0" err="1"/>
              <a:t>Klipfontein</a:t>
            </a:r>
            <a:r>
              <a:rPr lang="en-ZA" sz="2200" dirty="0"/>
              <a:t> and Khayelitsha</a:t>
            </a:r>
            <a:br>
              <a:rPr lang="en-ZA" sz="2200" dirty="0"/>
            </a:br>
            <a:r>
              <a:rPr lang="en-ZA" sz="2200" dirty="0"/>
              <a:t> </a:t>
            </a:r>
            <a:br>
              <a:rPr lang="en-ZA" sz="2200" dirty="0"/>
            </a:br>
            <a:endParaRPr lang="en-US" sz="2200" dirty="0"/>
          </a:p>
        </p:txBody>
      </p:sp>
      <p:sp>
        <p:nvSpPr>
          <p:cNvPr id="3" name="Subtitle 2">
            <a:extLst>
              <a:ext uri="{FF2B5EF4-FFF2-40B4-BE49-F238E27FC236}">
                <a16:creationId xmlns:a16="http://schemas.microsoft.com/office/drawing/2014/main" id="{5522EB96-544D-D845-9A6F-22B4866DA119}"/>
              </a:ext>
            </a:extLst>
          </p:cNvPr>
          <p:cNvSpPr>
            <a:spLocks noGrp="1"/>
          </p:cNvSpPr>
          <p:nvPr>
            <p:ph type="subTitle" idx="1"/>
          </p:nvPr>
        </p:nvSpPr>
        <p:spPr/>
        <p:txBody>
          <a:bodyPr>
            <a:normAutofit fontScale="77500" lnSpcReduction="20000"/>
          </a:bodyPr>
          <a:lstStyle/>
          <a:p>
            <a:r>
              <a:rPr lang="en-ZA" dirty="0"/>
              <a:t>Hanne Jensen Haricharan, Christine Jansen, </a:t>
            </a:r>
            <a:r>
              <a:rPr lang="en-ZA" dirty="0" err="1"/>
              <a:t>Nowhi</a:t>
            </a:r>
            <a:r>
              <a:rPr lang="en-ZA" dirty="0"/>
              <a:t> </a:t>
            </a:r>
            <a:r>
              <a:rPr lang="en-ZA" dirty="0" err="1"/>
              <a:t>Mdayi</a:t>
            </a:r>
            <a:r>
              <a:rPr lang="en-ZA" dirty="0"/>
              <a:t>, </a:t>
            </a:r>
          </a:p>
          <a:p>
            <a:r>
              <a:rPr lang="en-ZA" dirty="0"/>
              <a:t>Mzwanya Ndibongo, Tamara Sam, Leslie London </a:t>
            </a:r>
            <a:br>
              <a:rPr lang="en-ZA" dirty="0"/>
            </a:br>
            <a:endParaRPr lang="en-US" dirty="0"/>
          </a:p>
        </p:txBody>
      </p:sp>
    </p:spTree>
    <p:extLst>
      <p:ext uri="{BB962C8B-B14F-4D97-AF65-F5344CB8AC3E}">
        <p14:creationId xmlns:p14="http://schemas.microsoft.com/office/powerpoint/2010/main" val="1759731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13BCC-D203-2F4D-AFEE-F5B2A8D1FFCA}"/>
              </a:ext>
            </a:extLst>
          </p:cNvPr>
          <p:cNvSpPr>
            <a:spLocks noGrp="1"/>
          </p:cNvSpPr>
          <p:nvPr>
            <p:ph type="title"/>
          </p:nvPr>
        </p:nvSpPr>
        <p:spPr/>
        <p:txBody>
          <a:bodyPr>
            <a:normAutofit/>
          </a:bodyPr>
          <a:lstStyle/>
          <a:p>
            <a:r>
              <a:rPr lang="en-US" dirty="0"/>
              <a:t>BENEFITS OF COMMUNITY ENGAGED RESEARCH</a:t>
            </a:r>
            <a:br>
              <a:rPr lang="en-US" dirty="0"/>
            </a:br>
            <a:endParaRPr lang="en-US" dirty="0"/>
          </a:p>
        </p:txBody>
      </p:sp>
      <p:sp>
        <p:nvSpPr>
          <p:cNvPr id="3" name="Content Placeholder 2">
            <a:extLst>
              <a:ext uri="{FF2B5EF4-FFF2-40B4-BE49-F238E27FC236}">
                <a16:creationId xmlns:a16="http://schemas.microsoft.com/office/drawing/2014/main" id="{F014A898-684B-6E43-AE88-4ADA100A393D}"/>
              </a:ext>
            </a:extLst>
          </p:cNvPr>
          <p:cNvSpPr>
            <a:spLocks noGrp="1"/>
          </p:cNvSpPr>
          <p:nvPr>
            <p:ph idx="1"/>
          </p:nvPr>
        </p:nvSpPr>
        <p:spPr/>
        <p:txBody>
          <a:bodyPr>
            <a:normAutofit fontScale="55000" lnSpcReduction="20000"/>
          </a:bodyPr>
          <a:lstStyle/>
          <a:p>
            <a:r>
              <a:rPr lang="en-US" dirty="0"/>
              <a:t>Addresses real life concerns in communities. Ensures that research, data and </a:t>
            </a:r>
            <a:r>
              <a:rPr lang="en-US" dirty="0" err="1"/>
              <a:t>programmes</a:t>
            </a:r>
            <a:r>
              <a:rPr lang="en-US" dirty="0"/>
              <a:t> are based on community needs</a:t>
            </a:r>
          </a:p>
          <a:p>
            <a:r>
              <a:rPr lang="en-US" dirty="0"/>
              <a:t>Produces research that is relevant for community. Direct application/ addresses social concerns</a:t>
            </a:r>
          </a:p>
          <a:p>
            <a:r>
              <a:rPr lang="en-US" dirty="0"/>
              <a:t>May result in findings/solutions that can be used to address these concerns – lead to improvements.</a:t>
            </a:r>
          </a:p>
          <a:p>
            <a:r>
              <a:rPr lang="en-US" dirty="0"/>
              <a:t>May improve research design and instrument through taking context issue into consideration.</a:t>
            </a:r>
          </a:p>
          <a:p>
            <a:r>
              <a:rPr lang="en-US" dirty="0"/>
              <a:t>Can improve </a:t>
            </a:r>
            <a:r>
              <a:rPr lang="en-US" dirty="0" err="1"/>
              <a:t>sustanaibility</a:t>
            </a:r>
            <a:r>
              <a:rPr lang="en-US" dirty="0"/>
              <a:t>, dissemination and policy impact.</a:t>
            </a:r>
          </a:p>
          <a:p>
            <a:r>
              <a:rPr lang="en-US" dirty="0"/>
              <a:t>Analysis/interpretation may be strengthened through community input</a:t>
            </a:r>
          </a:p>
          <a:p>
            <a:r>
              <a:rPr lang="en-US" dirty="0"/>
              <a:t>Recruitment and ‘buy-in’ may be strengthened. </a:t>
            </a:r>
          </a:p>
          <a:p>
            <a:r>
              <a:rPr lang="en-US" dirty="0"/>
              <a:t>”Community members bring perspectives that help shape and refine study questions, implementation strategies, data collection plans.” Add value in how study may be applied. </a:t>
            </a:r>
          </a:p>
          <a:p>
            <a:r>
              <a:rPr lang="en-ZA" dirty="0"/>
              <a:t>Community-engaged health research has the unique ability to address complex health disparities by examining health problems within the context of people’s everyday life and by considering the interrelated and complex aspects of individual’s lives. By engaging with communities that experience those health disparities, researchers are better able to understand the full context of a health problem and in turn offer grounded mechanisms for health improvement.</a:t>
            </a:r>
          </a:p>
          <a:p>
            <a:endParaRPr lang="en-US" dirty="0"/>
          </a:p>
          <a:p>
            <a:endParaRPr lang="en-US" dirty="0"/>
          </a:p>
        </p:txBody>
      </p:sp>
    </p:spTree>
    <p:extLst>
      <p:ext uri="{BB962C8B-B14F-4D97-AF65-F5344CB8AC3E}">
        <p14:creationId xmlns:p14="http://schemas.microsoft.com/office/powerpoint/2010/main" val="2283849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E3540-A996-344D-AB15-C1A40A948C50}"/>
              </a:ext>
            </a:extLst>
          </p:cNvPr>
          <p:cNvSpPr>
            <a:spLocks noGrp="1"/>
          </p:cNvSpPr>
          <p:nvPr>
            <p:ph type="title"/>
          </p:nvPr>
        </p:nvSpPr>
        <p:spPr/>
        <p:txBody>
          <a:bodyPr/>
          <a:lstStyle/>
          <a:p>
            <a:r>
              <a:rPr lang="en-US" dirty="0"/>
              <a:t>Barriers and challenges</a:t>
            </a:r>
          </a:p>
        </p:txBody>
      </p:sp>
      <p:sp>
        <p:nvSpPr>
          <p:cNvPr id="3" name="Content Placeholder 2">
            <a:extLst>
              <a:ext uri="{FF2B5EF4-FFF2-40B4-BE49-F238E27FC236}">
                <a16:creationId xmlns:a16="http://schemas.microsoft.com/office/drawing/2014/main" id="{9B5CD378-02CE-864D-A69F-4E67FD3F5E6D}"/>
              </a:ext>
            </a:extLst>
          </p:cNvPr>
          <p:cNvSpPr>
            <a:spLocks noGrp="1"/>
          </p:cNvSpPr>
          <p:nvPr>
            <p:ph idx="1"/>
          </p:nvPr>
        </p:nvSpPr>
        <p:spPr/>
        <p:txBody>
          <a:bodyPr/>
          <a:lstStyle/>
          <a:p>
            <a:r>
              <a:rPr lang="en-US" dirty="0"/>
              <a:t>Time. Requires time to build relationships, partnerships trust, skills, power differentials, negotiations.</a:t>
            </a:r>
          </a:p>
          <a:p>
            <a:r>
              <a:rPr lang="en-US" dirty="0"/>
              <a:t>History and experiences with researchers. </a:t>
            </a:r>
          </a:p>
          <a:p>
            <a:r>
              <a:rPr lang="en-US" dirty="0"/>
              <a:t>Expectations and priorities may differ.</a:t>
            </a:r>
          </a:p>
          <a:p>
            <a:r>
              <a:rPr lang="en-US" dirty="0"/>
              <a:t>Different practices and cultures.</a:t>
            </a:r>
          </a:p>
          <a:p>
            <a:r>
              <a:rPr lang="en-US" dirty="0"/>
              <a:t>Academic barriers. Funding, publishing, how does it fit into traditional academia. </a:t>
            </a:r>
          </a:p>
        </p:txBody>
      </p:sp>
    </p:spTree>
    <p:extLst>
      <p:ext uri="{BB962C8B-B14F-4D97-AF65-F5344CB8AC3E}">
        <p14:creationId xmlns:p14="http://schemas.microsoft.com/office/powerpoint/2010/main" val="2457800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D4809-0D03-0945-8EA8-EAC8096BD1EB}"/>
              </a:ext>
            </a:extLst>
          </p:cNvPr>
          <p:cNvSpPr>
            <a:spLocks noGrp="1"/>
          </p:cNvSpPr>
          <p:nvPr>
            <p:ph type="title"/>
          </p:nvPr>
        </p:nvSpPr>
        <p:spPr/>
        <p:txBody>
          <a:bodyPr/>
          <a:lstStyle/>
          <a:p>
            <a:r>
              <a:rPr lang="en-US" dirty="0"/>
              <a:t>History of the partnership between LN and health committees</a:t>
            </a:r>
          </a:p>
        </p:txBody>
      </p:sp>
      <p:sp>
        <p:nvSpPr>
          <p:cNvPr id="3" name="Content Placeholder 2">
            <a:extLst>
              <a:ext uri="{FF2B5EF4-FFF2-40B4-BE49-F238E27FC236}">
                <a16:creationId xmlns:a16="http://schemas.microsoft.com/office/drawing/2014/main" id="{F39D20B2-63D9-6A43-9610-4DE7F55C711E}"/>
              </a:ext>
            </a:extLst>
          </p:cNvPr>
          <p:cNvSpPr>
            <a:spLocks noGrp="1"/>
          </p:cNvSpPr>
          <p:nvPr>
            <p:ph idx="1"/>
          </p:nvPr>
        </p:nvSpPr>
        <p:spPr/>
        <p:txBody>
          <a:bodyPr/>
          <a:lstStyle/>
          <a:p>
            <a:r>
              <a:rPr lang="en-US" dirty="0"/>
              <a:t>Learning Network on Health and Human Rights: 2008. Collaboration between CSOs and academic.</a:t>
            </a:r>
          </a:p>
          <a:p>
            <a:r>
              <a:rPr lang="en-US" dirty="0"/>
              <a:t>Spiral of action and reflection.</a:t>
            </a:r>
          </a:p>
          <a:p>
            <a:r>
              <a:rPr lang="en-US" dirty="0"/>
              <a:t>Community participation and health committee participation has been a strong focus.</a:t>
            </a:r>
          </a:p>
          <a:p>
            <a:r>
              <a:rPr lang="en-US" dirty="0"/>
              <a:t>Different levels of engagement.</a:t>
            </a:r>
          </a:p>
          <a:p>
            <a:r>
              <a:rPr lang="en-US" dirty="0"/>
              <a:t>Traditional research and some community engaged research.</a:t>
            </a:r>
          </a:p>
        </p:txBody>
      </p:sp>
    </p:spTree>
    <p:extLst>
      <p:ext uri="{BB962C8B-B14F-4D97-AF65-F5344CB8AC3E}">
        <p14:creationId xmlns:p14="http://schemas.microsoft.com/office/powerpoint/2010/main" val="867687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F724D-C866-3A4E-8D2F-A6D062774C9B}"/>
              </a:ext>
            </a:extLst>
          </p:cNvPr>
          <p:cNvSpPr>
            <a:spLocks noGrp="1"/>
          </p:cNvSpPr>
          <p:nvPr>
            <p:ph type="title"/>
          </p:nvPr>
        </p:nvSpPr>
        <p:spPr/>
        <p:txBody>
          <a:bodyPr/>
          <a:lstStyle/>
          <a:p>
            <a:r>
              <a:rPr lang="en-US" dirty="0"/>
              <a:t>The NRF Project: Strengthening Community Voice to Address Social Determinants</a:t>
            </a:r>
          </a:p>
        </p:txBody>
      </p:sp>
      <p:sp>
        <p:nvSpPr>
          <p:cNvPr id="3" name="Content Placeholder 2">
            <a:extLst>
              <a:ext uri="{FF2B5EF4-FFF2-40B4-BE49-F238E27FC236}">
                <a16:creationId xmlns:a16="http://schemas.microsoft.com/office/drawing/2014/main" id="{D1413D3A-D4BA-FC4C-905A-D1EC9076B638}"/>
              </a:ext>
            </a:extLst>
          </p:cNvPr>
          <p:cNvSpPr>
            <a:spLocks noGrp="1"/>
          </p:cNvSpPr>
          <p:nvPr>
            <p:ph idx="1"/>
          </p:nvPr>
        </p:nvSpPr>
        <p:spPr/>
        <p:txBody>
          <a:bodyPr>
            <a:normAutofit fontScale="85000" lnSpcReduction="20000"/>
          </a:bodyPr>
          <a:lstStyle/>
          <a:p>
            <a:r>
              <a:rPr lang="en-US" dirty="0"/>
              <a:t>BACKGROUND:</a:t>
            </a:r>
          </a:p>
          <a:p>
            <a:r>
              <a:rPr lang="en-US" dirty="0"/>
              <a:t>Community Strengthening Project:  Strengthening communities capacity to address Social determinants of health. </a:t>
            </a:r>
          </a:p>
          <a:p>
            <a:r>
              <a:rPr lang="en-US" dirty="0"/>
              <a:t>Health committee research: Strengthening health committees voice in addressing/ensuring quality health services. </a:t>
            </a:r>
          </a:p>
          <a:p>
            <a:pPr marL="0" indent="0">
              <a:buNone/>
            </a:pPr>
            <a:r>
              <a:rPr lang="en-US" dirty="0"/>
              <a:t>PURPOSE:  Strengthening community voice in addressing social determinants in health and health service  delivery.</a:t>
            </a:r>
          </a:p>
          <a:p>
            <a:pPr marL="0" indent="0">
              <a:buNone/>
            </a:pPr>
            <a:r>
              <a:rPr lang="en-US" dirty="0"/>
              <a:t>PARTNERSHIP: Health and Human Rights </a:t>
            </a:r>
            <a:r>
              <a:rPr lang="en-US" dirty="0" err="1"/>
              <a:t>Programme</a:t>
            </a:r>
            <a:r>
              <a:rPr lang="en-US" dirty="0"/>
              <a:t> and </a:t>
            </a:r>
            <a:r>
              <a:rPr lang="en-US" dirty="0" err="1"/>
              <a:t>Klipfontein</a:t>
            </a:r>
            <a:r>
              <a:rPr lang="en-US" dirty="0"/>
              <a:t> and Khayelitsha Health forums. </a:t>
            </a:r>
          </a:p>
          <a:p>
            <a:r>
              <a:rPr lang="en-US" dirty="0"/>
              <a:t>High level community engagement. </a:t>
            </a:r>
          </a:p>
          <a:p>
            <a:r>
              <a:rPr lang="en-US" dirty="0"/>
              <a:t>Joint identification and planning of activities and research.</a:t>
            </a:r>
          </a:p>
          <a:p>
            <a:endParaRPr lang="en-US" dirty="0"/>
          </a:p>
        </p:txBody>
      </p:sp>
    </p:spTree>
    <p:extLst>
      <p:ext uri="{BB962C8B-B14F-4D97-AF65-F5344CB8AC3E}">
        <p14:creationId xmlns:p14="http://schemas.microsoft.com/office/powerpoint/2010/main" val="1601717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8905A-1A91-A44D-81D0-B96C139A5561}"/>
              </a:ext>
            </a:extLst>
          </p:cNvPr>
          <p:cNvSpPr>
            <a:spLocks noGrp="1"/>
          </p:cNvSpPr>
          <p:nvPr>
            <p:ph type="title"/>
          </p:nvPr>
        </p:nvSpPr>
        <p:spPr/>
        <p:txBody>
          <a:bodyPr/>
          <a:lstStyle/>
          <a:p>
            <a:r>
              <a:rPr lang="en-US" dirty="0"/>
              <a:t>Expected outcomes</a:t>
            </a:r>
          </a:p>
        </p:txBody>
      </p:sp>
      <p:sp>
        <p:nvSpPr>
          <p:cNvPr id="3" name="Content Placeholder 2">
            <a:extLst>
              <a:ext uri="{FF2B5EF4-FFF2-40B4-BE49-F238E27FC236}">
                <a16:creationId xmlns:a16="http://schemas.microsoft.com/office/drawing/2014/main" id="{6DDF5226-8EF3-2B4D-9505-F08AD8FD9DEB}"/>
              </a:ext>
            </a:extLst>
          </p:cNvPr>
          <p:cNvSpPr>
            <a:spLocks noGrp="1"/>
          </p:cNvSpPr>
          <p:nvPr>
            <p:ph idx="1"/>
          </p:nvPr>
        </p:nvSpPr>
        <p:spPr/>
        <p:txBody>
          <a:bodyPr>
            <a:normAutofit/>
          </a:bodyPr>
          <a:lstStyle/>
          <a:p>
            <a:r>
              <a:rPr lang="en-US" dirty="0"/>
              <a:t>Community influence on policies and health</a:t>
            </a:r>
          </a:p>
          <a:p>
            <a:r>
              <a:rPr lang="en-US" dirty="0"/>
              <a:t>Understanding health committee roles in health systems</a:t>
            </a:r>
          </a:p>
          <a:p>
            <a:r>
              <a:rPr lang="en-US" dirty="0"/>
              <a:t>Community-led interventions in tackling non-communicable disease and social determinants of health</a:t>
            </a:r>
          </a:p>
          <a:p>
            <a:r>
              <a:rPr lang="en-US" dirty="0"/>
              <a:t>Contribute to global discourses on institutionalizing participation.</a:t>
            </a:r>
          </a:p>
          <a:p>
            <a:r>
              <a:rPr lang="en-US" dirty="0" err="1"/>
              <a:t>Stregthen</a:t>
            </a:r>
            <a:r>
              <a:rPr lang="en-US" dirty="0"/>
              <a:t> skills, confidence and leadership of health committees</a:t>
            </a:r>
          </a:p>
          <a:p>
            <a:r>
              <a:rPr lang="en-US" dirty="0"/>
              <a:t>Improve university-based researchers’ skills in community engaged research</a:t>
            </a:r>
          </a:p>
        </p:txBody>
      </p:sp>
    </p:spTree>
    <p:extLst>
      <p:ext uri="{BB962C8B-B14F-4D97-AF65-F5344CB8AC3E}">
        <p14:creationId xmlns:p14="http://schemas.microsoft.com/office/powerpoint/2010/main" val="1955445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04261-9F10-D047-AF51-7159610E608B}"/>
              </a:ext>
            </a:extLst>
          </p:cNvPr>
          <p:cNvSpPr>
            <a:spLocks noGrp="1"/>
          </p:cNvSpPr>
          <p:nvPr>
            <p:ph type="title"/>
          </p:nvPr>
        </p:nvSpPr>
        <p:spPr/>
        <p:txBody>
          <a:bodyPr/>
          <a:lstStyle/>
          <a:p>
            <a:r>
              <a:rPr lang="en-US" dirty="0"/>
              <a:t>Planned Activities</a:t>
            </a:r>
          </a:p>
        </p:txBody>
      </p:sp>
      <p:sp>
        <p:nvSpPr>
          <p:cNvPr id="3" name="Content Placeholder 2">
            <a:extLst>
              <a:ext uri="{FF2B5EF4-FFF2-40B4-BE49-F238E27FC236}">
                <a16:creationId xmlns:a16="http://schemas.microsoft.com/office/drawing/2014/main" id="{7572620C-1E43-A54B-B328-DB1E37A63C0C}"/>
              </a:ext>
            </a:extLst>
          </p:cNvPr>
          <p:cNvSpPr>
            <a:spLocks noGrp="1"/>
          </p:cNvSpPr>
          <p:nvPr>
            <p:ph idx="1"/>
          </p:nvPr>
        </p:nvSpPr>
        <p:spPr/>
        <p:txBody>
          <a:bodyPr/>
          <a:lstStyle/>
          <a:p>
            <a:r>
              <a:rPr lang="en-US" dirty="0"/>
              <a:t>Health summits</a:t>
            </a:r>
          </a:p>
          <a:p>
            <a:r>
              <a:rPr lang="en-US" dirty="0"/>
              <a:t>Training</a:t>
            </a:r>
          </a:p>
          <a:p>
            <a:r>
              <a:rPr lang="en-US" dirty="0"/>
              <a:t>Training in research and research on hospital</a:t>
            </a:r>
          </a:p>
          <a:p>
            <a:r>
              <a:rPr lang="en-US" dirty="0"/>
              <a:t>Community dialogues (e.g. EMS)</a:t>
            </a:r>
          </a:p>
          <a:p>
            <a:pPr marL="0" indent="0">
              <a:buNone/>
            </a:pPr>
            <a:endParaRPr lang="en-US" dirty="0"/>
          </a:p>
          <a:p>
            <a:endParaRPr lang="en-US" dirty="0"/>
          </a:p>
        </p:txBody>
      </p:sp>
    </p:spTree>
    <p:extLst>
      <p:ext uri="{BB962C8B-B14F-4D97-AF65-F5344CB8AC3E}">
        <p14:creationId xmlns:p14="http://schemas.microsoft.com/office/powerpoint/2010/main" val="1564956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50C8F-8665-FF49-A78C-BB97FCFF3C35}"/>
              </a:ext>
            </a:extLst>
          </p:cNvPr>
          <p:cNvSpPr>
            <a:spLocks noGrp="1"/>
          </p:cNvSpPr>
          <p:nvPr>
            <p:ph type="title"/>
          </p:nvPr>
        </p:nvSpPr>
        <p:spPr/>
        <p:txBody>
          <a:bodyPr/>
          <a:lstStyle/>
          <a:p>
            <a:r>
              <a:rPr lang="en-US" dirty="0"/>
              <a:t>Research on engaged </a:t>
            </a:r>
            <a:r>
              <a:rPr lang="en-US" dirty="0" err="1"/>
              <a:t>REseaRCH</a:t>
            </a:r>
            <a:endParaRPr lang="en-US" dirty="0"/>
          </a:p>
        </p:txBody>
      </p:sp>
      <p:sp>
        <p:nvSpPr>
          <p:cNvPr id="3" name="Content Placeholder 2">
            <a:extLst>
              <a:ext uri="{FF2B5EF4-FFF2-40B4-BE49-F238E27FC236}">
                <a16:creationId xmlns:a16="http://schemas.microsoft.com/office/drawing/2014/main" id="{47E94C82-B019-C24C-8B0B-88B5650C7AC7}"/>
              </a:ext>
            </a:extLst>
          </p:cNvPr>
          <p:cNvSpPr>
            <a:spLocks noGrp="1"/>
          </p:cNvSpPr>
          <p:nvPr>
            <p:ph idx="1"/>
          </p:nvPr>
        </p:nvSpPr>
        <p:spPr/>
        <p:txBody>
          <a:bodyPr/>
          <a:lstStyle/>
          <a:p>
            <a:r>
              <a:rPr lang="en-US" dirty="0"/>
              <a:t>How the capacity of health committees is built</a:t>
            </a:r>
          </a:p>
          <a:p>
            <a:r>
              <a:rPr lang="en-US" dirty="0"/>
              <a:t>Leadership shown by health committees in defining research</a:t>
            </a:r>
          </a:p>
          <a:p>
            <a:r>
              <a:rPr lang="en-US" dirty="0"/>
              <a:t>How HCs participate in research and utilize findings for advocacy and </a:t>
            </a:r>
            <a:r>
              <a:rPr lang="en-US" dirty="0" err="1"/>
              <a:t>programmes</a:t>
            </a:r>
            <a:endParaRPr lang="en-US" dirty="0"/>
          </a:p>
          <a:p>
            <a:r>
              <a:rPr lang="en-US" dirty="0"/>
              <a:t>Examine how HCs use the research to influence the health system</a:t>
            </a:r>
          </a:p>
          <a:p>
            <a:r>
              <a:rPr lang="en-US" dirty="0"/>
              <a:t>How community and academic partners learn.</a:t>
            </a:r>
          </a:p>
          <a:p>
            <a:r>
              <a:rPr lang="en-US" dirty="0"/>
              <a:t>How power and trust influence the partnership</a:t>
            </a:r>
          </a:p>
          <a:p>
            <a:r>
              <a:rPr lang="en-US" dirty="0"/>
              <a:t>MPH Students</a:t>
            </a:r>
          </a:p>
          <a:p>
            <a:endParaRPr lang="en-US" dirty="0"/>
          </a:p>
          <a:p>
            <a:endParaRPr lang="en-US" dirty="0"/>
          </a:p>
        </p:txBody>
      </p:sp>
    </p:spTree>
    <p:extLst>
      <p:ext uri="{BB962C8B-B14F-4D97-AF65-F5344CB8AC3E}">
        <p14:creationId xmlns:p14="http://schemas.microsoft.com/office/powerpoint/2010/main" val="2179386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3EE53-BC83-8C4D-81B6-9CBFE5642073}"/>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7B64DF43-0044-A04E-9BFE-213A814486FD}"/>
              </a:ext>
            </a:extLst>
          </p:cNvPr>
          <p:cNvSpPr>
            <a:spLocks noGrp="1"/>
          </p:cNvSpPr>
          <p:nvPr>
            <p:ph idx="1"/>
          </p:nvPr>
        </p:nvSpPr>
        <p:spPr/>
        <p:txBody>
          <a:bodyPr/>
          <a:lstStyle/>
          <a:p>
            <a:r>
              <a:rPr lang="en-US" dirty="0" err="1"/>
              <a:t>Hanne.Haricharan@uct.ac.za</a:t>
            </a:r>
            <a:endParaRPr lang="en-US" dirty="0"/>
          </a:p>
        </p:txBody>
      </p:sp>
    </p:spTree>
    <p:extLst>
      <p:ext uri="{BB962C8B-B14F-4D97-AF65-F5344CB8AC3E}">
        <p14:creationId xmlns:p14="http://schemas.microsoft.com/office/powerpoint/2010/main" val="3128486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B6C0D-7128-0D41-AA10-303F4AD44770}"/>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3B02D2C-EE8F-8B4D-B3F8-3114901979FF}"/>
              </a:ext>
            </a:extLst>
          </p:cNvPr>
          <p:cNvSpPr>
            <a:spLocks noGrp="1"/>
          </p:cNvSpPr>
          <p:nvPr>
            <p:ph idx="1"/>
          </p:nvPr>
        </p:nvSpPr>
        <p:spPr/>
        <p:txBody>
          <a:bodyPr/>
          <a:lstStyle/>
          <a:p>
            <a:r>
              <a:rPr lang="en-US" dirty="0"/>
              <a:t>UCT’s social responsiveness framework</a:t>
            </a:r>
          </a:p>
          <a:p>
            <a:r>
              <a:rPr lang="en-US" dirty="0"/>
              <a:t>Defining community engaged research</a:t>
            </a:r>
          </a:p>
          <a:p>
            <a:r>
              <a:rPr lang="en-US" dirty="0"/>
              <a:t>Different levels of engagement</a:t>
            </a:r>
          </a:p>
          <a:p>
            <a:r>
              <a:rPr lang="en-US" dirty="0"/>
              <a:t>The LN network history and projects</a:t>
            </a:r>
          </a:p>
          <a:p>
            <a:r>
              <a:rPr lang="en-US" dirty="0"/>
              <a:t>The project on Strengthening Community Voice to Address </a:t>
            </a:r>
            <a:r>
              <a:rPr lang="en-US"/>
              <a:t>Social Determinants of Health. </a:t>
            </a:r>
            <a:endParaRPr lang="en-US" dirty="0"/>
          </a:p>
        </p:txBody>
      </p:sp>
    </p:spTree>
    <p:extLst>
      <p:ext uri="{BB962C8B-B14F-4D97-AF65-F5344CB8AC3E}">
        <p14:creationId xmlns:p14="http://schemas.microsoft.com/office/powerpoint/2010/main" val="2992457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8F4B0-AEBD-6242-89D1-0E82BAB4278B}"/>
              </a:ext>
            </a:extLst>
          </p:cNvPr>
          <p:cNvSpPr>
            <a:spLocks noGrp="1"/>
          </p:cNvSpPr>
          <p:nvPr>
            <p:ph type="title"/>
          </p:nvPr>
        </p:nvSpPr>
        <p:spPr/>
        <p:txBody>
          <a:bodyPr/>
          <a:lstStyle/>
          <a:p>
            <a:r>
              <a:rPr lang="en-US" dirty="0"/>
              <a:t>UCTs framework</a:t>
            </a:r>
          </a:p>
        </p:txBody>
      </p:sp>
      <p:sp>
        <p:nvSpPr>
          <p:cNvPr id="3" name="Content Placeholder 2">
            <a:extLst>
              <a:ext uri="{FF2B5EF4-FFF2-40B4-BE49-F238E27FC236}">
                <a16:creationId xmlns:a16="http://schemas.microsoft.com/office/drawing/2014/main" id="{C427F9B9-CC28-6D42-968A-5F753719536B}"/>
              </a:ext>
            </a:extLst>
          </p:cNvPr>
          <p:cNvSpPr>
            <a:spLocks noGrp="1"/>
          </p:cNvSpPr>
          <p:nvPr>
            <p:ph idx="1"/>
          </p:nvPr>
        </p:nvSpPr>
        <p:spPr/>
        <p:txBody>
          <a:bodyPr>
            <a:normAutofit/>
          </a:bodyPr>
          <a:lstStyle/>
          <a:p>
            <a:r>
              <a:rPr lang="en-US" dirty="0"/>
              <a:t>UCT’S social responsiveness: engagement with external non-academic </a:t>
            </a:r>
            <a:r>
              <a:rPr lang="en-US" dirty="0" err="1"/>
              <a:t>constitutiencies</a:t>
            </a:r>
            <a:r>
              <a:rPr lang="en-US" dirty="0"/>
              <a:t> where academics use their professional expertise. </a:t>
            </a:r>
          </a:p>
          <a:p>
            <a:r>
              <a:rPr lang="en-US" dirty="0"/>
              <a:t>Engaged scholarship: using scholarly expertise with the intentional public purpose or benefit through engagement with external stakeholders. </a:t>
            </a:r>
          </a:p>
          <a:p>
            <a:r>
              <a:rPr lang="en-US" dirty="0"/>
              <a:t>External stakeholders: business, policy makers, government agencies, </a:t>
            </a:r>
            <a:r>
              <a:rPr lang="en-US" dirty="0" err="1"/>
              <a:t>organisations</a:t>
            </a:r>
            <a:r>
              <a:rPr lang="en-US" dirty="0"/>
              <a:t>, communities. </a:t>
            </a:r>
          </a:p>
          <a:p>
            <a:endParaRPr lang="en-US" dirty="0"/>
          </a:p>
          <a:p>
            <a:endParaRPr lang="en-US" dirty="0"/>
          </a:p>
        </p:txBody>
      </p:sp>
    </p:spTree>
    <p:extLst>
      <p:ext uri="{BB962C8B-B14F-4D97-AF65-F5344CB8AC3E}">
        <p14:creationId xmlns:p14="http://schemas.microsoft.com/office/powerpoint/2010/main" val="1859632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552E4-40A3-E241-A83E-D122D621374D}"/>
              </a:ext>
            </a:extLst>
          </p:cNvPr>
          <p:cNvSpPr>
            <a:spLocks noGrp="1"/>
          </p:cNvSpPr>
          <p:nvPr>
            <p:ph type="title"/>
          </p:nvPr>
        </p:nvSpPr>
        <p:spPr/>
        <p:txBody>
          <a:bodyPr/>
          <a:lstStyle/>
          <a:p>
            <a:r>
              <a:rPr lang="en-US" dirty="0"/>
              <a:t>Community Engaged </a:t>
            </a:r>
            <a:r>
              <a:rPr lang="en-US" dirty="0" err="1"/>
              <a:t>REsearch</a:t>
            </a:r>
            <a:endParaRPr lang="en-US" dirty="0"/>
          </a:p>
        </p:txBody>
      </p:sp>
      <p:sp>
        <p:nvSpPr>
          <p:cNvPr id="3" name="Content Placeholder 2">
            <a:extLst>
              <a:ext uri="{FF2B5EF4-FFF2-40B4-BE49-F238E27FC236}">
                <a16:creationId xmlns:a16="http://schemas.microsoft.com/office/drawing/2014/main" id="{E9321C62-E259-F54C-851F-1CE26AAC8EA3}"/>
              </a:ext>
            </a:extLst>
          </p:cNvPr>
          <p:cNvSpPr>
            <a:spLocks noGrp="1"/>
          </p:cNvSpPr>
          <p:nvPr>
            <p:ph idx="1"/>
          </p:nvPr>
        </p:nvSpPr>
        <p:spPr>
          <a:xfrm>
            <a:off x="1451579" y="2069520"/>
            <a:ext cx="9603275" cy="4214322"/>
          </a:xfrm>
        </p:spPr>
        <p:txBody>
          <a:bodyPr>
            <a:normAutofit fontScale="47500" lnSpcReduction="20000"/>
          </a:bodyPr>
          <a:lstStyle/>
          <a:p>
            <a:r>
              <a:rPr lang="en-US" sz="3000" dirty="0"/>
              <a:t>A specific form of social responsiveness or engaged scholarship, where the external partner is communities.</a:t>
            </a:r>
          </a:p>
          <a:p>
            <a:r>
              <a:rPr lang="en-US" sz="3000" dirty="0"/>
              <a:t>Some definitions:</a:t>
            </a:r>
          </a:p>
          <a:p>
            <a:r>
              <a:rPr lang="en-ZA" sz="3000" dirty="0"/>
              <a:t>Community-engaged research, while not explicitly a methodological approach onto itself, is a framework for conducting research. This framework emphasizes the importance of partnerships between researchers and community members that is grounded in the views, consideration, and cooperation of the community in which the research is taking place. The major tenant of community-engaged research is that the community is involved in the research taking place within their community in a meaningful way. (Institute for Collaboration on Health, Intervention, and Policy, University of </a:t>
            </a:r>
            <a:r>
              <a:rPr lang="en-ZA" sz="3000" dirty="0" err="1"/>
              <a:t>Conneticut</a:t>
            </a:r>
            <a:r>
              <a:rPr lang="en-ZA" sz="3000" dirty="0"/>
              <a:t>)</a:t>
            </a:r>
          </a:p>
          <a:p>
            <a:r>
              <a:rPr lang="en-ZA" sz="3000" dirty="0"/>
              <a:t>Community engaged research (</a:t>
            </a:r>
            <a:r>
              <a:rPr lang="en-ZA" sz="3000" dirty="0" err="1"/>
              <a:t>CEnR</a:t>
            </a:r>
            <a:r>
              <a:rPr lang="en-ZA" sz="3000" dirty="0"/>
              <a:t>) is a collaborative process between the researcher and community partner that creates and disseminates knowledge and creative expression with the goal of contributing to the discipline and strengthening the well-being of the community. </a:t>
            </a:r>
            <a:r>
              <a:rPr lang="en-ZA" sz="3000" dirty="0" err="1"/>
              <a:t>CEnR</a:t>
            </a:r>
            <a:r>
              <a:rPr lang="en-ZA" sz="3000" dirty="0"/>
              <a:t> identifies the assets of all stakeholders and incorporates them in the design and conduct of the different phases of the research process. (Virginia </a:t>
            </a:r>
            <a:r>
              <a:rPr lang="en-ZA" sz="3000" dirty="0" err="1"/>
              <a:t>Commenwealth</a:t>
            </a:r>
            <a:r>
              <a:rPr lang="en-ZA" sz="3000" dirty="0"/>
              <a:t> University)</a:t>
            </a:r>
          </a:p>
          <a:p>
            <a:r>
              <a:rPr lang="en-US" sz="3000" dirty="0"/>
              <a:t>The Term ‘community engaged’ is broad and includes the full spectrum of approaches that involve the community in the research process (Harvard Catalyst).</a:t>
            </a:r>
            <a:endParaRPr lang="en-ZA" sz="3000" dirty="0"/>
          </a:p>
          <a:p>
            <a:r>
              <a:rPr lang="en-ZA" sz="3000" dirty="0"/>
              <a:t>The process of working collaboratively with and through groups of people affiliated by geographic proximity, special interests, or similar situations to address issues affecting the wellbeing of those people. (Scripps </a:t>
            </a:r>
            <a:r>
              <a:rPr lang="en-ZA" sz="3000" dirty="0" err="1"/>
              <a:t>Tranlsational</a:t>
            </a:r>
            <a:r>
              <a:rPr lang="en-ZA" sz="3000" dirty="0"/>
              <a:t> Science Institute). </a:t>
            </a:r>
          </a:p>
        </p:txBody>
      </p:sp>
    </p:spTree>
    <p:extLst>
      <p:ext uri="{BB962C8B-B14F-4D97-AF65-F5344CB8AC3E}">
        <p14:creationId xmlns:p14="http://schemas.microsoft.com/office/powerpoint/2010/main" val="1556519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6C50-FC7C-B746-9DAC-F38280BD9692}"/>
              </a:ext>
            </a:extLst>
          </p:cNvPr>
          <p:cNvSpPr>
            <a:spLocks noGrp="1"/>
          </p:cNvSpPr>
          <p:nvPr>
            <p:ph type="title"/>
          </p:nvPr>
        </p:nvSpPr>
        <p:spPr/>
        <p:txBody>
          <a:bodyPr/>
          <a:lstStyle/>
          <a:p>
            <a:r>
              <a:rPr lang="en-US" dirty="0"/>
              <a:t>Definitions Cont.</a:t>
            </a:r>
          </a:p>
        </p:txBody>
      </p:sp>
      <p:sp>
        <p:nvSpPr>
          <p:cNvPr id="3" name="Content Placeholder 2">
            <a:extLst>
              <a:ext uri="{FF2B5EF4-FFF2-40B4-BE49-F238E27FC236}">
                <a16:creationId xmlns:a16="http://schemas.microsoft.com/office/drawing/2014/main" id="{E8775978-0BFB-A349-A852-F386A6F83F26}"/>
              </a:ext>
            </a:extLst>
          </p:cNvPr>
          <p:cNvSpPr>
            <a:spLocks noGrp="1"/>
          </p:cNvSpPr>
          <p:nvPr>
            <p:ph idx="1"/>
          </p:nvPr>
        </p:nvSpPr>
        <p:spPr/>
        <p:txBody>
          <a:bodyPr/>
          <a:lstStyle/>
          <a:p>
            <a:pPr marL="0" indent="0">
              <a:buNone/>
            </a:pPr>
            <a:r>
              <a:rPr lang="en-US" dirty="0"/>
              <a:t>A collaborative approach to research that equitably involves all partners in the research process and recognizes the unique strengths that each brings. (WK </a:t>
            </a:r>
            <a:r>
              <a:rPr lang="en-US" dirty="0" err="1"/>
              <a:t>Kellog</a:t>
            </a:r>
            <a:r>
              <a:rPr lang="en-US" dirty="0"/>
              <a:t> Foundation)</a:t>
            </a:r>
          </a:p>
          <a:p>
            <a:pPr marL="0" indent="0">
              <a:buNone/>
            </a:pPr>
            <a:endParaRPr lang="en-US" dirty="0"/>
          </a:p>
          <a:p>
            <a:pPr marL="0" indent="0">
              <a:buNone/>
            </a:pPr>
            <a:r>
              <a:rPr lang="en-US" dirty="0"/>
              <a:t>Research ‘with’ rather than research ‘on’.</a:t>
            </a:r>
          </a:p>
        </p:txBody>
      </p:sp>
      <p:pic>
        <p:nvPicPr>
          <p:cNvPr id="4" name="Picture 3">
            <a:extLst>
              <a:ext uri="{FF2B5EF4-FFF2-40B4-BE49-F238E27FC236}">
                <a16:creationId xmlns:a16="http://schemas.microsoft.com/office/drawing/2014/main" id="{79FB3C86-F2F8-0C40-A37A-4DE63407DE47}"/>
              </a:ext>
            </a:extLst>
          </p:cNvPr>
          <p:cNvPicPr>
            <a:picLocks noChangeAspect="1"/>
          </p:cNvPicPr>
          <p:nvPr/>
        </p:nvPicPr>
        <p:blipFill>
          <a:blip r:embed="rId2"/>
          <a:stretch>
            <a:fillRect/>
          </a:stretch>
        </p:blipFill>
        <p:spPr>
          <a:xfrm>
            <a:off x="-159490" y="0"/>
            <a:ext cx="12192000" cy="6858000"/>
          </a:xfrm>
          <a:prstGeom prst="rect">
            <a:avLst/>
          </a:prstGeom>
        </p:spPr>
      </p:pic>
      <p:sp>
        <p:nvSpPr>
          <p:cNvPr id="8" name="Rectangle 7">
            <a:extLst>
              <a:ext uri="{FF2B5EF4-FFF2-40B4-BE49-F238E27FC236}">
                <a16:creationId xmlns:a16="http://schemas.microsoft.com/office/drawing/2014/main" id="{D0E1CAC2-52F9-F442-A452-71D680AB364E}"/>
              </a:ext>
            </a:extLst>
          </p:cNvPr>
          <p:cNvSpPr/>
          <p:nvPr/>
        </p:nvSpPr>
        <p:spPr>
          <a:xfrm>
            <a:off x="1265274" y="3983446"/>
            <a:ext cx="7878726" cy="923330"/>
          </a:xfrm>
          <a:prstGeom prst="rect">
            <a:avLst/>
          </a:prstGeom>
        </p:spPr>
        <p:txBody>
          <a:bodyPr wrap="square">
            <a:spAutoFit/>
          </a:bodyPr>
          <a:lstStyle/>
          <a:p>
            <a:r>
              <a:rPr lang="en-US" dirty="0"/>
              <a:t>Community involved in aspect or research</a:t>
            </a:r>
          </a:p>
          <a:p>
            <a:r>
              <a:rPr lang="en-US" dirty="0"/>
              <a:t>Research has a specific intention/purpose beyond knowledge generation.</a:t>
            </a:r>
          </a:p>
          <a:p>
            <a:r>
              <a:rPr lang="en-US" dirty="0"/>
              <a:t>Application to real life issues. </a:t>
            </a:r>
          </a:p>
        </p:txBody>
      </p:sp>
    </p:spTree>
    <p:extLst>
      <p:ext uri="{BB962C8B-B14F-4D97-AF65-F5344CB8AC3E}">
        <p14:creationId xmlns:p14="http://schemas.microsoft.com/office/powerpoint/2010/main" val="1869874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4CEAD-26EA-2840-B86C-3700D367B1A6}"/>
              </a:ext>
            </a:extLst>
          </p:cNvPr>
          <p:cNvSpPr>
            <a:spLocks noGrp="1"/>
          </p:cNvSpPr>
          <p:nvPr>
            <p:ph type="title"/>
          </p:nvPr>
        </p:nvSpPr>
        <p:spPr/>
        <p:txBody>
          <a:bodyPr/>
          <a:lstStyle/>
          <a:p>
            <a:r>
              <a:rPr lang="en-US" dirty="0"/>
              <a:t>Characteristics</a:t>
            </a:r>
          </a:p>
        </p:txBody>
      </p:sp>
      <p:sp>
        <p:nvSpPr>
          <p:cNvPr id="3" name="Content Placeholder 2">
            <a:extLst>
              <a:ext uri="{FF2B5EF4-FFF2-40B4-BE49-F238E27FC236}">
                <a16:creationId xmlns:a16="http://schemas.microsoft.com/office/drawing/2014/main" id="{DCF014A2-DB3B-7349-BFCD-013A85ACEE63}"/>
              </a:ext>
            </a:extLst>
          </p:cNvPr>
          <p:cNvSpPr>
            <a:spLocks noGrp="1"/>
          </p:cNvSpPr>
          <p:nvPr>
            <p:ph idx="1"/>
          </p:nvPr>
        </p:nvSpPr>
        <p:spPr/>
        <p:txBody>
          <a:bodyPr>
            <a:normAutofit fontScale="77500" lnSpcReduction="20000"/>
          </a:bodyPr>
          <a:lstStyle/>
          <a:p>
            <a:r>
              <a:rPr lang="en-US" dirty="0"/>
              <a:t>Community and researcher contribute (equally) in all or most phases of research.</a:t>
            </a:r>
          </a:p>
          <a:p>
            <a:r>
              <a:rPr lang="en-US" dirty="0"/>
              <a:t>Trust, collaboration and shared decision-making are integral parts of the process</a:t>
            </a:r>
          </a:p>
          <a:p>
            <a:r>
              <a:rPr lang="en-US" dirty="0"/>
              <a:t>Findings and knowledge benefit all partners.</a:t>
            </a:r>
          </a:p>
          <a:p>
            <a:r>
              <a:rPr lang="en-US" dirty="0"/>
              <a:t>Researchers and community members recognize each other’s expertise in a bidirectional co-learning process.</a:t>
            </a:r>
          </a:p>
          <a:p>
            <a:r>
              <a:rPr lang="en-US" dirty="0"/>
              <a:t>Researchers embrace the skills, strengths, resources and assets of local individuals and </a:t>
            </a:r>
            <a:r>
              <a:rPr lang="en-US" dirty="0" err="1"/>
              <a:t>organisations</a:t>
            </a:r>
            <a:r>
              <a:rPr lang="en-US" dirty="0"/>
              <a:t>.</a:t>
            </a:r>
          </a:p>
          <a:p>
            <a:r>
              <a:rPr lang="en-US" dirty="0"/>
              <a:t>Emphasis is on multiple determinants of health.</a:t>
            </a:r>
          </a:p>
          <a:p>
            <a:r>
              <a:rPr lang="en-US" dirty="0"/>
              <a:t>Partners commit to long-term research relationships</a:t>
            </a:r>
          </a:p>
          <a:p>
            <a:r>
              <a:rPr lang="en-US" dirty="0"/>
              <a:t>Core elements include local capacity building, systems development, and empowerment and sustainability.</a:t>
            </a:r>
          </a:p>
          <a:p>
            <a:r>
              <a:rPr lang="en-US" dirty="0"/>
              <a:t>(Scripps Translational Science Institute).</a:t>
            </a:r>
          </a:p>
        </p:txBody>
      </p:sp>
    </p:spTree>
    <p:extLst>
      <p:ext uri="{BB962C8B-B14F-4D97-AF65-F5344CB8AC3E}">
        <p14:creationId xmlns:p14="http://schemas.microsoft.com/office/powerpoint/2010/main" val="1996287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0F843-FBF5-EF47-885E-D4392B5A7D47}"/>
              </a:ext>
            </a:extLst>
          </p:cNvPr>
          <p:cNvSpPr>
            <a:spLocks noGrp="1"/>
          </p:cNvSpPr>
          <p:nvPr>
            <p:ph type="title"/>
          </p:nvPr>
        </p:nvSpPr>
        <p:spPr/>
        <p:txBody>
          <a:bodyPr/>
          <a:lstStyle/>
          <a:p>
            <a:r>
              <a:rPr lang="en-US" dirty="0"/>
              <a:t>Different forms and levels of ENGAGEMENT</a:t>
            </a:r>
          </a:p>
        </p:txBody>
      </p:sp>
      <p:sp>
        <p:nvSpPr>
          <p:cNvPr id="4" name="Rectangle 2">
            <a:extLst>
              <a:ext uri="{FF2B5EF4-FFF2-40B4-BE49-F238E27FC236}">
                <a16:creationId xmlns:a16="http://schemas.microsoft.com/office/drawing/2014/main" id="{9B59C2D0-191E-1947-A627-DC658057B0AD}"/>
              </a:ext>
            </a:extLst>
          </p:cNvPr>
          <p:cNvSpPr>
            <a:spLocks noChangeArrowheads="1"/>
          </p:cNvSpPr>
          <p:nvPr/>
        </p:nvSpPr>
        <p:spPr bwMode="auto">
          <a:xfrm>
            <a:off x="1981200" y="204893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300A1C17-1E5F-F341-BE15-0BA5C8C6022E}"/>
              </a:ext>
            </a:extLst>
          </p:cNvPr>
          <p:cNvPicPr/>
          <p:nvPr/>
        </p:nvPicPr>
        <p:blipFill>
          <a:blip r:embed="rId2"/>
          <a:stretch>
            <a:fillRect/>
          </a:stretch>
        </p:blipFill>
        <p:spPr>
          <a:xfrm rot="16200000">
            <a:off x="4073986" y="-498016"/>
            <a:ext cx="3819208" cy="9064021"/>
          </a:xfrm>
          <a:prstGeom prst="rect">
            <a:avLst/>
          </a:prstGeom>
        </p:spPr>
      </p:pic>
    </p:spTree>
    <p:extLst>
      <p:ext uri="{BB962C8B-B14F-4D97-AF65-F5344CB8AC3E}">
        <p14:creationId xmlns:p14="http://schemas.microsoft.com/office/powerpoint/2010/main" val="1360700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76B4A-BBAF-E943-AB40-1D42B6BA48CD}"/>
              </a:ext>
            </a:extLst>
          </p:cNvPr>
          <p:cNvSpPr>
            <a:spLocks noGrp="1"/>
          </p:cNvSpPr>
          <p:nvPr>
            <p:ph type="title"/>
          </p:nvPr>
        </p:nvSpPr>
        <p:spPr/>
        <p:txBody>
          <a:bodyPr/>
          <a:lstStyle/>
          <a:p>
            <a:r>
              <a:rPr lang="en-US" dirty="0"/>
              <a:t>Degree Om community engagement</a:t>
            </a:r>
          </a:p>
        </p:txBody>
      </p:sp>
      <p:sp>
        <p:nvSpPr>
          <p:cNvPr id="3" name="Content Placeholder 2">
            <a:extLst>
              <a:ext uri="{FF2B5EF4-FFF2-40B4-BE49-F238E27FC236}">
                <a16:creationId xmlns:a16="http://schemas.microsoft.com/office/drawing/2014/main" id="{7800969C-10A8-4846-8C98-5B3B6A701710}"/>
              </a:ext>
            </a:extLst>
          </p:cNvPr>
          <p:cNvSpPr>
            <a:spLocks noGrp="1"/>
          </p:cNvSpPr>
          <p:nvPr>
            <p:ph idx="1"/>
          </p:nvPr>
        </p:nvSpPr>
        <p:spPr>
          <a:xfrm>
            <a:off x="1451579" y="2015732"/>
            <a:ext cx="9603275" cy="3766503"/>
          </a:xfrm>
        </p:spPr>
        <p:txBody>
          <a:bodyPr>
            <a:normAutofit fontScale="70000" lnSpcReduction="20000"/>
          </a:bodyPr>
          <a:lstStyle/>
          <a:p>
            <a:pPr marL="0" lvl="0" indent="0" eaLnBrk="0" fontAlgn="base" hangingPunct="0">
              <a:lnSpc>
                <a:spcPct val="100000"/>
              </a:lnSpc>
              <a:spcBef>
                <a:spcPct val="0"/>
              </a:spcBef>
              <a:spcAft>
                <a:spcPct val="0"/>
              </a:spcAft>
              <a:buClrTx/>
              <a:buSzTx/>
              <a:buNone/>
            </a:pPr>
            <a:r>
              <a:rPr lang="en-US" altLang="en-US" sz="1800" b="1" dirty="0">
                <a:solidFill>
                  <a:srgbClr val="63A5AA"/>
                </a:solidFill>
                <a:latin typeface="FranklinGothic"/>
              </a:rPr>
              <a:t>		</a:t>
            </a:r>
          </a:p>
          <a:p>
            <a:pPr marL="0" lvl="0" indent="0" eaLnBrk="0" fontAlgn="base" hangingPunct="0">
              <a:lnSpc>
                <a:spcPct val="100000"/>
              </a:lnSpc>
              <a:spcBef>
                <a:spcPct val="0"/>
              </a:spcBef>
              <a:spcAft>
                <a:spcPct val="0"/>
              </a:spcAft>
              <a:buClrTx/>
              <a:buSzTx/>
              <a:buNone/>
            </a:pPr>
            <a:r>
              <a:rPr lang="en-US" altLang="en-US" sz="1800" b="1" dirty="0">
                <a:solidFill>
                  <a:srgbClr val="63A5AA"/>
                </a:solidFill>
                <a:latin typeface="FranklinGothic"/>
              </a:rPr>
              <a:t>		</a:t>
            </a:r>
            <a:endParaRPr lang="en-US" altLang="en-US" sz="1900" b="1" dirty="0">
              <a:solidFill>
                <a:srgbClr val="63A5AA"/>
              </a:solidFill>
              <a:latin typeface="FranklinGothic"/>
            </a:endParaRPr>
          </a:p>
          <a:p>
            <a:pPr marL="0" lvl="0" indent="0" eaLnBrk="0" fontAlgn="base" hangingPunct="0">
              <a:lnSpc>
                <a:spcPct val="100000"/>
              </a:lnSpc>
              <a:spcBef>
                <a:spcPct val="0"/>
              </a:spcBef>
              <a:spcAft>
                <a:spcPct val="0"/>
              </a:spcAft>
              <a:buClrTx/>
              <a:buSzTx/>
              <a:buNone/>
            </a:pPr>
            <a:r>
              <a:rPr lang="en-US" altLang="en-US" sz="1900" b="1" dirty="0">
                <a:solidFill>
                  <a:srgbClr val="63A5AA"/>
                </a:solidFill>
                <a:latin typeface="FranklinGothic"/>
              </a:rPr>
              <a:t>		</a:t>
            </a:r>
            <a:r>
              <a:rPr lang="en-US" altLang="en-US" b="1" dirty="0">
                <a:solidFill>
                  <a:srgbClr val="63A5AA"/>
                </a:solidFill>
                <a:latin typeface="FranklinGothic"/>
              </a:rPr>
              <a:t>More intensive </a:t>
            </a:r>
            <a:endParaRPr lang="en-US" altLang="en-US" dirty="0"/>
          </a:p>
          <a:p>
            <a:pPr marL="0" lvl="0" indent="0" eaLnBrk="0" fontAlgn="base" hangingPunct="0">
              <a:lnSpc>
                <a:spcPct val="100000"/>
              </a:lnSpc>
              <a:spcBef>
                <a:spcPct val="0"/>
              </a:spcBef>
              <a:spcAft>
                <a:spcPct val="0"/>
              </a:spcAft>
              <a:buClrTx/>
              <a:buSzTx/>
              <a:buNone/>
            </a:pPr>
            <a:r>
              <a:rPr lang="en-US" altLang="en-US" dirty="0">
                <a:solidFill>
                  <a:srgbClr val="606366"/>
                </a:solidFill>
                <a:latin typeface="FranklinGothic"/>
              </a:rPr>
              <a:t>		Collaborating fully in all aspects of research, </a:t>
            </a:r>
            <a:endParaRPr lang="en-US" altLang="en-US" dirty="0"/>
          </a:p>
          <a:p>
            <a:pPr marL="0" lvl="0" indent="0" eaLnBrk="0" fontAlgn="base" hangingPunct="0">
              <a:lnSpc>
                <a:spcPct val="100000"/>
              </a:lnSpc>
              <a:spcBef>
                <a:spcPct val="0"/>
              </a:spcBef>
              <a:spcAft>
                <a:spcPct val="0"/>
              </a:spcAft>
              <a:buClrTx/>
              <a:buSzTx/>
              <a:buNone/>
            </a:pPr>
            <a:r>
              <a:rPr lang="en-US" altLang="en-US" dirty="0">
                <a:solidFill>
                  <a:srgbClr val="606366"/>
                </a:solidFill>
                <a:latin typeface="FranklinGothic"/>
              </a:rPr>
              <a:t>		including defining study questions, writing the funding proposal, designing the methods, </a:t>
            </a:r>
            <a:r>
              <a:rPr lang="en-US" altLang="en-US" dirty="0" err="1">
                <a:solidFill>
                  <a:srgbClr val="606366"/>
                </a:solidFill>
                <a:latin typeface="FranklinGothic"/>
              </a:rPr>
              <a:t>imple</a:t>
            </a:r>
            <a:r>
              <a:rPr lang="en-US" altLang="en-US" dirty="0">
                <a:solidFill>
                  <a:srgbClr val="606366"/>
                </a:solidFill>
                <a:latin typeface="FranklinGothic"/>
              </a:rPr>
              <a:t>- </a:t>
            </a:r>
            <a:endParaRPr lang="en-US" altLang="en-US" dirty="0"/>
          </a:p>
          <a:p>
            <a:pPr marL="0" lvl="0" indent="0" eaLnBrk="0" fontAlgn="base" hangingPunct="0">
              <a:lnSpc>
                <a:spcPct val="100000"/>
              </a:lnSpc>
              <a:spcBef>
                <a:spcPct val="0"/>
              </a:spcBef>
              <a:spcAft>
                <a:spcPct val="0"/>
              </a:spcAft>
              <a:buClrTx/>
              <a:buSzTx/>
              <a:buNone/>
            </a:pPr>
            <a:r>
              <a:rPr lang="en-US" altLang="en-US" dirty="0">
                <a:solidFill>
                  <a:srgbClr val="606366"/>
                </a:solidFill>
                <a:latin typeface="FranklinGothic"/>
              </a:rPr>
              <a:t>		</a:t>
            </a:r>
            <a:r>
              <a:rPr lang="en-US" altLang="en-US" dirty="0" err="1">
                <a:solidFill>
                  <a:srgbClr val="606366"/>
                </a:solidFill>
                <a:latin typeface="FranklinGothic"/>
              </a:rPr>
              <a:t>menting</a:t>
            </a:r>
            <a:r>
              <a:rPr lang="en-US" altLang="en-US" dirty="0">
                <a:solidFill>
                  <a:srgbClr val="606366"/>
                </a:solidFill>
                <a:latin typeface="FranklinGothic"/>
              </a:rPr>
              <a:t> the research project, analyzing the results and disseminating the findings </a:t>
            </a:r>
          </a:p>
          <a:p>
            <a:pPr marL="0" lvl="0" indent="0" eaLnBrk="0" fontAlgn="base" hangingPunct="0">
              <a:lnSpc>
                <a:spcPct val="100000"/>
              </a:lnSpc>
              <a:spcBef>
                <a:spcPct val="0"/>
              </a:spcBef>
              <a:spcAft>
                <a:spcPct val="0"/>
              </a:spcAft>
              <a:buClrTx/>
              <a:buSzTx/>
              <a:buNone/>
            </a:pPr>
            <a:endParaRPr lang="en-US" altLang="en-US" dirty="0">
              <a:solidFill>
                <a:srgbClr val="606366"/>
              </a:solidFill>
              <a:latin typeface="FranklinGothic"/>
            </a:endParaRPr>
          </a:p>
          <a:p>
            <a:pPr marL="0" lvl="0" indent="0" eaLnBrk="0" fontAlgn="base" hangingPunct="0">
              <a:lnSpc>
                <a:spcPct val="100000"/>
              </a:lnSpc>
              <a:spcBef>
                <a:spcPct val="0"/>
              </a:spcBef>
              <a:spcAft>
                <a:spcPct val="0"/>
              </a:spcAft>
              <a:buClrTx/>
              <a:buSzTx/>
              <a:buNone/>
            </a:pPr>
            <a:endParaRPr lang="en-US" altLang="en-US" dirty="0">
              <a:solidFill>
                <a:srgbClr val="606366"/>
              </a:solidFill>
              <a:latin typeface="FranklinGothic"/>
            </a:endParaRPr>
          </a:p>
          <a:p>
            <a:pPr marL="0" lvl="0" indent="0" eaLnBrk="0" fontAlgn="base" hangingPunct="0">
              <a:lnSpc>
                <a:spcPct val="100000"/>
              </a:lnSpc>
              <a:spcBef>
                <a:spcPct val="0"/>
              </a:spcBef>
              <a:spcAft>
                <a:spcPct val="0"/>
              </a:spcAft>
              <a:buClrTx/>
              <a:buSzTx/>
              <a:buNone/>
            </a:pPr>
            <a:endParaRPr lang="en-US" altLang="en-US" dirty="0">
              <a:solidFill>
                <a:srgbClr val="606366"/>
              </a:solidFill>
              <a:latin typeface="FranklinGothic"/>
            </a:endParaRPr>
          </a:p>
          <a:p>
            <a:pPr marL="0" lvl="0" indent="0" eaLnBrk="0" fontAlgn="base" hangingPunct="0">
              <a:lnSpc>
                <a:spcPct val="100000"/>
              </a:lnSpc>
              <a:spcBef>
                <a:spcPct val="0"/>
              </a:spcBef>
              <a:spcAft>
                <a:spcPct val="0"/>
              </a:spcAft>
              <a:buClrTx/>
              <a:buSzTx/>
              <a:buNone/>
            </a:pPr>
            <a:r>
              <a:rPr lang="en-US" altLang="en-US" dirty="0">
                <a:solidFill>
                  <a:srgbClr val="606366"/>
                </a:solidFill>
                <a:latin typeface="FranklinGothic"/>
              </a:rPr>
              <a:t>		</a:t>
            </a:r>
            <a:r>
              <a:rPr lang="en-US" altLang="en-US" dirty="0">
                <a:solidFill>
                  <a:srgbClr val="00B0F0"/>
                </a:solidFill>
                <a:latin typeface="FranklinGothic"/>
              </a:rPr>
              <a:t>Medium</a:t>
            </a:r>
            <a:endParaRPr lang="en-US" altLang="en-US" dirty="0">
              <a:solidFill>
                <a:srgbClr val="00B0F0"/>
              </a:solidFill>
            </a:endParaRPr>
          </a:p>
          <a:p>
            <a:pPr marL="0" lvl="0" indent="0" eaLnBrk="0" fontAlgn="base" hangingPunct="0">
              <a:lnSpc>
                <a:spcPct val="100000"/>
              </a:lnSpc>
              <a:spcBef>
                <a:spcPct val="0"/>
              </a:spcBef>
              <a:spcAft>
                <a:spcPct val="0"/>
              </a:spcAft>
              <a:buClrTx/>
              <a:buSzTx/>
              <a:buNone/>
            </a:pPr>
            <a:r>
              <a:rPr lang="en-US" altLang="en-US" dirty="0">
                <a:solidFill>
                  <a:srgbClr val="606366"/>
                </a:solidFill>
                <a:latin typeface="FranklinGothic"/>
              </a:rPr>
              <a:t>		Assisting with implementation of a researcher- designed study including participant </a:t>
            </a:r>
            <a:r>
              <a:rPr lang="en-US" altLang="en-US" err="1">
                <a:solidFill>
                  <a:srgbClr val="606366"/>
                </a:solidFill>
                <a:latin typeface="FranklinGothic"/>
              </a:rPr>
              <a:t>recruitment</a:t>
            </a:r>
            <a:r>
              <a:rPr lang="en-US" altLang="en-US">
                <a:solidFill>
                  <a:srgbClr val="606366"/>
                </a:solidFill>
                <a:latin typeface="FranklinGothic"/>
              </a:rPr>
              <a:t>, and</a:t>
            </a:r>
            <a:r>
              <a:rPr lang="en-US" altLang="en-US">
                <a:solidFill>
                  <a:srgbClr val="E28E4F"/>
                </a:solidFill>
                <a:latin typeface="ZapfDingbats"/>
              </a:rPr>
              <a:t> </a:t>
            </a:r>
            <a:r>
              <a:rPr lang="en-US" altLang="en-US" dirty="0">
                <a:solidFill>
                  <a:srgbClr val="E28E4F"/>
                </a:solidFill>
                <a:latin typeface="ZapfDingbats"/>
              </a:rPr>
              <a:t>	</a:t>
            </a:r>
            <a:r>
              <a:rPr lang="en-US" altLang="en-US">
                <a:solidFill>
                  <a:srgbClr val="E28E4F"/>
                </a:solidFill>
                <a:latin typeface="ZapfDingbats"/>
              </a:rPr>
              <a:t>	</a:t>
            </a:r>
            <a:r>
              <a:rPr lang="en-US" altLang="en-US">
                <a:solidFill>
                  <a:srgbClr val="606366"/>
                </a:solidFill>
                <a:latin typeface="FranklinGothic"/>
              </a:rPr>
              <a:t>data </a:t>
            </a:r>
            <a:r>
              <a:rPr lang="en-US" altLang="en-US" dirty="0">
                <a:solidFill>
                  <a:srgbClr val="606366"/>
                </a:solidFill>
                <a:latin typeface="FranklinGothic"/>
              </a:rPr>
              <a:t>collection, and/or providing feedback on aspects of study design or findings; the </a:t>
            </a:r>
            <a:r>
              <a:rPr lang="en-US" altLang="en-US">
                <a:solidFill>
                  <a:srgbClr val="606366"/>
                </a:solidFill>
                <a:latin typeface="FranklinGothic"/>
              </a:rPr>
              <a:t>com- 			munity partner </a:t>
            </a:r>
            <a:r>
              <a:rPr lang="en-US" altLang="en-US" dirty="0">
                <a:solidFill>
                  <a:srgbClr val="606366"/>
                </a:solidFill>
                <a:latin typeface="FranklinGothic"/>
              </a:rPr>
              <a:t>often acts as a subcontractor with a defined set of responsibilities </a:t>
            </a:r>
            <a:endParaRPr lang="en-US" altLang="en-US" dirty="0"/>
          </a:p>
          <a:p>
            <a:pPr marL="0" lvl="0" indent="0" eaLnBrk="0" fontAlgn="base" hangingPunct="0">
              <a:lnSpc>
                <a:spcPct val="100000"/>
              </a:lnSpc>
              <a:spcBef>
                <a:spcPct val="0"/>
              </a:spcBef>
              <a:spcAft>
                <a:spcPct val="0"/>
              </a:spcAft>
              <a:buClrTx/>
              <a:buSzTx/>
              <a:buNone/>
            </a:pPr>
            <a:endParaRPr lang="en-US" altLang="en-US" dirty="0">
              <a:solidFill>
                <a:srgbClr val="606366"/>
              </a:solidFill>
              <a:latin typeface="FranklinGothic"/>
            </a:endParaRPr>
          </a:p>
          <a:p>
            <a:pPr marL="0" lvl="0" indent="0" eaLnBrk="0" fontAlgn="base" hangingPunct="0">
              <a:lnSpc>
                <a:spcPct val="100000"/>
              </a:lnSpc>
              <a:spcBef>
                <a:spcPct val="0"/>
              </a:spcBef>
              <a:spcAft>
                <a:spcPct val="0"/>
              </a:spcAft>
              <a:buClrTx/>
              <a:buSzTx/>
              <a:buNone/>
            </a:pPr>
            <a:endParaRPr lang="en-US" altLang="en-US" dirty="0">
              <a:solidFill>
                <a:srgbClr val="606366"/>
              </a:solidFill>
              <a:latin typeface="FranklinGothic"/>
            </a:endParaRPr>
          </a:p>
          <a:p>
            <a:pPr marL="0" lvl="0" indent="0" eaLnBrk="0" fontAlgn="base" hangingPunct="0">
              <a:lnSpc>
                <a:spcPct val="100000"/>
              </a:lnSpc>
              <a:spcBef>
                <a:spcPct val="0"/>
              </a:spcBef>
              <a:spcAft>
                <a:spcPct val="0"/>
              </a:spcAft>
              <a:buClrTx/>
              <a:buSzTx/>
              <a:buNone/>
            </a:pPr>
            <a:endParaRPr lang="en-US" altLang="en-US" dirty="0">
              <a:solidFill>
                <a:srgbClr val="FFFF00"/>
              </a:solidFill>
              <a:latin typeface="FranklinGothic"/>
            </a:endParaRPr>
          </a:p>
          <a:p>
            <a:pPr marL="0" lvl="0" indent="0" eaLnBrk="0" fontAlgn="base" hangingPunct="0">
              <a:lnSpc>
                <a:spcPct val="100000"/>
              </a:lnSpc>
              <a:spcBef>
                <a:spcPct val="0"/>
              </a:spcBef>
              <a:spcAft>
                <a:spcPct val="0"/>
              </a:spcAft>
              <a:buClrTx/>
              <a:buSzTx/>
              <a:buNone/>
            </a:pPr>
            <a:r>
              <a:rPr lang="en-US" altLang="en-US" dirty="0">
                <a:solidFill>
                  <a:srgbClr val="FFFF00"/>
                </a:solidFill>
                <a:latin typeface="FranklinGothic"/>
              </a:rPr>
              <a:t>		</a:t>
            </a:r>
            <a:r>
              <a:rPr lang="en-US" altLang="en-US" dirty="0">
                <a:solidFill>
                  <a:srgbClr val="92D050"/>
                </a:solidFill>
                <a:latin typeface="FranklinGothic"/>
              </a:rPr>
              <a:t>Less Intensive</a:t>
            </a:r>
          </a:p>
          <a:p>
            <a:pPr marL="0" lvl="0" indent="0" eaLnBrk="0" fontAlgn="base" hangingPunct="0">
              <a:lnSpc>
                <a:spcPct val="100000"/>
              </a:lnSpc>
              <a:spcBef>
                <a:spcPct val="0"/>
              </a:spcBef>
              <a:spcAft>
                <a:spcPct val="0"/>
              </a:spcAft>
              <a:buClrTx/>
              <a:buSzTx/>
              <a:buNone/>
            </a:pPr>
            <a:r>
              <a:rPr lang="en-US" altLang="en-US" dirty="0">
                <a:solidFill>
                  <a:srgbClr val="606366"/>
                </a:solidFill>
                <a:latin typeface="FranklinGothic"/>
              </a:rPr>
              <a:t>		Assisting in discrete steps of a researcher- designed study, such as participant recruitment </a:t>
            </a:r>
            <a:endParaRPr lang="en-US" altLang="en-US" dirty="0"/>
          </a:p>
          <a:p>
            <a:pPr marL="0" lvl="0" indent="0" eaLnBrk="0" fontAlgn="base" hangingPunct="0">
              <a:lnSpc>
                <a:spcPct val="100000"/>
              </a:lnSpc>
              <a:spcBef>
                <a:spcPct val="0"/>
              </a:spcBef>
              <a:spcAft>
                <a:spcPct val="0"/>
              </a:spcAft>
              <a:buClrTx/>
              <a:buSzTx/>
              <a:buNone/>
            </a:pPr>
            <a:r>
              <a:rPr lang="en-US" altLang="en-US" sz="1900" dirty="0">
                <a:latin typeface="Arial" panose="020B0604020202020204" pitchFamily="34" charset="0"/>
              </a:rPr>
              <a:t>   </a:t>
            </a:r>
          </a:p>
          <a:p>
            <a:pPr marL="0" lvl="0" indent="0" eaLnBrk="0" fontAlgn="base" hangingPunct="0">
              <a:lnSpc>
                <a:spcPct val="100000"/>
              </a:lnSpc>
              <a:spcBef>
                <a:spcPct val="0"/>
              </a:spcBef>
              <a:spcAft>
                <a:spcPct val="0"/>
              </a:spcAft>
              <a:buClrTx/>
              <a:buSzTx/>
              <a:buNone/>
            </a:pPr>
            <a:endParaRPr lang="en-US" altLang="en-US" sz="1700" dirty="0">
              <a:latin typeface="Arial" panose="020B0604020202020204" pitchFamily="34" charset="0"/>
            </a:endParaRPr>
          </a:p>
          <a:p>
            <a:pPr marL="0" lvl="0" indent="0" eaLnBrk="0" fontAlgn="base" hangingPunct="0">
              <a:lnSpc>
                <a:spcPct val="100000"/>
              </a:lnSpc>
              <a:spcBef>
                <a:spcPct val="0"/>
              </a:spcBef>
              <a:spcAft>
                <a:spcPct val="0"/>
              </a:spcAft>
              <a:buClrTx/>
              <a:buSzTx/>
              <a:buNone/>
            </a:pPr>
            <a:r>
              <a:rPr lang="en-US" altLang="en-US" sz="1700" dirty="0">
                <a:latin typeface="Arial" panose="020B0604020202020204" pitchFamily="34" charset="0"/>
              </a:rPr>
              <a:t>(Community Engaged Research. Community Engagement Program. Clinical And Translational Science Institute, University of California)</a:t>
            </a:r>
          </a:p>
          <a:p>
            <a:endParaRPr lang="en-US" dirty="0"/>
          </a:p>
        </p:txBody>
      </p:sp>
      <p:pic>
        <p:nvPicPr>
          <p:cNvPr id="4" name="Picture 2" descr="page5image3552">
            <a:extLst>
              <a:ext uri="{FF2B5EF4-FFF2-40B4-BE49-F238E27FC236}">
                <a16:creationId xmlns:a16="http://schemas.microsoft.com/office/drawing/2014/main" id="{7EAE857E-AFE1-B049-8791-55396D187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034" y="2375788"/>
            <a:ext cx="317500" cy="273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48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73530-3418-0040-95E3-766CDC9B748C}"/>
              </a:ext>
            </a:extLst>
          </p:cNvPr>
          <p:cNvSpPr>
            <a:spLocks noGrp="1"/>
          </p:cNvSpPr>
          <p:nvPr>
            <p:ph type="title"/>
          </p:nvPr>
        </p:nvSpPr>
        <p:spPr/>
        <p:txBody>
          <a:bodyPr/>
          <a:lstStyle/>
          <a:p>
            <a:r>
              <a:rPr lang="en-US" dirty="0"/>
              <a:t>BENEFITS:</a:t>
            </a:r>
          </a:p>
        </p:txBody>
      </p:sp>
      <p:sp>
        <p:nvSpPr>
          <p:cNvPr id="3" name="Content Placeholder 2">
            <a:extLst>
              <a:ext uri="{FF2B5EF4-FFF2-40B4-BE49-F238E27FC236}">
                <a16:creationId xmlns:a16="http://schemas.microsoft.com/office/drawing/2014/main" id="{D0B3F416-8FAF-344E-81E3-0A1518B4EA74}"/>
              </a:ext>
            </a:extLst>
          </p:cNvPr>
          <p:cNvSpPr>
            <a:spLocks noGrp="1"/>
          </p:cNvSpPr>
          <p:nvPr>
            <p:ph idx="1"/>
          </p:nvPr>
        </p:nvSpPr>
        <p:spPr/>
        <p:txBody>
          <a:bodyPr>
            <a:normAutofit fontScale="70000" lnSpcReduction="20000"/>
          </a:bodyPr>
          <a:lstStyle/>
          <a:p>
            <a:pPr marL="0" indent="0">
              <a:buNone/>
            </a:pPr>
            <a:endParaRPr lang="en-ZA" dirty="0"/>
          </a:p>
          <a:p>
            <a:r>
              <a:rPr lang="en-ZA" dirty="0"/>
              <a:t>Incorporate lived-experience insights into questions, hypotheses, or data interpretation.</a:t>
            </a:r>
          </a:p>
          <a:p>
            <a:r>
              <a:rPr lang="en-ZA" dirty="0"/>
              <a:t>Design research for easy translation to real-world health settings and situations.</a:t>
            </a:r>
          </a:p>
          <a:p>
            <a:r>
              <a:rPr lang="en-ZA" dirty="0"/>
              <a:t>Improve cultural- and language-appropriate communication and interventions.</a:t>
            </a:r>
          </a:p>
          <a:p>
            <a:r>
              <a:rPr lang="en-ZA" dirty="0"/>
              <a:t>Encourage participant recruitment, </a:t>
            </a:r>
            <a:r>
              <a:rPr lang="en-ZA" dirty="0" err="1"/>
              <a:t>enrollment</a:t>
            </a:r>
            <a:r>
              <a:rPr lang="en-ZA" dirty="0"/>
              <a:t>, and retention by community interactions.</a:t>
            </a:r>
          </a:p>
          <a:p>
            <a:r>
              <a:rPr lang="en-ZA" dirty="0"/>
              <a:t>Mitigate risk to the specific community by developing appropriate protections.</a:t>
            </a:r>
          </a:p>
          <a:p>
            <a:r>
              <a:rPr lang="en-ZA" dirty="0"/>
              <a:t>Build greater trust between academic researchers and communities, which may lead to additional collaborations.</a:t>
            </a:r>
          </a:p>
          <a:p>
            <a:r>
              <a:rPr lang="en-ZA" dirty="0"/>
              <a:t>Reach under-represented and under-served populations.</a:t>
            </a:r>
          </a:p>
          <a:p>
            <a:r>
              <a:rPr lang="en-ZA" dirty="0"/>
              <a:t>(</a:t>
            </a:r>
            <a:r>
              <a:rPr lang="en-ZA" dirty="0" err="1"/>
              <a:t>Center</a:t>
            </a:r>
            <a:r>
              <a:rPr lang="en-ZA" dirty="0"/>
              <a:t> for Healthy Communities, University of California). </a:t>
            </a:r>
          </a:p>
          <a:p>
            <a:endParaRPr lang="en-US" dirty="0"/>
          </a:p>
        </p:txBody>
      </p:sp>
    </p:spTree>
    <p:extLst>
      <p:ext uri="{BB962C8B-B14F-4D97-AF65-F5344CB8AC3E}">
        <p14:creationId xmlns:p14="http://schemas.microsoft.com/office/powerpoint/2010/main" val="4161185928"/>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1187</TotalTime>
  <Words>1323</Words>
  <Application>Microsoft Office PowerPoint</Application>
  <PresentationFormat>Widescreen</PresentationFormat>
  <Paragraphs>120</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FranklinGothic</vt:lpstr>
      <vt:lpstr>Gill Sans MT</vt:lpstr>
      <vt:lpstr>ZapfDingbats</vt:lpstr>
      <vt:lpstr>Gallery</vt:lpstr>
      <vt:lpstr>Strengthening community voice through community engaged research:   A partnership between the health and human rights programme and health forums in Klipfontein and Khayelitsha   </vt:lpstr>
      <vt:lpstr>Outline</vt:lpstr>
      <vt:lpstr>UCTs framework</vt:lpstr>
      <vt:lpstr>Community Engaged REsearch</vt:lpstr>
      <vt:lpstr>Definitions Cont.</vt:lpstr>
      <vt:lpstr>Characteristics</vt:lpstr>
      <vt:lpstr>Different forms and levels of ENGAGEMENT</vt:lpstr>
      <vt:lpstr>Degree Om community engagement</vt:lpstr>
      <vt:lpstr>BENEFITS:</vt:lpstr>
      <vt:lpstr>BENEFITS OF COMMUNITY ENGAGED RESEARCH </vt:lpstr>
      <vt:lpstr>Barriers and challenges</vt:lpstr>
      <vt:lpstr>History of the partnership between LN and health committees</vt:lpstr>
      <vt:lpstr>The NRF Project: Strengthening Community Voice to Address Social Determinants</vt:lpstr>
      <vt:lpstr>Expected outcomes</vt:lpstr>
      <vt:lpstr>Planned Activities</vt:lpstr>
      <vt:lpstr>Research on engaged REseaRCH</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community voice through community engaged research:   A partnership between the health and human rights programme and health forums in Klipfontein and Khayelitsha   </dc:title>
  <dc:creator>Hanne Haricharan</dc:creator>
  <cp:lastModifiedBy>Natasha Kannemeyer</cp:lastModifiedBy>
  <cp:revision>36</cp:revision>
  <dcterms:created xsi:type="dcterms:W3CDTF">2019-04-04T15:23:29Z</dcterms:created>
  <dcterms:modified xsi:type="dcterms:W3CDTF">2021-11-30T07:36:36Z</dcterms:modified>
</cp:coreProperties>
</file>