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667"/>
    <p:restoredTop sz="94604"/>
  </p:normalViewPr>
  <p:slideViewPr>
    <p:cSldViewPr snapToGrid="0" snapToObjects="1">
      <p:cViewPr varScale="1">
        <p:scale>
          <a:sx n="93" d="100"/>
          <a:sy n="93" d="100"/>
        </p:scale>
        <p:origin x="216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2/2/19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/>
              <a:pPr/>
              <a:t>2/2/19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2/2/19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52A2F-D370-234B-808B-C292510D0C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 Invitation to Participation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F58A74-EF14-4A48-91E5-82303BB53D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Countervailing power in Health Committee participation</a:t>
            </a:r>
          </a:p>
          <a:p>
            <a:r>
              <a:rPr lang="en-US" dirty="0"/>
              <a:t>Hanne Jensen Haricharan, University of Cape Town</a:t>
            </a:r>
          </a:p>
        </p:txBody>
      </p:sp>
    </p:spTree>
    <p:extLst>
      <p:ext uri="{BB962C8B-B14F-4D97-AF65-F5344CB8AC3E}">
        <p14:creationId xmlns:p14="http://schemas.microsoft.com/office/powerpoint/2010/main" val="81316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5F114-F737-D440-89D8-C70C9AA76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707F1-CFC5-544D-A20F-86565FBBF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1199"/>
            <a:ext cx="9603275" cy="4876801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Topic</a:t>
            </a:r>
            <a:r>
              <a:rPr lang="en-US" sz="3200" dirty="0"/>
              <a:t>: Health Committees. In South Africa statutory bodies at PHC level composed of the facility manager, a local government councillor, community members. </a:t>
            </a:r>
          </a:p>
          <a:p>
            <a:r>
              <a:rPr lang="en-US" sz="3200" b="1" dirty="0"/>
              <a:t>Research questions</a:t>
            </a:r>
            <a:r>
              <a:rPr lang="en-US" sz="3200" dirty="0"/>
              <a:t>: </a:t>
            </a:r>
          </a:p>
          <a:p>
            <a:pPr marL="0" indent="0">
              <a:buNone/>
            </a:pPr>
            <a:r>
              <a:rPr lang="en-US" sz="3200" dirty="0"/>
              <a:t>1. How do different forms of power impact on health committee participation.</a:t>
            </a:r>
          </a:p>
          <a:p>
            <a:pPr marL="0" indent="0">
              <a:buNone/>
            </a:pPr>
            <a:r>
              <a:rPr lang="en-US" sz="3200" dirty="0"/>
              <a:t>2. Is invited participation a viable option?</a:t>
            </a:r>
          </a:p>
          <a:p>
            <a:r>
              <a:rPr lang="en-US" sz="3200" b="1" dirty="0"/>
              <a:t>Background</a:t>
            </a:r>
            <a:r>
              <a:rPr lang="en-US" sz="3200" dirty="0"/>
              <a:t>: Limited research on power despite acknowledgement of its central role. </a:t>
            </a:r>
          </a:p>
          <a:p>
            <a:r>
              <a:rPr lang="en-US" sz="3200" b="1" dirty="0"/>
              <a:t>Methods</a:t>
            </a:r>
            <a:r>
              <a:rPr lang="en-US" sz="3200" dirty="0"/>
              <a:t>: Multiple qualitative case study with rural and urban committees.</a:t>
            </a:r>
          </a:p>
          <a:p>
            <a:pPr marL="0" indent="0">
              <a:buNone/>
            </a:pPr>
            <a:r>
              <a:rPr lang="en-US" sz="3200" dirty="0"/>
              <a:t>	     The broader context: promulgation and implementation of new health 	        	     committee legislation. </a:t>
            </a:r>
          </a:p>
          <a:p>
            <a:pPr marL="0" indent="0">
              <a:buNone/>
            </a:pPr>
            <a:r>
              <a:rPr lang="en-US" sz="3200" dirty="0"/>
              <a:t>	    Data analysis approach: both inductive and deductive, using different theories/understanding of power.	       	        </a:t>
            </a:r>
          </a:p>
          <a:p>
            <a:pPr marL="0" indent="0">
              <a:buNone/>
            </a:pPr>
            <a:r>
              <a:rPr lang="en-US" sz="3200" dirty="0"/>
              <a:t>	  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368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16959-ABF4-A74E-88D9-4DD75A91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committees as Invited spaces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F1670-9DFC-8A43-B424-C97ECF5BA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1200"/>
            <a:ext cx="9603275" cy="410307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Conceptual Frameworks: (from Gaventa 2006/The Power Cube, 2011)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Participatory democracy, human rights and Primary Health Care approaches: </a:t>
            </a:r>
          </a:p>
          <a:p>
            <a:pPr marL="0" indent="0">
              <a:buNone/>
            </a:pPr>
            <a:r>
              <a:rPr lang="en-US" dirty="0"/>
              <a:t>    Participation is about influence in decision-making.</a:t>
            </a:r>
          </a:p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A4A2BCD-1B9F-D84B-8ACA-C38B63F39D24}"/>
              </a:ext>
            </a:extLst>
          </p:cNvPr>
          <p:cNvSpPr/>
          <p:nvPr/>
        </p:nvSpPr>
        <p:spPr>
          <a:xfrm>
            <a:off x="2296761" y="3348315"/>
            <a:ext cx="1758461" cy="104335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Closed spaces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43A6C44-0E25-574D-8F57-6FAD83F17E2C}"/>
              </a:ext>
            </a:extLst>
          </p:cNvPr>
          <p:cNvSpPr/>
          <p:nvPr/>
        </p:nvSpPr>
        <p:spPr>
          <a:xfrm>
            <a:off x="4782044" y="3348315"/>
            <a:ext cx="2004491" cy="104335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Invited spaces</a:t>
            </a:r>
          </a:p>
          <a:p>
            <a:pPr algn="ctr"/>
            <a:r>
              <a:rPr lang="en-US" sz="1400" dirty="0"/>
              <a:t>collaborative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A899246-EB79-934C-B300-73CFFB11F745}"/>
              </a:ext>
            </a:extLst>
          </p:cNvPr>
          <p:cNvSpPr/>
          <p:nvPr/>
        </p:nvSpPr>
        <p:spPr>
          <a:xfrm>
            <a:off x="7513357" y="3348315"/>
            <a:ext cx="1725696" cy="104335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Claimed spaces</a:t>
            </a:r>
          </a:p>
          <a:p>
            <a:pPr algn="ctr"/>
            <a:r>
              <a:rPr lang="en-US" sz="1400" dirty="0"/>
              <a:t>adversarial</a:t>
            </a:r>
          </a:p>
        </p:txBody>
      </p:sp>
    </p:spTree>
    <p:extLst>
      <p:ext uri="{BB962C8B-B14F-4D97-AF65-F5344CB8AC3E}">
        <p14:creationId xmlns:p14="http://schemas.microsoft.com/office/powerpoint/2010/main" val="899303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D2132-BF55-344B-8364-E6E52CC1E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COUNTERVAILING POWER IN COLLABORATIVE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16646-946C-5E4A-9CEA-FD418FB3C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0442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Fung and Wright (2003): </a:t>
            </a:r>
            <a:r>
              <a:rPr lang="en-GB" i="1" dirty="0"/>
              <a:t>Deepening Democracy. Institutional Innovations in Empowered Participatory Governance.</a:t>
            </a:r>
            <a:r>
              <a:rPr lang="en-GB" dirty="0"/>
              <a:t> </a:t>
            </a:r>
          </a:p>
          <a:p>
            <a:r>
              <a:rPr lang="en-US" dirty="0"/>
              <a:t>Participation without power likely to fail.</a:t>
            </a:r>
          </a:p>
          <a:p>
            <a:r>
              <a:rPr lang="en-US" dirty="0"/>
              <a:t>Limited knowledge on power in collaborative structures.  Power in adversarial engagement. </a:t>
            </a:r>
          </a:p>
          <a:p>
            <a:r>
              <a:rPr lang="en-US" dirty="0"/>
              <a:t>Potential sources of collaborative countervailing power:</a:t>
            </a:r>
          </a:p>
          <a:p>
            <a:r>
              <a:rPr lang="en-US" dirty="0"/>
              <a:t>a. Policy</a:t>
            </a:r>
          </a:p>
          <a:p>
            <a:r>
              <a:rPr lang="en-US" dirty="0"/>
              <a:t>b. Politicians</a:t>
            </a:r>
          </a:p>
          <a:p>
            <a:r>
              <a:rPr lang="en-US" dirty="0"/>
              <a:t>c. Communities</a:t>
            </a:r>
          </a:p>
          <a:p>
            <a:r>
              <a:rPr lang="en-US" dirty="0"/>
              <a:t>d. Transfer from adversarial structures?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323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20926-6AC7-664B-AD06-BFC59C082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22729"/>
            <a:ext cx="9603275" cy="1531025"/>
          </a:xfrm>
        </p:spPr>
        <p:txBody>
          <a:bodyPr/>
          <a:lstStyle/>
          <a:p>
            <a:r>
              <a:rPr lang="en-US" dirty="0"/>
              <a:t>FINDINGS: different models AND countervailing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504E0-BB37-FA4C-9211-E17F5610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07C249B-9438-2F41-BBB5-572408ECD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552062"/>
              </p:ext>
            </p:extLst>
          </p:nvPr>
        </p:nvGraphicFramePr>
        <p:xfrm>
          <a:off x="679939" y="1329136"/>
          <a:ext cx="11195538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652">
                  <a:extLst>
                    <a:ext uri="{9D8B030D-6E8A-4147-A177-3AD203B41FA5}">
                      <a16:colId xmlns:a16="http://schemas.microsoft.com/office/drawing/2014/main" val="2134102635"/>
                    </a:ext>
                  </a:extLst>
                </a:gridCol>
                <a:gridCol w="2592132">
                  <a:extLst>
                    <a:ext uri="{9D8B030D-6E8A-4147-A177-3AD203B41FA5}">
                      <a16:colId xmlns:a16="http://schemas.microsoft.com/office/drawing/2014/main" val="2886899841"/>
                    </a:ext>
                  </a:extLst>
                </a:gridCol>
                <a:gridCol w="1987300">
                  <a:extLst>
                    <a:ext uri="{9D8B030D-6E8A-4147-A177-3AD203B41FA5}">
                      <a16:colId xmlns:a16="http://schemas.microsoft.com/office/drawing/2014/main" val="2554356865"/>
                    </a:ext>
                  </a:extLst>
                </a:gridCol>
                <a:gridCol w="2273313">
                  <a:extLst>
                    <a:ext uri="{9D8B030D-6E8A-4147-A177-3AD203B41FA5}">
                      <a16:colId xmlns:a16="http://schemas.microsoft.com/office/drawing/2014/main" val="3492738389"/>
                    </a:ext>
                  </a:extLst>
                </a:gridCol>
                <a:gridCol w="2738141">
                  <a:extLst>
                    <a:ext uri="{9D8B030D-6E8A-4147-A177-3AD203B41FA5}">
                      <a16:colId xmlns:a16="http://schemas.microsoft.com/office/drawing/2014/main" val="3165471141"/>
                    </a:ext>
                  </a:extLst>
                </a:gridCol>
              </a:tblGrid>
              <a:tr h="5365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Appointment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Organisational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Self-appointed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Election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891218"/>
                  </a:ext>
                </a:extLst>
              </a:tr>
              <a:tr h="536564">
                <a:tc>
                  <a:txBody>
                    <a:bodyPr/>
                    <a:lstStyle/>
                    <a:p>
                      <a:r>
                        <a:rPr lang="en-US" dirty="0"/>
                        <a:t>Where?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Envisioned in the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Practiced in urban committee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Practiced in rural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Practiced in other participatory structures envisioned in other policies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345107"/>
                  </a:ext>
                </a:extLst>
              </a:tr>
              <a:tr h="536564">
                <a:tc>
                  <a:txBody>
                    <a:bodyPr/>
                    <a:lstStyle/>
                    <a:p>
                      <a:r>
                        <a:rPr lang="en-US" dirty="0"/>
                        <a:t>Main source of countervailing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Community mandate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Limited</a:t>
                      </a:r>
                    </a:p>
                    <a:p>
                      <a:r>
                        <a:rPr lang="en-US" dirty="0"/>
                        <a:t>Community mandate?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Community mandate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048087"/>
                  </a:ext>
                </a:extLst>
              </a:tr>
              <a:tr h="1456387">
                <a:tc>
                  <a:txBody>
                    <a:bodyPr/>
                    <a:lstStyle/>
                    <a:p>
                      <a:r>
                        <a:rPr lang="en-US" dirty="0"/>
                        <a:t>Problematic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Gives health committees a mandate, but limited by other forms of power.</a:t>
                      </a:r>
                    </a:p>
                    <a:p>
                      <a:r>
                        <a:rPr lang="en-US" dirty="0"/>
                        <a:t>Much power remains with health system.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Challenged legitimacy – poor community links .</a:t>
                      </a:r>
                    </a:p>
                    <a:p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Challenged legitimacy.</a:t>
                      </a:r>
                    </a:p>
                    <a:p>
                      <a:r>
                        <a:rPr lang="en-US" dirty="0"/>
                        <a:t>Stakeholder disengagement.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legitimate?</a:t>
                      </a:r>
                    </a:p>
                    <a:p>
                      <a:r>
                        <a:rPr lang="en-US" dirty="0"/>
                        <a:t>More inclusive?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167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00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EB11A-FFBE-474C-8DB1-6F46009A5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(cont.)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92B50-5490-AC4D-9919-8C20B4840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3"/>
            <a:ext cx="9603275" cy="4533599"/>
          </a:xfrm>
        </p:spPr>
        <p:txBody>
          <a:bodyPr>
            <a:normAutofit/>
          </a:bodyPr>
          <a:lstStyle/>
          <a:p>
            <a:r>
              <a:rPr lang="en-US" b="1" dirty="0"/>
              <a:t>Additional sources of countervailing power:</a:t>
            </a:r>
          </a:p>
          <a:p>
            <a:pPr marL="0" indent="0">
              <a:buNone/>
            </a:pPr>
            <a:r>
              <a:rPr lang="en-US" dirty="0"/>
              <a:t>a. Collaboration between collaborative/adversarial structures. </a:t>
            </a:r>
          </a:p>
          <a:p>
            <a:pPr marL="0" indent="0">
              <a:buNone/>
            </a:pPr>
            <a:r>
              <a:rPr lang="en-US" dirty="0"/>
              <a:t>b. The existence of adversarial structures. </a:t>
            </a:r>
          </a:p>
          <a:p>
            <a:pPr marL="0" indent="0">
              <a:buNone/>
            </a:pPr>
            <a:r>
              <a:rPr lang="en-US" dirty="0"/>
              <a:t>c. Rights discourse.</a:t>
            </a:r>
          </a:p>
          <a:p>
            <a:pPr marL="0" indent="0">
              <a:buNone/>
            </a:pPr>
            <a:r>
              <a:rPr lang="en-US" dirty="0"/>
              <a:t>d. Collectivity.</a:t>
            </a:r>
          </a:p>
          <a:p>
            <a:r>
              <a:rPr lang="en-US" b="1" dirty="0"/>
              <a:t>Limited countervailing power </a:t>
            </a:r>
            <a:r>
              <a:rPr lang="en-US" dirty="0"/>
              <a:t>results in limited influence in decision-making: </a:t>
            </a:r>
          </a:p>
          <a:p>
            <a:pPr marL="0" indent="0">
              <a:buNone/>
            </a:pPr>
            <a:r>
              <a:rPr lang="en-US" dirty="0"/>
              <a:t>a. Contestation around appointment model</a:t>
            </a:r>
          </a:p>
          <a:p>
            <a:pPr marL="0" indent="0">
              <a:buNone/>
            </a:pPr>
            <a:r>
              <a:rPr lang="en-US" dirty="0"/>
              <a:t>a. Disengagement</a:t>
            </a:r>
          </a:p>
          <a:p>
            <a:pPr marL="0" indent="0">
              <a:buNone/>
            </a:pPr>
            <a:r>
              <a:rPr lang="en-US" dirty="0"/>
              <a:t>b. Exploration of claimed/alternative spaces.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92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09C6B-EAFA-9349-B32D-F44F6FCB2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69401-77B2-3641-B2C3-A1E156032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Invited participation is a viable option if participatory structures have sufficient countervailing power.</a:t>
            </a:r>
          </a:p>
          <a:p>
            <a:r>
              <a:rPr lang="en-US" dirty="0"/>
              <a:t>Attention to source of countervailing power in design of participatory structures.</a:t>
            </a:r>
          </a:p>
          <a:p>
            <a:r>
              <a:rPr lang="en-US" dirty="0"/>
              <a:t>Participatory spaces with sufficient countervailing power: rights based, legislated, based on election model with sufficient decision-making influence, attention to other forms of power that constraints and enables participation, sufficient support for participation.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60404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283</TotalTime>
  <Words>432</Words>
  <Application>Microsoft Macintosh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An Invitation to Participation</vt:lpstr>
      <vt:lpstr>Overview</vt:lpstr>
      <vt:lpstr>Health committees as Invited spaces</vt:lpstr>
      <vt:lpstr>COUNTERVAILING POWER IN COLLABORATIVE Participation</vt:lpstr>
      <vt:lpstr>FINDINGS: different models AND countervailing power</vt:lpstr>
      <vt:lpstr>Findings (cont.) </vt:lpstr>
      <vt:lpstr>Conclusion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Invitation to Participation</dc:title>
  <dc:creator>Hanne Haricharan</dc:creator>
  <cp:lastModifiedBy>Hanne Haricharan</cp:lastModifiedBy>
  <cp:revision>22</cp:revision>
  <dcterms:created xsi:type="dcterms:W3CDTF">2018-10-08T14:52:12Z</dcterms:created>
  <dcterms:modified xsi:type="dcterms:W3CDTF">2019-02-02T13:08:27Z</dcterms:modified>
</cp:coreProperties>
</file>