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65" r:id="rId4"/>
    <p:sldId id="260" r:id="rId5"/>
    <p:sldId id="263" r:id="rId6"/>
    <p:sldId id="264" r:id="rId7"/>
    <p:sldId id="259" r:id="rId8"/>
    <p:sldId id="266" r:id="rId9"/>
    <p:sldId id="268" r:id="rId10"/>
    <p:sldId id="267" r:id="rId11"/>
    <p:sldId id="272" r:id="rId12"/>
    <p:sldId id="270" r:id="rId13"/>
    <p:sldId id="271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04"/>
  </p:normalViewPr>
  <p:slideViewPr>
    <p:cSldViewPr snapToGrid="0" snapToObjects="1">
      <p:cViewPr varScale="1">
        <p:scale>
          <a:sx n="90" d="100"/>
          <a:sy n="90" d="100"/>
        </p:scale>
        <p:origin x="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36F90-04F6-544B-A462-696923ACD2E2}" type="datetimeFigureOut">
              <a:rPr lang="en-US" smtClean="0"/>
              <a:t>1/28/19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E8590-9F19-A441-AD78-03C53893C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455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of the problems</a:t>
            </a:r>
            <a:r>
              <a:rPr lang="en-US" baseline="0"/>
              <a:t> when talking about invited spaces is that all ‘invited spaces’ are seen as the same. They are not. Some are transient </a:t>
            </a:r>
            <a:r>
              <a:rPr lang="en-US" baseline="0" err="1"/>
              <a:t>proejct</a:t>
            </a:r>
            <a:r>
              <a:rPr lang="en-US" baseline="0"/>
              <a:t> focused, some are </a:t>
            </a:r>
            <a:r>
              <a:rPr lang="en-US" baseline="0" err="1"/>
              <a:t>institutionalised</a:t>
            </a:r>
            <a:r>
              <a:rPr lang="en-US" baseline="0"/>
              <a:t>, long term 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E8590-9F19-A441-AD78-03C53893C3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69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difficulties with what</a:t>
            </a:r>
            <a:r>
              <a:rPr lang="en-US" baseline="0" dirty="0"/>
              <a:t> is invisible and what is hidden because the research process became a ‘reflective space’ where perhaps tacit knowledge became discursive.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E8590-9F19-A441-AD78-03C53893C32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10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/>
              <a:t>1/28/19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686197" cy="2526371"/>
          </a:xfrm>
        </p:spPr>
        <p:txBody>
          <a:bodyPr/>
          <a:lstStyle/>
          <a:p>
            <a:r>
              <a:rPr lang="en-US" dirty="0"/>
              <a:t>The ambiguities of invited participation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314825"/>
            <a:ext cx="6831673" cy="727691"/>
          </a:xfrm>
        </p:spPr>
        <p:txBody>
          <a:bodyPr/>
          <a:lstStyle/>
          <a:p>
            <a:r>
              <a:rPr lang="en-US" dirty="0"/>
              <a:t>Hanne Jensen Haricharan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38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57325"/>
            <a:ext cx="9601200" cy="5114925"/>
          </a:xfrm>
        </p:spPr>
        <p:txBody>
          <a:bodyPr>
            <a:normAutofit/>
          </a:bodyPr>
          <a:lstStyle/>
          <a:p>
            <a:r>
              <a:rPr lang="en-US" dirty="0"/>
              <a:t>Act gives HCs a mandate, power. No longer ‘a committee with no authority”.</a:t>
            </a:r>
          </a:p>
          <a:p>
            <a:r>
              <a:rPr lang="en-US" dirty="0"/>
              <a:t>MEC appointing community representatives. HCs view: community should elect to ensure HCs are accountable to communities and represent them.</a:t>
            </a:r>
          </a:p>
          <a:p>
            <a:r>
              <a:rPr lang="en-US" dirty="0"/>
              <a:t>Minimal influence on decision-making and limited roles in priority setting, planning and implementation. Three sections on roles. Must part. Roles they ‘may’ perform. MEC can revoke roles. </a:t>
            </a:r>
          </a:p>
          <a:p>
            <a:r>
              <a:rPr lang="en-US" dirty="0"/>
              <a:t>No roles in governance, oversight and accountability (budget, complaint management, staff)</a:t>
            </a:r>
          </a:p>
          <a:p>
            <a:r>
              <a:rPr lang="en-US" dirty="0"/>
              <a:t>MECs power to revoke roles if HCs considered not to have the capacity.</a:t>
            </a:r>
          </a:p>
          <a:p>
            <a:r>
              <a:rPr lang="en-US" dirty="0"/>
              <a:t>Constructive feedback - an obligation to be positive.</a:t>
            </a:r>
          </a:p>
          <a:p>
            <a:r>
              <a:rPr lang="en-US" dirty="0"/>
              <a:t>Request information – no obligation.</a:t>
            </a:r>
          </a:p>
          <a:p>
            <a:r>
              <a:rPr lang="en-US" dirty="0"/>
              <a:t>Impossible to carry out rules due to limited access to information, funds.</a:t>
            </a:r>
          </a:p>
          <a:p>
            <a:r>
              <a:rPr lang="en-US" dirty="0"/>
              <a:t>MEC retains ‘control’/power over both over appointments and roles.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content compared to current 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Urban health committee:  inconsistent with what committee currently doing – in particular accountability role.</a:t>
            </a:r>
          </a:p>
          <a:p>
            <a:r>
              <a:rPr lang="en-US" dirty="0"/>
              <a:t>Rural committee: inconsistent with their envisioned role of higher level engagement.</a:t>
            </a:r>
          </a:p>
          <a:p>
            <a:r>
              <a:rPr lang="en-US" dirty="0"/>
              <a:t>No horizontal or vertical linkages.</a:t>
            </a:r>
          </a:p>
          <a:p>
            <a:r>
              <a:rPr lang="en-US" dirty="0"/>
              <a:t>Minimal support</a:t>
            </a:r>
          </a:p>
          <a:p>
            <a:r>
              <a:rPr lang="en-US" dirty="0"/>
              <a:t>Participation conceptualised as a privilege rather than a right – no obligation on health system. </a:t>
            </a:r>
          </a:p>
          <a:p>
            <a:r>
              <a:rPr lang="en-US" dirty="0"/>
              <a:t>Participatory? Influence in decision-making limited.</a:t>
            </a:r>
          </a:p>
          <a:p>
            <a:r>
              <a:rPr lang="en-US" dirty="0"/>
              <a:t>Narrowing on role and influence compared to 2008, to other provincial policies and national framework.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9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in the invited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29047"/>
            <a:ext cx="9601200" cy="500426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Visible/Direct power in the Act: MEC’s power in appointment and roles</a:t>
            </a:r>
          </a:p>
          <a:p>
            <a:r>
              <a:rPr lang="en-US" dirty="0"/>
              <a:t>Invisible/Indirect power: </a:t>
            </a:r>
          </a:p>
          <a:p>
            <a:r>
              <a:rPr lang="en-US" dirty="0"/>
              <a:t>Limited support and attention to capacitation.</a:t>
            </a:r>
          </a:p>
          <a:p>
            <a:r>
              <a:rPr lang="en-US" dirty="0"/>
              <a:t>Limiting role if HCs lack capacity</a:t>
            </a:r>
          </a:p>
          <a:p>
            <a:r>
              <a:rPr lang="en-US" dirty="0"/>
              <a:t>Limited access to Information (on request not as a right)</a:t>
            </a:r>
          </a:p>
          <a:p>
            <a:r>
              <a:rPr lang="en-US" dirty="0"/>
              <a:t>Limiting levels of participation (</a:t>
            </a:r>
            <a:r>
              <a:rPr lang="en-US" dirty="0" err="1"/>
              <a:t>localised</a:t>
            </a:r>
            <a:r>
              <a:rPr lang="en-US" dirty="0"/>
              <a:t> participation)</a:t>
            </a:r>
          </a:p>
          <a:p>
            <a:r>
              <a:rPr lang="en-US" dirty="0"/>
              <a:t>Consultation process without broken commitments and lack of transparency.</a:t>
            </a:r>
          </a:p>
          <a:p>
            <a:r>
              <a:rPr lang="en-US" dirty="0"/>
              <a:t>Hidden power:</a:t>
            </a:r>
          </a:p>
          <a:p>
            <a:r>
              <a:rPr lang="en-US" dirty="0"/>
              <a:t>Conceptualization of participation as privilege rather than a right.</a:t>
            </a:r>
          </a:p>
          <a:p>
            <a:r>
              <a:rPr lang="en-US" dirty="0"/>
              <a:t>Public discourse of ‘commitment to participation’. HCs getting power from being appointed?</a:t>
            </a:r>
          </a:p>
          <a:p>
            <a:r>
              <a:rPr lang="en-US" dirty="0"/>
              <a:t>Positive forms of power: HCs aware of an using a rights discourse</a:t>
            </a:r>
          </a:p>
          <a:p>
            <a:r>
              <a:rPr lang="en-US" dirty="0"/>
              <a:t>Critical awareness and resistance</a:t>
            </a:r>
          </a:p>
          <a:p>
            <a:r>
              <a:rPr lang="en-US" dirty="0"/>
              <a:t>Research as shared reflective practice?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20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invited space as an ambiguous, unstable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572001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Key moments/dilemmas:</a:t>
            </a:r>
          </a:p>
          <a:p>
            <a:r>
              <a:rPr lang="en-US" dirty="0"/>
              <a:t>1) Choosing not to act on Act – why? </a:t>
            </a:r>
            <a:r>
              <a:rPr lang="en-US" dirty="0" err="1"/>
              <a:t>Internalised</a:t>
            </a:r>
            <a:r>
              <a:rPr lang="en-US" dirty="0"/>
              <a:t> powerlessness or resignation?</a:t>
            </a:r>
          </a:p>
          <a:p>
            <a:r>
              <a:rPr lang="en-US" dirty="0"/>
              <a:t>2) Exploring ‘independent’/claimed participation. Power with (collective power) OR </a:t>
            </a:r>
          </a:p>
          <a:p>
            <a:r>
              <a:rPr lang="en-US" dirty="0"/>
              <a:t>3) Choosing ‘appointed’ participation</a:t>
            </a:r>
          </a:p>
          <a:p>
            <a:r>
              <a:rPr lang="en-US" dirty="0"/>
              <a:t>4) Disengagement non-participation as a form of resistance.</a:t>
            </a:r>
          </a:p>
          <a:p>
            <a:endParaRPr lang="en-US" dirty="0"/>
          </a:p>
          <a:p>
            <a:r>
              <a:rPr lang="en-US" dirty="0"/>
              <a:t>Current situation: HC members’ ambivalence about the invited space</a:t>
            </a:r>
          </a:p>
          <a:p>
            <a:r>
              <a:rPr lang="en-US" dirty="0"/>
              <a:t>The invited space has become an </a:t>
            </a:r>
            <a:r>
              <a:rPr lang="en-US" dirty="0" err="1"/>
              <a:t>ambigous</a:t>
            </a:r>
            <a:r>
              <a:rPr lang="en-US" dirty="0"/>
              <a:t> and unstable space where those ‘invited’ to participate are hesitant.</a:t>
            </a:r>
          </a:p>
          <a:p>
            <a:r>
              <a:rPr lang="en-US" dirty="0"/>
              <a:t>Preliminary conclusion: the current invited space is constrained by many forms of negative direct and indirect forms of powers, which limits HCs influence . In that context invited participation becomes ‘an illusion’ or symbolic. HCs pursue other options such as independent participation.</a:t>
            </a:r>
          </a:p>
          <a:p>
            <a:r>
              <a:rPr lang="en-US" dirty="0"/>
              <a:t>Public transcript of empowered participation and a hidden transcript of somewhat disempowered  participation.</a:t>
            </a:r>
          </a:p>
          <a:p>
            <a:r>
              <a:rPr lang="en-US" dirty="0"/>
              <a:t>Back to the question of whether invited participation works: </a:t>
            </a:r>
          </a:p>
          <a:p>
            <a:r>
              <a:rPr lang="en-US" dirty="0"/>
              <a:t>Participation is a possibility – but depends on the design of the space and the political will to ‘meaningful’ participation – to share power and involve community representatives in decision-making.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2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/>
              <a:t>on analysis.</a:t>
            </a:r>
            <a:endParaRPr lang="en-US" dirty="0"/>
          </a:p>
          <a:p>
            <a:r>
              <a:rPr lang="en-US" dirty="0"/>
              <a:t>Alternative interpretations?</a:t>
            </a:r>
          </a:p>
          <a:p>
            <a:r>
              <a:rPr lang="en-US" dirty="0"/>
              <a:t>Alternative descriptions of the space.</a:t>
            </a:r>
          </a:p>
          <a:p>
            <a:r>
              <a:rPr lang="en-US" dirty="0"/>
              <a:t>Methodological challenge of how research process may have influenced understanding?</a:t>
            </a:r>
          </a:p>
        </p:txBody>
      </p:sp>
    </p:spTree>
    <p:extLst>
      <p:ext uri="{BB962C8B-B14F-4D97-AF65-F5344CB8AC3E}">
        <p14:creationId xmlns:p14="http://schemas.microsoft.com/office/powerpoint/2010/main" val="1418664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F4FAF-F2F2-8147-A9A2-9096F17F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9C51C-77CA-004B-89B4-850B71E19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and support for my Ph.D. research from the Wellcome Trust and the SASH fellowship is greatly appreciated. </a:t>
            </a:r>
          </a:p>
          <a:p>
            <a:r>
              <a:rPr lang="en-US" dirty="0"/>
              <a:t>For more information:</a:t>
            </a:r>
          </a:p>
          <a:p>
            <a:r>
              <a:rPr lang="en-US" dirty="0" err="1"/>
              <a:t>salearningnetwork.uct.ac.za</a:t>
            </a:r>
            <a:endParaRPr lang="en-US" dirty="0"/>
          </a:p>
          <a:p>
            <a:r>
              <a:rPr lang="en-US" dirty="0" err="1"/>
              <a:t>Hanne.Haricharan@uct.ac.za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20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89000"/>
          </a:xfrm>
        </p:spPr>
        <p:txBody>
          <a:bodyPr/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964267"/>
            <a:ext cx="10228729" cy="4597898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PhD topic: representation, voice and power in </a:t>
            </a:r>
            <a:r>
              <a:rPr lang="en-US" dirty="0" err="1"/>
              <a:t>institutionalised</a:t>
            </a:r>
            <a:r>
              <a:rPr lang="en-US" dirty="0"/>
              <a:t> community participation via health committees, which are committees supposed to exist at all primary health care facilities.</a:t>
            </a:r>
          </a:p>
          <a:p>
            <a:r>
              <a:rPr lang="en-US" dirty="0"/>
              <a:t>Case study with rural and urban committees.</a:t>
            </a:r>
          </a:p>
          <a:p>
            <a:r>
              <a:rPr lang="en-US" dirty="0"/>
              <a:t>Start of fieldwork: Promulgation of Western Cape Health Facility Boards and Committees Act (2016). Creation of a participatory invited space. Long overdue</a:t>
            </a:r>
            <a:r>
              <a:rPr lang="is-IS" dirty="0"/>
              <a:t>…...</a:t>
            </a:r>
            <a:endParaRPr lang="en-US" dirty="0"/>
          </a:p>
          <a:p>
            <a:r>
              <a:rPr lang="en-US" dirty="0"/>
              <a:t>MEC speech: HCs will get power from being appointed by the MEC – does that also mean that the represent her.</a:t>
            </a:r>
          </a:p>
          <a:p>
            <a:r>
              <a:rPr lang="en-US" dirty="0"/>
              <a:t>End of fieldwork: Implementation of Act. Nominations deadline on Friday.</a:t>
            </a:r>
            <a:endParaRPr lang="is-IS" dirty="0"/>
          </a:p>
          <a:p>
            <a:r>
              <a:rPr lang="en-US" dirty="0"/>
              <a:t>BUT HCs uncertain about whether they will engage in the invited space of create an independent space.</a:t>
            </a:r>
          </a:p>
          <a:p>
            <a:r>
              <a:rPr lang="en-US" dirty="0"/>
              <a:t>Why this uncertainty?  Unpacking the Act and the process leading to its promulgation.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of presentation: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creation of ‘the invited space’ for health committee participation in the Western Cape (1</a:t>
            </a:r>
            <a:r>
              <a:rPr lang="en-US" baseline="30000" dirty="0"/>
              <a:t>st</a:t>
            </a:r>
            <a:r>
              <a:rPr lang="en-US" dirty="0"/>
              <a:t>  content chapter of my PhD)</a:t>
            </a:r>
          </a:p>
          <a:p>
            <a:r>
              <a:rPr lang="en-US" dirty="0"/>
              <a:t>Invited space: process and content</a:t>
            </a:r>
          </a:p>
          <a:p>
            <a:r>
              <a:rPr lang="en-US" dirty="0"/>
              <a:t>How did health committee members experienced the consultative and public participation process related to the drafting, promulgation and implementation of the Act?</a:t>
            </a:r>
          </a:p>
          <a:p>
            <a:r>
              <a:rPr lang="en-US" dirty="0"/>
              <a:t>How did health committee members understand, view and respond to the content of the Act?</a:t>
            </a:r>
          </a:p>
          <a:p>
            <a:r>
              <a:rPr lang="en-US" dirty="0"/>
              <a:t>What kind of space was created?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01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610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Participatory democracy approach to participation: deepening democracy, crisis of representative democracy. ‘Give voice to those not normally heard’</a:t>
            </a:r>
          </a:p>
          <a:p>
            <a:r>
              <a:rPr lang="en-US" dirty="0"/>
              <a:t>Human Rights approach: participation as a (civil) right and an avenue to achieving the right to health. Participation in priority setting, planning, implementation, accountability.</a:t>
            </a:r>
          </a:p>
          <a:p>
            <a:r>
              <a:rPr lang="en-US" dirty="0"/>
              <a:t>Health system’s approach: strengthening health systems and part of a people-centred health system. Participation as health governance?</a:t>
            </a:r>
          </a:p>
          <a:p>
            <a:r>
              <a:rPr lang="en-US" dirty="0"/>
              <a:t>Agreement in all three frameworks on defining participation as </a:t>
            </a:r>
            <a:r>
              <a:rPr lang="en-US" i="1" dirty="0"/>
              <a:t>influence in decision-making. </a:t>
            </a:r>
            <a:r>
              <a:rPr lang="en-US" dirty="0"/>
              <a:t>Variation in how much control community members have</a:t>
            </a:r>
            <a:endParaRPr lang="en-US" i="1" dirty="0"/>
          </a:p>
          <a:p>
            <a:r>
              <a:rPr lang="en-US" dirty="0"/>
              <a:t>Principle of inclusivity important in all three frameworks.</a:t>
            </a:r>
            <a:endParaRPr lang="en-US" i="1" dirty="0"/>
          </a:p>
          <a:p>
            <a:r>
              <a:rPr lang="en-US" dirty="0"/>
              <a:t>Lacking in all three frameworks: </a:t>
            </a:r>
            <a:r>
              <a:rPr lang="en-US" i="1" dirty="0"/>
              <a:t>Attention to who participates – particular important in relation to participation with ‘community representatives’.</a:t>
            </a:r>
          </a:p>
        </p:txBody>
      </p:sp>
    </p:spTree>
    <p:extLst>
      <p:ext uri="{BB962C8B-B14F-4D97-AF65-F5344CB8AC3E}">
        <p14:creationId xmlns:p14="http://schemas.microsoft.com/office/powerpoint/2010/main" val="1897049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07141"/>
          </a:xfrm>
        </p:spPr>
        <p:txBody>
          <a:bodyPr/>
          <a:lstStyle/>
          <a:p>
            <a:r>
              <a:rPr lang="en-US" dirty="0"/>
              <a:t>Theoretical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13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importance of how power impact on participation.</a:t>
            </a:r>
          </a:p>
          <a:p>
            <a:r>
              <a:rPr lang="en-US" dirty="0"/>
              <a:t>My data analysis approach: ‘reading with theory’.</a:t>
            </a:r>
          </a:p>
          <a:p>
            <a:r>
              <a:rPr lang="en-US" dirty="0"/>
              <a:t>Visible, invisible and hidden forms of power (Gaventa)</a:t>
            </a:r>
          </a:p>
          <a:p>
            <a:r>
              <a:rPr lang="en-US" dirty="0"/>
              <a:t>Power as embedded, reified, enculturated beliefs, values and understanding of ‘ones place in the world’ ‘of what is possible’ ‘the taken for granted’ etc. (Bourdieu, Giddens, Foucault, Haugaard)</a:t>
            </a:r>
          </a:p>
          <a:p>
            <a:r>
              <a:rPr lang="en-US" dirty="0"/>
              <a:t>Power and resistance (Scott). What appears as ’reified’ power is a public transcript that exist alongside a hidden transcript of resistance. Non-agency linked to resignation rather than to beliefs.</a:t>
            </a:r>
          </a:p>
          <a:p>
            <a:r>
              <a:rPr lang="en-US" dirty="0"/>
              <a:t>Positive forms of power (power that enables agency)</a:t>
            </a:r>
          </a:p>
          <a:p>
            <a:r>
              <a:rPr lang="en-US" dirty="0"/>
              <a:t>A) Transforming tacit knowledge to discursive knowledge, unpacking the ‘taken-for-granted’ (Bourdieu, Giddens, Foucault, Haugaard).</a:t>
            </a:r>
          </a:p>
          <a:p>
            <a:r>
              <a:rPr lang="en-US" dirty="0"/>
              <a:t>B) Power with, to and within (</a:t>
            </a:r>
            <a:r>
              <a:rPr lang="en-US" dirty="0" err="1"/>
              <a:t>VeneKlasen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). E.g. collectivity, capacity etc.  Beliefs- e.g. in rights as?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7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Participation in 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42533"/>
            <a:ext cx="9601200" cy="4686549"/>
          </a:xfrm>
        </p:spPr>
        <p:txBody>
          <a:bodyPr>
            <a:normAutofit/>
          </a:bodyPr>
          <a:lstStyle/>
          <a:p>
            <a:r>
              <a:rPr lang="en-US" dirty="0"/>
              <a:t>SA constitution has substantial commitments to public participation at national, provincial but particularly at municipal level.</a:t>
            </a:r>
          </a:p>
          <a:p>
            <a:r>
              <a:rPr lang="en-US" dirty="0"/>
              <a:t>Participation at institutional level such as community policing forums, school governing bodies, hospital boards, and health committees.</a:t>
            </a:r>
          </a:p>
          <a:p>
            <a:r>
              <a:rPr lang="en-US" dirty="0"/>
              <a:t>Contradictory evidence (international and SA) on whether invited participation ‘works’. </a:t>
            </a:r>
          </a:p>
          <a:p>
            <a:r>
              <a:rPr lang="en-US" dirty="0"/>
              <a:t>In particular, questions on whether SA citizens reject participatory citizenship and prefer  ‘protest’/mass-</a:t>
            </a:r>
            <a:r>
              <a:rPr lang="en-US" dirty="0" err="1"/>
              <a:t>mobilisation</a:t>
            </a:r>
            <a:r>
              <a:rPr lang="en-US" dirty="0"/>
              <a:t>. </a:t>
            </a:r>
          </a:p>
          <a:p>
            <a:r>
              <a:rPr lang="en-US" dirty="0"/>
              <a:t>My assumption: to understand the potential for participation, one has to understand what happens in the participatory space. Differentiate between spaces.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41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28750"/>
          </a:xfrm>
        </p:spPr>
        <p:txBody>
          <a:bodyPr>
            <a:normAutofit/>
          </a:bodyPr>
          <a:lstStyle/>
          <a:p>
            <a:r>
              <a:rPr lang="en-US"/>
              <a:t>HCs as invited spaces for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Invited spaces: Spaces where governments invite people (citizens?) to participate.</a:t>
            </a:r>
          </a:p>
          <a:p>
            <a:r>
              <a:rPr lang="en-US" dirty="0"/>
              <a:t>In contrast with closed and claimed/invented spaces.</a:t>
            </a:r>
          </a:p>
          <a:p>
            <a:r>
              <a:rPr lang="en-US" dirty="0"/>
              <a:t>HC as a form of invited space, defined by being </a:t>
            </a:r>
            <a:r>
              <a:rPr lang="en-US" dirty="0" err="1"/>
              <a:t>institutionalised</a:t>
            </a:r>
            <a:r>
              <a:rPr lang="en-US" dirty="0"/>
              <a:t>, </a:t>
            </a:r>
            <a:r>
              <a:rPr lang="en-US" dirty="0" err="1"/>
              <a:t>legalised</a:t>
            </a:r>
            <a:r>
              <a:rPr lang="en-US" dirty="0"/>
              <a:t>, formal participation with ‘community representation’.</a:t>
            </a:r>
          </a:p>
          <a:p>
            <a:r>
              <a:rPr lang="en-US" dirty="0"/>
              <a:t>NHA 2003</a:t>
            </a:r>
          </a:p>
          <a:p>
            <a:r>
              <a:rPr lang="en-US" dirty="0"/>
              <a:t>2008 Draft Policy, with elected community representatives, governance/oversight role, tiered system.</a:t>
            </a:r>
          </a:p>
          <a:p>
            <a:r>
              <a:rPr lang="en-US" dirty="0"/>
              <a:t>Western Cape Health Facility Boards and Committees Act 2016.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60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0113"/>
          </a:xfrm>
        </p:spPr>
        <p:txBody>
          <a:bodyPr/>
          <a:lstStyle/>
          <a:p>
            <a:r>
              <a:rPr lang="en-US"/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00226"/>
            <a:ext cx="9601200" cy="37861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Three consultative fora by District Health Council, not </a:t>
            </a:r>
            <a:r>
              <a:rPr lang="en-US" dirty="0" err="1"/>
              <a:t>DoH</a:t>
            </a:r>
            <a:r>
              <a:rPr lang="en-US" dirty="0"/>
              <a:t>.</a:t>
            </a:r>
          </a:p>
          <a:p>
            <a:r>
              <a:rPr lang="en-US" dirty="0"/>
              <a:t>Public Participation process – oral and written submissions.</a:t>
            </a:r>
          </a:p>
          <a:p>
            <a:r>
              <a:rPr lang="en-US" dirty="0"/>
              <a:t>Training by PHM and provincial parliament.</a:t>
            </a:r>
          </a:p>
          <a:p>
            <a:r>
              <a:rPr lang="en-US" dirty="0"/>
              <a:t>Contentious issues: Appointed community representatives, Roles, Support, Linkages</a:t>
            </a:r>
          </a:p>
          <a:p>
            <a:r>
              <a:rPr lang="en-US" dirty="0"/>
              <a:t>Promises of consultation with sufficient time for community input. No </a:t>
            </a:r>
            <a:r>
              <a:rPr lang="en-US" dirty="0" err="1"/>
              <a:t>DoH</a:t>
            </a:r>
            <a:r>
              <a:rPr lang="en-US" dirty="0"/>
              <a:t> </a:t>
            </a:r>
            <a:r>
              <a:rPr lang="en-US" dirty="0" err="1"/>
              <a:t>organised</a:t>
            </a:r>
            <a:r>
              <a:rPr lang="en-US" dirty="0"/>
              <a:t> consultation process. No information of Act being </a:t>
            </a:r>
            <a:r>
              <a:rPr lang="en-US" dirty="0" err="1"/>
              <a:t>finalised</a:t>
            </a:r>
            <a:r>
              <a:rPr lang="en-US" dirty="0"/>
              <a:t>, insufficient timeframes, lack of transparency. No explanation on how and why decisions were made. </a:t>
            </a:r>
          </a:p>
          <a:p>
            <a:r>
              <a:rPr lang="en-US" dirty="0"/>
              <a:t>The drafting of the Act had a public transcript of being consultative, but in reality the Act was drafted in a ‘closed space’. </a:t>
            </a:r>
          </a:p>
          <a:p>
            <a:r>
              <a:rPr lang="en-US" dirty="0"/>
              <a:t>No substantial concessions made to content beyond a commitment to diverse representation. In fact, the only substantial influence at a governance level was removed.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34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 of the consultative/public participation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“we were heard but not as much as others”</a:t>
            </a:r>
          </a:p>
          <a:p>
            <a:r>
              <a:rPr lang="en-US" dirty="0"/>
              <a:t>“T</a:t>
            </a:r>
            <a:r>
              <a:rPr lang="is-IS" dirty="0"/>
              <a:t>hose that are advanced win. We are not advanced”</a:t>
            </a:r>
          </a:p>
          <a:p>
            <a:r>
              <a:rPr lang="is-IS" dirty="0"/>
              <a:t>“If the department say dance, we dance”</a:t>
            </a:r>
          </a:p>
          <a:p>
            <a:r>
              <a:rPr lang="is-IS" dirty="0"/>
              <a:t>“We were just expected to sing along”</a:t>
            </a:r>
          </a:p>
          <a:p>
            <a:r>
              <a:rPr lang="is-IS" dirty="0"/>
              <a:t>“They just wanted to tick the boxes”</a:t>
            </a:r>
          </a:p>
          <a:p>
            <a:r>
              <a:rPr lang="is-IS" dirty="0"/>
              <a:t>“If we had had workshop....we could have made a better submission”</a:t>
            </a:r>
          </a:p>
          <a:p>
            <a:r>
              <a:rPr lang="is-IS" dirty="0"/>
              <a:t>”we should have voiced better’</a:t>
            </a:r>
          </a:p>
          <a:p>
            <a:r>
              <a:rPr lang="is-IS" dirty="0"/>
              <a:t>Contrast with a public discourse of participation as empowering. MEC granting HCs power</a:t>
            </a:r>
          </a:p>
          <a:p>
            <a:r>
              <a:rPr lang="is-IS" dirty="0"/>
              <a:t>Interpretation: the consultative process created an illusion of participation, but was experienced as disempowering, exclusionary with limited influence.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25826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843</TotalTime>
  <Words>1645</Words>
  <Application>Microsoft Macintosh PowerPoint</Application>
  <PresentationFormat>Widescreen</PresentationFormat>
  <Paragraphs>130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Franklin Gothic Book</vt:lpstr>
      <vt:lpstr>Crop</vt:lpstr>
      <vt:lpstr>The ambiguities of invited participation</vt:lpstr>
      <vt:lpstr>Setting the scene</vt:lpstr>
      <vt:lpstr>Focus of presentation: </vt:lpstr>
      <vt:lpstr>Conceptual frameworks</vt:lpstr>
      <vt:lpstr>Theoretical frameworks</vt:lpstr>
      <vt:lpstr>Participation in SA</vt:lpstr>
      <vt:lpstr>HCs as invited spaces for participation</vt:lpstr>
      <vt:lpstr>The process</vt:lpstr>
      <vt:lpstr>Experience of the consultative/public participation process</vt:lpstr>
      <vt:lpstr>The Content</vt:lpstr>
      <vt:lpstr>The content compared to current situation</vt:lpstr>
      <vt:lpstr>Power in the invited space</vt:lpstr>
      <vt:lpstr>The invited space as an ambiguous, unstable space</vt:lpstr>
      <vt:lpstr>Questions? </vt:lpstr>
      <vt:lpstr>Thank you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ambiguities of invited participation</dc:title>
  <dc:creator>Hanne Haricharan</dc:creator>
  <cp:lastModifiedBy>Microsoft Office User</cp:lastModifiedBy>
  <cp:revision>34</cp:revision>
  <dcterms:created xsi:type="dcterms:W3CDTF">2018-03-05T17:51:25Z</dcterms:created>
  <dcterms:modified xsi:type="dcterms:W3CDTF">2019-01-28T10:07:32Z</dcterms:modified>
</cp:coreProperties>
</file>