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392"/>
    <p:restoredTop sz="94604"/>
  </p:normalViewPr>
  <p:slideViewPr>
    <p:cSldViewPr snapToGrid="0" snapToObjects="1">
      <p:cViewPr varScale="1">
        <p:scale>
          <a:sx n="95" d="100"/>
          <a:sy n="95" d="100"/>
        </p:scale>
        <p:origin x="4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52A2F-D370-234B-808B-C292510D0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667828"/>
            <a:ext cx="8637073" cy="2541431"/>
          </a:xfrm>
        </p:spPr>
        <p:txBody>
          <a:bodyPr/>
          <a:lstStyle/>
          <a:p>
            <a:r>
              <a:rPr lang="en-US" dirty="0"/>
              <a:t>An Invitation to Participation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58A74-EF14-4A48-91E5-82303BB53D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Countervailing power in Health Committee participation</a:t>
            </a:r>
          </a:p>
          <a:p>
            <a:r>
              <a:rPr lang="en-US" dirty="0"/>
              <a:t>Hanne Jensen Haricharan, University of Cape Town</a:t>
            </a:r>
          </a:p>
          <a:p>
            <a:r>
              <a:rPr lang="en-US" dirty="0"/>
              <a:t>I have changed my focus and title to more narrowly focusing on A concept called Countervailing power when I learned that the Length of the presentation was 5 minutes.</a:t>
            </a:r>
          </a:p>
        </p:txBody>
      </p:sp>
    </p:spTree>
    <p:extLst>
      <p:ext uri="{BB962C8B-B14F-4D97-AF65-F5344CB8AC3E}">
        <p14:creationId xmlns:p14="http://schemas.microsoft.com/office/powerpoint/2010/main" val="81316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5F114-F737-D440-89D8-C70C9AA7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707F1-CFC5-544D-A20F-86565FBBF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1199"/>
            <a:ext cx="9603275" cy="4876801"/>
          </a:xfrm>
        </p:spPr>
        <p:txBody>
          <a:bodyPr>
            <a:normAutofit fontScale="47500" lnSpcReduction="20000"/>
          </a:bodyPr>
          <a:lstStyle/>
          <a:p>
            <a:r>
              <a:rPr lang="en-US" sz="3200" b="1" dirty="0"/>
              <a:t>Topic</a:t>
            </a:r>
            <a:r>
              <a:rPr lang="en-US" sz="3200" dirty="0"/>
              <a:t>: Health Committees. In South Africa statutory bodies at PHC level composed of facility manager, local government </a:t>
            </a:r>
            <a:r>
              <a:rPr lang="en-US" sz="3200" dirty="0" err="1"/>
              <a:t>councillor</a:t>
            </a:r>
            <a:r>
              <a:rPr lang="en-US" sz="3200" dirty="0"/>
              <a:t>, community members. This is according to the national health act.</a:t>
            </a:r>
          </a:p>
          <a:p>
            <a:r>
              <a:rPr lang="en-US" sz="3200" b="1" dirty="0"/>
              <a:t>Research Questions</a:t>
            </a:r>
            <a:r>
              <a:rPr lang="en-US" sz="3200" dirty="0"/>
              <a:t>: </a:t>
            </a:r>
          </a:p>
          <a:p>
            <a:pPr marL="0" indent="0">
              <a:buNone/>
            </a:pPr>
            <a:r>
              <a:rPr lang="en-US" sz="3200" dirty="0"/>
              <a:t>1. How do different forms of power impact on health committee participation.</a:t>
            </a:r>
          </a:p>
          <a:p>
            <a:pPr marL="0" indent="0">
              <a:buNone/>
            </a:pPr>
            <a:r>
              <a:rPr lang="en-US" sz="3200" dirty="0"/>
              <a:t>2. Is invited participation a viable option? And this is seen in the context of proliferation of other forms of engagement between citizen/state such as through protest and social </a:t>
            </a:r>
            <a:r>
              <a:rPr lang="en-US" sz="3200" dirty="0" err="1"/>
              <a:t>mobilisation</a:t>
            </a:r>
            <a:r>
              <a:rPr lang="en-US" sz="3200" dirty="0"/>
              <a:t>. E.g. TAC</a:t>
            </a:r>
          </a:p>
          <a:p>
            <a:r>
              <a:rPr lang="en-US" sz="3200" b="1" dirty="0"/>
              <a:t>Background</a:t>
            </a:r>
            <a:r>
              <a:rPr lang="en-US" sz="3200" dirty="0"/>
              <a:t>: Limited research on power despite acknowledgement of its central role. </a:t>
            </a:r>
          </a:p>
          <a:p>
            <a:r>
              <a:rPr lang="en-US" sz="3200" b="1" dirty="0"/>
              <a:t>Methods</a:t>
            </a:r>
            <a:r>
              <a:rPr lang="en-US" sz="3200" dirty="0"/>
              <a:t>: Multiple qualitative case study with rural and urban committees. </a:t>
            </a:r>
          </a:p>
          <a:p>
            <a:pPr marL="0" indent="0">
              <a:buNone/>
            </a:pPr>
            <a:r>
              <a:rPr lang="en-US" sz="3200" dirty="0"/>
              <a:t>The broader context: creation, promulgation and implementation of new health committee legislation.  Fieldwork took place within creation/promulgation </a:t>
            </a:r>
            <a:r>
              <a:rPr lang="en-US" sz="3200"/>
              <a:t>and implementation.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Data analysis approach: both inductive and deductive, using different	theories and understandings of power.	       	        </a:t>
            </a:r>
          </a:p>
          <a:p>
            <a:pPr marL="0" indent="0">
              <a:buNone/>
            </a:pPr>
            <a:r>
              <a:rPr lang="en-US" sz="3200" dirty="0"/>
              <a:t>	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68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6959-ABF4-A74E-88D9-4DD75A91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committees as Invited spaces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F1670-9DFC-8A43-B424-C97ECF5BA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426" y="2050158"/>
            <a:ext cx="9603275" cy="527975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Conceptual Frameworks: (from Gaventa/The Power Cube)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Explain what an invited space is: a space where the state or its institutions invite lay-people or citizens to participate. In contrast with closed spaces, which is traditional political or police spaces or claimed spaces, where the citizens engage with the state through other means. </a:t>
            </a:r>
          </a:p>
          <a:p>
            <a:r>
              <a:rPr lang="en-US" dirty="0"/>
              <a:t>Participatory democracy, human rights and primary health care approaches: </a:t>
            </a:r>
          </a:p>
          <a:p>
            <a:pPr marL="0" indent="0">
              <a:buNone/>
            </a:pPr>
            <a:r>
              <a:rPr lang="en-US" dirty="0"/>
              <a:t>    Participation is about influence in decision-making in priority setting, planning, implementation, policy, health governance at PHC level.</a:t>
            </a:r>
          </a:p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A4A2BCD-1B9F-D84B-8ACA-C38B63F39D24}"/>
              </a:ext>
            </a:extLst>
          </p:cNvPr>
          <p:cNvSpPr/>
          <p:nvPr/>
        </p:nvSpPr>
        <p:spPr>
          <a:xfrm>
            <a:off x="2155405" y="3122711"/>
            <a:ext cx="1758461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Closed spaces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43A6C44-0E25-574D-8F57-6FAD83F17E2C}"/>
              </a:ext>
            </a:extLst>
          </p:cNvPr>
          <p:cNvSpPr/>
          <p:nvPr/>
        </p:nvSpPr>
        <p:spPr>
          <a:xfrm>
            <a:off x="4702899" y="3122711"/>
            <a:ext cx="2004491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Invited spaces</a:t>
            </a:r>
          </a:p>
          <a:p>
            <a:pPr algn="ctr"/>
            <a:r>
              <a:rPr lang="en-US" sz="1400" dirty="0"/>
              <a:t>collaborative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A899246-EB79-934C-B300-73CFFB11F745}"/>
              </a:ext>
            </a:extLst>
          </p:cNvPr>
          <p:cNvSpPr/>
          <p:nvPr/>
        </p:nvSpPr>
        <p:spPr>
          <a:xfrm>
            <a:off x="7348506" y="3122711"/>
            <a:ext cx="1725696" cy="104335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Claimed spaces</a:t>
            </a:r>
          </a:p>
          <a:p>
            <a:pPr algn="ctr"/>
            <a:r>
              <a:rPr lang="en-US" sz="1400" dirty="0"/>
              <a:t>adversarial</a:t>
            </a:r>
          </a:p>
        </p:txBody>
      </p:sp>
    </p:spTree>
    <p:extLst>
      <p:ext uri="{BB962C8B-B14F-4D97-AF65-F5344CB8AC3E}">
        <p14:creationId xmlns:p14="http://schemas.microsoft.com/office/powerpoint/2010/main" val="89930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D2132-BF55-344B-8364-E6E52CC1E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COUNTERVAILING POWER IN COLLABORATIVE </a:t>
            </a:r>
            <a:r>
              <a:rPr lang="en-US"/>
              <a:t>PARTICiPATION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16646-946C-5E4A-9CEA-FD418FB3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0442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Fung and Wright (2003): Deepening Democracy. Empowered Participatory Governance</a:t>
            </a:r>
          </a:p>
          <a:p>
            <a:r>
              <a:rPr lang="en-US" dirty="0"/>
              <a:t>Their main conclusion is that Participation without power likely to fail.</a:t>
            </a:r>
          </a:p>
          <a:p>
            <a:r>
              <a:rPr lang="en-US" dirty="0"/>
              <a:t>Conversely that participatory structures need a form of power they call countervailing power, which the define as follows. </a:t>
            </a:r>
          </a:p>
          <a:p>
            <a:r>
              <a:rPr lang="en-US" dirty="0"/>
              <a:t>Limited knowledge on countervailing power in collaborative structures.  Power in adversarial engagement. They are then looking at examples of countervailing power in collaborative and define a number of </a:t>
            </a:r>
          </a:p>
          <a:p>
            <a:r>
              <a:rPr lang="en-US" dirty="0"/>
              <a:t>Potential sources of collaborative countervailing power</a:t>
            </a:r>
          </a:p>
          <a:p>
            <a:r>
              <a:rPr lang="en-US" dirty="0"/>
              <a:t>A. Policy</a:t>
            </a:r>
          </a:p>
          <a:p>
            <a:r>
              <a:rPr lang="en-US" dirty="0"/>
              <a:t>B. Politicians</a:t>
            </a:r>
          </a:p>
          <a:p>
            <a:r>
              <a:rPr lang="en-US" dirty="0"/>
              <a:t>C. Communities</a:t>
            </a:r>
          </a:p>
          <a:p>
            <a:r>
              <a:rPr lang="en-US" dirty="0"/>
              <a:t>D. Transfer from adversarial structures? Which they don’t find likely because of a question of scale, different skills set and different mental frames for adversarial and collaborative. But more likely at a local level than at national.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2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FD853-A940-4A4D-BF64-9D77F2B55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 vailing power: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32EC4-48AA-7645-9356-B5CE36B8E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Fung and Wright: Our discussion will revolve around the concept and role of what we term </a:t>
            </a:r>
            <a:r>
              <a:rPr lang="en-GB" i="1" dirty="0"/>
              <a:t>countervailing power </a:t>
            </a:r>
            <a:r>
              <a:rPr lang="en-GB" dirty="0"/>
              <a:t>– a variety of mechanisms that reduce, and perhaps even neutralize, the power-advantages of ordinarily powerful actors. We contend that in nearly all contexts significant countervailing power is necessary for EPG [Empowered Participatory Governance] to yield the benefits for democratic governance that we have claimed for it. (ibid: 260)</a:t>
            </a:r>
            <a:r>
              <a:rPr lang="en-GB" i="1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6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20926-6AC7-664B-AD06-BFC59C082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22729"/>
            <a:ext cx="9603275" cy="1531025"/>
          </a:xfrm>
        </p:spPr>
        <p:txBody>
          <a:bodyPr/>
          <a:lstStyle/>
          <a:p>
            <a:r>
              <a:rPr lang="en-US" dirty="0"/>
              <a:t>FINDINGS: different models AND countervailing power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504E0-BB37-FA4C-9211-E17F5610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7C249B-9438-2F41-BBB5-572408ECD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090140"/>
              </p:ext>
            </p:extLst>
          </p:nvPr>
        </p:nvGraphicFramePr>
        <p:xfrm>
          <a:off x="679939" y="1852375"/>
          <a:ext cx="11195538" cy="6274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652">
                  <a:extLst>
                    <a:ext uri="{9D8B030D-6E8A-4147-A177-3AD203B41FA5}">
                      <a16:colId xmlns:a16="http://schemas.microsoft.com/office/drawing/2014/main" val="2134102635"/>
                    </a:ext>
                  </a:extLst>
                </a:gridCol>
                <a:gridCol w="2592132">
                  <a:extLst>
                    <a:ext uri="{9D8B030D-6E8A-4147-A177-3AD203B41FA5}">
                      <a16:colId xmlns:a16="http://schemas.microsoft.com/office/drawing/2014/main" val="2886899841"/>
                    </a:ext>
                  </a:extLst>
                </a:gridCol>
                <a:gridCol w="1987300">
                  <a:extLst>
                    <a:ext uri="{9D8B030D-6E8A-4147-A177-3AD203B41FA5}">
                      <a16:colId xmlns:a16="http://schemas.microsoft.com/office/drawing/2014/main" val="2554356865"/>
                    </a:ext>
                  </a:extLst>
                </a:gridCol>
                <a:gridCol w="2273313">
                  <a:extLst>
                    <a:ext uri="{9D8B030D-6E8A-4147-A177-3AD203B41FA5}">
                      <a16:colId xmlns:a16="http://schemas.microsoft.com/office/drawing/2014/main" val="3492738389"/>
                    </a:ext>
                  </a:extLst>
                </a:gridCol>
                <a:gridCol w="2738141">
                  <a:extLst>
                    <a:ext uri="{9D8B030D-6E8A-4147-A177-3AD203B41FA5}">
                      <a16:colId xmlns:a16="http://schemas.microsoft.com/office/drawing/2014/main" val="3165471141"/>
                    </a:ext>
                  </a:extLst>
                </a:gridCol>
              </a:tblGrid>
              <a:tr h="8142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Appointment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Organisational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Self-appointed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Election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891218"/>
                  </a:ext>
                </a:extLst>
              </a:tr>
              <a:tr h="1163243">
                <a:tc>
                  <a:txBody>
                    <a:bodyPr/>
                    <a:lstStyle/>
                    <a:p>
                      <a:r>
                        <a:rPr lang="en-US" dirty="0"/>
                        <a:t>Where?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Envisioned in the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urban committee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rural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Practiced in other participatory structures envisioned in other policies</a:t>
                      </a:r>
                    </a:p>
                    <a:p>
                      <a:r>
                        <a:rPr lang="en-US" dirty="0"/>
                        <a:t>SGBs Ward committees</a:t>
                      </a:r>
                    </a:p>
                    <a:p>
                      <a:r>
                        <a:rPr lang="en-US" dirty="0"/>
                        <a:t>White Paper on </a:t>
                      </a:r>
                      <a:r>
                        <a:rPr lang="en-US" dirty="0" err="1"/>
                        <a:t>Transf</a:t>
                      </a:r>
                      <a:endParaRPr lang="en-US" dirty="0"/>
                    </a:p>
                    <a:p>
                      <a:r>
                        <a:rPr lang="en-US" dirty="0"/>
                        <a:t>Brazil Health councils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345107"/>
                  </a:ext>
                </a:extLst>
              </a:tr>
              <a:tr h="1163243">
                <a:tc>
                  <a:txBody>
                    <a:bodyPr/>
                    <a:lstStyle/>
                    <a:p>
                      <a:r>
                        <a:rPr lang="en-US" dirty="0"/>
                        <a:t>Source of countervailing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Community mandate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Community mandate?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Community mandate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048087"/>
                  </a:ext>
                </a:extLst>
              </a:tr>
              <a:tr h="2559135">
                <a:tc>
                  <a:txBody>
                    <a:bodyPr/>
                    <a:lstStyle/>
                    <a:p>
                      <a:r>
                        <a:rPr lang="en-US" dirty="0"/>
                        <a:t>Problematic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Gives health committees a mandate, but limited by other forms of power.</a:t>
                      </a:r>
                    </a:p>
                    <a:p>
                      <a:r>
                        <a:rPr lang="en-US" dirty="0"/>
                        <a:t>Much power remains with health system.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Challenged legitimacy – poor community links .</a:t>
                      </a:r>
                    </a:p>
                    <a:p>
                      <a:r>
                        <a:rPr lang="en-US" dirty="0"/>
                        <a:t> Because of representivity</a:t>
                      </a:r>
                    </a:p>
                    <a:p>
                      <a:r>
                        <a:rPr lang="en-US" dirty="0"/>
                        <a:t>Accountability</a:t>
                      </a:r>
                    </a:p>
                    <a:p>
                      <a:r>
                        <a:rPr lang="en-US" dirty="0"/>
                        <a:t>Narrow process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Challenged legitimacy.</a:t>
                      </a:r>
                    </a:p>
                    <a:p>
                      <a:r>
                        <a:rPr lang="en-US" dirty="0"/>
                        <a:t>Stakeholder disengagement.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legitimate?</a:t>
                      </a:r>
                    </a:p>
                    <a:p>
                      <a:r>
                        <a:rPr lang="en-US" dirty="0"/>
                        <a:t>More inclusive?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167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008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B11A-FFBE-474C-8DB1-6F46009A5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(cont.)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92B50-5490-AC4D-9919-8C20B4840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05467"/>
            <a:ext cx="9603275" cy="4981885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Additional sources of countervailing power: (potential or actualized) Not linked to specific model.</a:t>
            </a:r>
          </a:p>
          <a:p>
            <a:pPr marL="0" indent="0">
              <a:buNone/>
            </a:pPr>
            <a:r>
              <a:rPr lang="en-US" dirty="0"/>
              <a:t>a. Collaboration between collaborative/adversarial structures.  Beginning in the urban committee</a:t>
            </a:r>
          </a:p>
          <a:p>
            <a:pPr marL="0" indent="0">
              <a:buNone/>
            </a:pPr>
            <a:r>
              <a:rPr lang="en-US" dirty="0"/>
              <a:t>b. The existence of adversarial structures.  Forced/motivated health system to take invited participation serious. </a:t>
            </a:r>
          </a:p>
          <a:p>
            <a:pPr marL="0" indent="0">
              <a:buNone/>
            </a:pPr>
            <a:r>
              <a:rPr lang="en-US" dirty="0"/>
              <a:t>c. Rights discourse. Viewed themselves as citizens with right to participation and to health. Beliefs can be a source of positive power. Often drew on this in claiming a right to participation and a right to influence.</a:t>
            </a:r>
          </a:p>
          <a:p>
            <a:pPr marL="0" indent="0">
              <a:buNone/>
            </a:pPr>
            <a:r>
              <a:rPr lang="en-US" dirty="0"/>
              <a:t>d. Collectivity. Challenged, but when they did they perceived their influence to improve</a:t>
            </a:r>
          </a:p>
          <a:p>
            <a:r>
              <a:rPr lang="en-US" b="1" dirty="0"/>
              <a:t>Limited countervailing power </a:t>
            </a:r>
            <a:r>
              <a:rPr lang="en-US" dirty="0"/>
              <a:t>results in limited influence in decision-making which in turn leads to: </a:t>
            </a:r>
          </a:p>
          <a:p>
            <a:pPr marL="0" indent="0">
              <a:buNone/>
            </a:pPr>
            <a:r>
              <a:rPr lang="en-US" dirty="0"/>
              <a:t>a. Contestation around appointment model. Current situation</a:t>
            </a:r>
          </a:p>
          <a:p>
            <a:pPr marL="0" indent="0">
              <a:buNone/>
            </a:pPr>
            <a:r>
              <a:rPr lang="en-US" dirty="0"/>
              <a:t>a. Disengagement  - clear in the rural committee. People choose not to participation</a:t>
            </a:r>
          </a:p>
          <a:p>
            <a:pPr marL="0" indent="0">
              <a:buNone/>
            </a:pPr>
            <a:r>
              <a:rPr lang="en-US" dirty="0"/>
              <a:t>b. Exploration of claimed/alternative spaces. Situation in the urban, where they want to create a from of independent participation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92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09C6B-EAFA-9349-B32D-F44F6FCB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69401-77B2-3641-B2C3-A1E156032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Invited participation is a viable option if participatory structures have sufficient countervailing power.</a:t>
            </a:r>
          </a:p>
          <a:p>
            <a:r>
              <a:rPr lang="en-US" dirty="0"/>
              <a:t>Attention to source of countervailing power in design of participatory structures.</a:t>
            </a:r>
          </a:p>
          <a:p>
            <a:r>
              <a:rPr lang="en-US" dirty="0"/>
              <a:t>My suggestion for a form of invited space that could work (and here I also draw on some aspects of my research which I have not touched on in </a:t>
            </a:r>
            <a:r>
              <a:rPr lang="en-US"/>
              <a:t>this presentation is)</a:t>
            </a:r>
            <a:endParaRPr lang="en-US" dirty="0"/>
          </a:p>
          <a:p>
            <a:r>
              <a:rPr lang="en-US" dirty="0"/>
              <a:t>Participatory spaces with sufficient countervailing power: rights based, legislated, election model with sufficient decision-making influence, attention to other forms of power that constraints and enables participation, sufficient support for participation.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604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FD65-6F40-C844-9442-D817696C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57F42-D7F1-A04C-8EE1-247222BFC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and Support for the Wellcome Trust and the SASH fellowship </a:t>
            </a:r>
            <a:r>
              <a:rPr lang="en-US" dirty="0" err="1"/>
              <a:t>programme</a:t>
            </a:r>
            <a:r>
              <a:rPr lang="en-US" dirty="0"/>
              <a:t> is greatly appreciated.</a:t>
            </a:r>
          </a:p>
          <a:p>
            <a:r>
              <a:rPr lang="en-US" dirty="0"/>
              <a:t>For more information:</a:t>
            </a:r>
          </a:p>
          <a:p>
            <a:r>
              <a:rPr lang="en-US" dirty="0" err="1"/>
              <a:t>Salearningnetwork.uct.ac.za</a:t>
            </a:r>
            <a:endParaRPr lang="en-US" dirty="0"/>
          </a:p>
          <a:p>
            <a:r>
              <a:rPr lang="en-US" dirty="0" err="1"/>
              <a:t>Hanne.Haricharan@uct.ac.za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109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416</TotalTime>
  <Words>945</Words>
  <Application>Microsoft Macintosh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An Invitation to Participation</vt:lpstr>
      <vt:lpstr>Overview</vt:lpstr>
      <vt:lpstr>Health committees as Invited spaces</vt:lpstr>
      <vt:lpstr>COUNTERVAILING POWER IN COLLABORATIVE PARTICiPATION</vt:lpstr>
      <vt:lpstr>Counter vailing power:</vt:lpstr>
      <vt:lpstr>FINDINGS: different models AND countervailing power </vt:lpstr>
      <vt:lpstr>Findings (cont.) </vt:lpstr>
      <vt:lpstr>Conclusion</vt:lpstr>
      <vt:lpstr>Thanks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Invitation to Participation</dc:title>
  <dc:creator>Hanne Haricharan</dc:creator>
  <cp:lastModifiedBy>Microsoft Office User</cp:lastModifiedBy>
  <cp:revision>27</cp:revision>
  <dcterms:created xsi:type="dcterms:W3CDTF">2018-10-08T14:52:12Z</dcterms:created>
  <dcterms:modified xsi:type="dcterms:W3CDTF">2019-01-28T10:12:33Z</dcterms:modified>
</cp:coreProperties>
</file>