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30"/>
  </p:notesMasterIdLst>
  <p:sldIdLst>
    <p:sldId id="287" r:id="rId2"/>
    <p:sldId id="258" r:id="rId3"/>
    <p:sldId id="259" r:id="rId4"/>
    <p:sldId id="257" r:id="rId5"/>
    <p:sldId id="260" r:id="rId6"/>
    <p:sldId id="261" r:id="rId7"/>
    <p:sldId id="262" r:id="rId8"/>
    <p:sldId id="264" r:id="rId9"/>
    <p:sldId id="273" r:id="rId10"/>
    <p:sldId id="265" r:id="rId11"/>
    <p:sldId id="266" r:id="rId12"/>
    <p:sldId id="267" r:id="rId13"/>
    <p:sldId id="268" r:id="rId14"/>
    <p:sldId id="269" r:id="rId15"/>
    <p:sldId id="270" r:id="rId16"/>
    <p:sldId id="274" r:id="rId17"/>
    <p:sldId id="271" r:id="rId18"/>
    <p:sldId id="275" r:id="rId19"/>
    <p:sldId id="276" r:id="rId20"/>
    <p:sldId id="283" r:id="rId21"/>
    <p:sldId id="277" r:id="rId22"/>
    <p:sldId id="278" r:id="rId23"/>
    <p:sldId id="279" r:id="rId24"/>
    <p:sldId id="280" r:id="rId25"/>
    <p:sldId id="285" r:id="rId26"/>
    <p:sldId id="281" r:id="rId27"/>
    <p:sldId id="284"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4"/>
  </p:normalViewPr>
  <p:slideViewPr>
    <p:cSldViewPr snapToGrid="0" snapToObjects="1">
      <p:cViewPr varScale="1">
        <p:scale>
          <a:sx n="90" d="100"/>
          <a:sy n="90" d="100"/>
        </p:scale>
        <p:origin x="89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A5B24-4F08-CC4B-8BE4-539680CB0BF6}" type="datetimeFigureOut">
              <a:rPr lang="en-US" smtClean="0"/>
              <a:t>5/29/18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2F33F-9ED0-3044-96DE-AC684552909A}" type="slidenum">
              <a:rPr lang="en-US" smtClean="0"/>
              <a:t>‹#›</a:t>
            </a:fld>
            <a:endParaRPr lang="en-US"/>
          </a:p>
        </p:txBody>
      </p:sp>
    </p:spTree>
    <p:extLst>
      <p:ext uri="{BB962C8B-B14F-4D97-AF65-F5344CB8AC3E}">
        <p14:creationId xmlns:p14="http://schemas.microsoft.com/office/powerpoint/2010/main" val="22626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how many were part of the</a:t>
            </a:r>
            <a:r>
              <a:rPr lang="en-US" baseline="0" dirty="0" smtClean="0"/>
              <a:t> EU project?</a:t>
            </a:r>
            <a:endParaRPr lang="en-US" dirty="0"/>
          </a:p>
        </p:txBody>
      </p:sp>
      <p:sp>
        <p:nvSpPr>
          <p:cNvPr id="4" name="Slide Number Placeholder 3"/>
          <p:cNvSpPr>
            <a:spLocks noGrp="1"/>
          </p:cNvSpPr>
          <p:nvPr>
            <p:ph type="sldNum" sz="quarter" idx="10"/>
          </p:nvPr>
        </p:nvSpPr>
        <p:spPr/>
        <p:txBody>
          <a:bodyPr/>
          <a:lstStyle/>
          <a:p>
            <a:fld id="{E112F33F-9ED0-3044-96DE-AC684552909A}" type="slidenum">
              <a:rPr lang="en-US" smtClean="0"/>
              <a:t>2</a:t>
            </a:fld>
            <a:endParaRPr lang="en-US"/>
          </a:p>
        </p:txBody>
      </p:sp>
    </p:spTree>
    <p:extLst>
      <p:ext uri="{BB962C8B-B14F-4D97-AF65-F5344CB8AC3E}">
        <p14:creationId xmlns:p14="http://schemas.microsoft.com/office/powerpoint/2010/main" val="108507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facility manager –</a:t>
            </a:r>
            <a:r>
              <a:rPr lang="en-US" baseline="0" dirty="0" smtClean="0"/>
              <a:t> and why not part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questionnaire was self-administered, but conducted in the presence of the projects’ trainers, enabling participants to ask questions when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questionnaire was self-administered, but conducted in the presence of the researcher, enabling clarification of questions when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questionnaire was self-administered, but conducted in the presence of the researcher, enabling clarification of questions when needed.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112F33F-9ED0-3044-96DE-AC684552909A}" type="slidenum">
              <a:rPr lang="en-US" smtClean="0"/>
              <a:t>5</a:t>
            </a:fld>
            <a:endParaRPr lang="en-US"/>
          </a:p>
        </p:txBody>
      </p:sp>
    </p:spTree>
    <p:extLst>
      <p:ext uri="{BB962C8B-B14F-4D97-AF65-F5344CB8AC3E}">
        <p14:creationId xmlns:p14="http://schemas.microsoft.com/office/powerpoint/2010/main" val="176963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new confidence resulted in a different relationship and engagement with facility managers. There were numerous statements regarding improved relationship between facility managers and health committees, based on mutual understanding and developing trust. </a:t>
            </a:r>
            <a:endParaRPr lang="en-US" dirty="0" smtClean="0"/>
          </a:p>
          <a:p>
            <a:endParaRPr lang="en-US" dirty="0"/>
          </a:p>
        </p:txBody>
      </p:sp>
      <p:sp>
        <p:nvSpPr>
          <p:cNvPr id="4" name="Slide Number Placeholder 3"/>
          <p:cNvSpPr>
            <a:spLocks noGrp="1"/>
          </p:cNvSpPr>
          <p:nvPr>
            <p:ph type="sldNum" sz="quarter" idx="10"/>
          </p:nvPr>
        </p:nvSpPr>
        <p:spPr/>
        <p:txBody>
          <a:bodyPr/>
          <a:lstStyle/>
          <a:p>
            <a:fld id="{E112F33F-9ED0-3044-96DE-AC684552909A}" type="slidenum">
              <a:rPr lang="en-US" smtClean="0"/>
              <a:t>18</a:t>
            </a:fld>
            <a:endParaRPr lang="en-US"/>
          </a:p>
        </p:txBody>
      </p:sp>
    </p:spTree>
    <p:extLst>
      <p:ext uri="{BB962C8B-B14F-4D97-AF65-F5344CB8AC3E}">
        <p14:creationId xmlns:p14="http://schemas.microsoft.com/office/powerpoint/2010/main" val="141548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Several respondents highlighted that the project had given people a stronger voice to health committees. In particular, it was argued that less vocal and confident health committee members became more vocal and confident, as illustrated be a member who said that the training had ‘truly empowered health committees’:</a:t>
            </a:r>
            <a:endParaRPr lang="en-US" dirty="0" smtClean="0"/>
          </a:p>
          <a:p>
            <a:endParaRPr lang="en-US" dirty="0"/>
          </a:p>
        </p:txBody>
      </p:sp>
      <p:sp>
        <p:nvSpPr>
          <p:cNvPr id="4" name="Slide Number Placeholder 3"/>
          <p:cNvSpPr>
            <a:spLocks noGrp="1"/>
          </p:cNvSpPr>
          <p:nvPr>
            <p:ph type="sldNum" sz="quarter" idx="10"/>
          </p:nvPr>
        </p:nvSpPr>
        <p:spPr/>
        <p:txBody>
          <a:bodyPr/>
          <a:lstStyle/>
          <a:p>
            <a:fld id="{E112F33F-9ED0-3044-96DE-AC684552909A}" type="slidenum">
              <a:rPr lang="en-US" smtClean="0"/>
              <a:t>21</a:t>
            </a:fld>
            <a:endParaRPr lang="en-US"/>
          </a:p>
        </p:txBody>
      </p:sp>
    </p:spTree>
    <p:extLst>
      <p:ext uri="{BB962C8B-B14F-4D97-AF65-F5344CB8AC3E}">
        <p14:creationId xmlns:p14="http://schemas.microsoft.com/office/powerpoint/2010/main" val="46416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CMHF chair-person reflected on how health committees have begun to not accept status quo, but asking question and demanding answers. </a:t>
            </a:r>
            <a:endParaRPr lang="en-US" dirty="0" smtClean="0"/>
          </a:p>
          <a:p>
            <a:r>
              <a:rPr lang="en-GB" i="1" dirty="0" smtClean="0"/>
              <a:t>Building the</a:t>
            </a:r>
            <a:endParaRPr lang="en-US" dirty="0"/>
          </a:p>
        </p:txBody>
      </p:sp>
      <p:sp>
        <p:nvSpPr>
          <p:cNvPr id="4" name="Slide Number Placeholder 3"/>
          <p:cNvSpPr>
            <a:spLocks noGrp="1"/>
          </p:cNvSpPr>
          <p:nvPr>
            <p:ph type="sldNum" sz="quarter" idx="10"/>
          </p:nvPr>
        </p:nvSpPr>
        <p:spPr/>
        <p:txBody>
          <a:bodyPr/>
          <a:lstStyle/>
          <a:p>
            <a:fld id="{E112F33F-9ED0-3044-96DE-AC684552909A}" type="slidenum">
              <a:rPr lang="en-US" smtClean="0"/>
              <a:t>22</a:t>
            </a:fld>
            <a:endParaRPr lang="en-US"/>
          </a:p>
        </p:txBody>
      </p:sp>
    </p:spTree>
    <p:extLst>
      <p:ext uri="{BB962C8B-B14F-4D97-AF65-F5344CB8AC3E}">
        <p14:creationId xmlns:p14="http://schemas.microsoft.com/office/powerpoint/2010/main" val="52427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Another example of health committees engaging successfully with departments via the sub-district health forums is rendered by a Cape Metro Health Forum </a:t>
            </a:r>
            <a:r>
              <a:rPr lang="en-GB" dirty="0" err="1" smtClean="0"/>
              <a:t>exco</a:t>
            </a:r>
            <a:r>
              <a:rPr lang="en-GB" dirty="0" smtClean="0"/>
              <a:t>-member. When services were closed in one clinic, the committee took the matter to the sub-district level and when that did not yield any result, it was taken to the department. </a:t>
            </a:r>
            <a:endParaRPr lang="en-US" dirty="0" smtClean="0"/>
          </a:p>
          <a:p>
            <a:endParaRPr lang="en-US" dirty="0"/>
          </a:p>
        </p:txBody>
      </p:sp>
      <p:sp>
        <p:nvSpPr>
          <p:cNvPr id="4" name="Slide Number Placeholder 3"/>
          <p:cNvSpPr>
            <a:spLocks noGrp="1"/>
          </p:cNvSpPr>
          <p:nvPr>
            <p:ph type="sldNum" sz="quarter" idx="10"/>
          </p:nvPr>
        </p:nvSpPr>
        <p:spPr/>
        <p:txBody>
          <a:bodyPr/>
          <a:lstStyle/>
          <a:p>
            <a:fld id="{E112F33F-9ED0-3044-96DE-AC684552909A}" type="slidenum">
              <a:rPr lang="en-US" smtClean="0"/>
              <a:t>23</a:t>
            </a:fld>
            <a:endParaRPr lang="en-US"/>
          </a:p>
        </p:txBody>
      </p:sp>
    </p:spTree>
    <p:extLst>
      <p:ext uri="{BB962C8B-B14F-4D97-AF65-F5344CB8AC3E}">
        <p14:creationId xmlns:p14="http://schemas.microsoft.com/office/powerpoint/2010/main" val="493398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r>
              <a:rPr lang="en-GB" sz="1200" i="1" kern="1200" dirty="0" smtClean="0">
                <a:solidFill>
                  <a:schemeClr val="tx1"/>
                </a:solidFill>
                <a:effectLst/>
                <a:latin typeface="+mn-lt"/>
                <a:ea typeface="+mn-ea"/>
                <a:cs typeface="+mn-cs"/>
              </a:rPr>
              <a:t>The same old problems persist, and that makes it very frustrating for just about anybody who is involved in health committee work….. there is no legislation, there not being resources you know of funds just operating cost for health committee member. So, you know, to travel from home to a meeting and then there’s admin costs; and the cost of the work that they are doing in the clinic, so they are completely un-funded. So that’s the frustration; because now I know what to do, I know how to perhaps contribute to a solution. I have been trained on how to engage with different stakeholder. But I still can’t do anything without resources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112F33F-9ED0-3044-96DE-AC684552909A}" type="slidenum">
              <a:rPr lang="en-US" smtClean="0"/>
              <a:t>24</a:t>
            </a:fld>
            <a:endParaRPr lang="en-US"/>
          </a:p>
        </p:txBody>
      </p:sp>
    </p:spTree>
    <p:extLst>
      <p:ext uri="{BB962C8B-B14F-4D97-AF65-F5344CB8AC3E}">
        <p14:creationId xmlns:p14="http://schemas.microsoft.com/office/powerpoint/2010/main" val="68873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CBBD6B5-462B-2E4B-8B3F-6221109264F4}" type="datetimeFigureOut">
              <a:rPr lang="en-US" smtClean="0"/>
              <a:t>5/29/18</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533ED5C8-B246-1B4D-AAF1-8595E5C6C338}" type="slidenum">
              <a:rPr lang="en-US" smtClean="0"/>
              <a:t>‹#›</a:t>
            </a:fld>
            <a:endParaRPr lang="en-US"/>
          </a:p>
        </p:txBody>
      </p:sp>
    </p:spTree>
    <p:extLst>
      <p:ext uri="{BB962C8B-B14F-4D97-AF65-F5344CB8AC3E}">
        <p14:creationId xmlns:p14="http://schemas.microsoft.com/office/powerpoint/2010/main" val="178523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BD6B5-462B-2E4B-8B3F-6221109264F4}" type="datetimeFigureOut">
              <a:rPr lang="en-US" smtClean="0"/>
              <a:t>5/29/18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84397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BD6B5-462B-2E4B-8B3F-6221109264F4}"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587967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BD6B5-462B-2E4B-8B3F-6221109264F4}"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1394252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BD6B5-462B-2E4B-8B3F-6221109264F4}"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200088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CBBD6B5-462B-2E4B-8B3F-6221109264F4}" type="datetimeFigureOut">
              <a:rPr lang="en-US" smtClean="0"/>
              <a:t>5/29/18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148235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CBBD6B5-462B-2E4B-8B3F-6221109264F4}" type="datetimeFigureOut">
              <a:rPr lang="en-US" smtClean="0"/>
              <a:t>5/29/18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9955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BBD6B5-462B-2E4B-8B3F-6221109264F4}"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657764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BBD6B5-462B-2E4B-8B3F-6221109264F4}"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195266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BBD6B5-462B-2E4B-8B3F-6221109264F4}"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193152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BD6B5-462B-2E4B-8B3F-6221109264F4}" type="datetimeFigureOut">
              <a:rPr lang="en-US" smtClean="0"/>
              <a:t>5/29/18</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169401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BBD6B5-462B-2E4B-8B3F-6221109264F4}" type="datetimeFigureOut">
              <a:rPr lang="en-US" smtClean="0"/>
              <a:t>5/29/18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258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BBD6B5-462B-2E4B-8B3F-6221109264F4}" type="datetimeFigureOut">
              <a:rPr lang="en-US" smtClean="0"/>
              <a:t>5/29/18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51069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BBD6B5-462B-2E4B-8B3F-6221109264F4}" type="datetimeFigureOut">
              <a:rPr lang="en-US" smtClean="0"/>
              <a:t>5/29/18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184239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BD6B5-462B-2E4B-8B3F-6221109264F4}" type="datetimeFigureOut">
              <a:rPr lang="en-US" smtClean="0"/>
              <a:t>5/29/18</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57293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BD6B5-462B-2E4B-8B3F-6221109264F4}" type="datetimeFigureOut">
              <a:rPr lang="en-US" smtClean="0"/>
              <a:t>5/29/18</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211523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BD6B5-462B-2E4B-8B3F-6221109264F4}" type="datetimeFigureOut">
              <a:rPr lang="en-US" smtClean="0"/>
              <a:t>5/29/18</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3ED5C8-B246-1B4D-AAF1-8595E5C6C338}" type="slidenum">
              <a:rPr lang="en-US" smtClean="0"/>
              <a:t>‹#›</a:t>
            </a:fld>
            <a:endParaRPr lang="en-US"/>
          </a:p>
        </p:txBody>
      </p:sp>
    </p:spTree>
    <p:extLst>
      <p:ext uri="{BB962C8B-B14F-4D97-AF65-F5344CB8AC3E}">
        <p14:creationId xmlns:p14="http://schemas.microsoft.com/office/powerpoint/2010/main" val="13488237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CBBD6B5-462B-2E4B-8B3F-6221109264F4}" type="datetimeFigureOut">
              <a:rPr lang="en-US" smtClean="0"/>
              <a:t>5/29/18</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33ED5C8-B246-1B4D-AAF1-8595E5C6C338}" type="slidenum">
              <a:rPr lang="en-US" smtClean="0"/>
              <a:t>‹#›</a:t>
            </a:fld>
            <a:endParaRPr lang="en-US"/>
          </a:p>
        </p:txBody>
      </p:sp>
    </p:spTree>
    <p:extLst>
      <p:ext uri="{BB962C8B-B14F-4D97-AF65-F5344CB8AC3E}">
        <p14:creationId xmlns:p14="http://schemas.microsoft.com/office/powerpoint/2010/main" val="81210470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the LN EU project with Health Committees</a:t>
            </a:r>
            <a:br>
              <a:rPr lang="en-US" dirty="0" smtClean="0"/>
            </a:br>
            <a:r>
              <a:rPr lang="en-US" dirty="0" smtClean="0"/>
              <a:t>		    </a:t>
            </a:r>
            <a:r>
              <a:rPr lang="en-US" sz="2000" dirty="0" smtClean="0"/>
              <a:t>Hanne Jensen Haricharan, August 2017</a:t>
            </a:r>
            <a:endParaRPr lang="en-US" sz="2000" dirty="0"/>
          </a:p>
        </p:txBody>
      </p:sp>
      <p:pic>
        <p:nvPicPr>
          <p:cNvPr id="4" name="Content Placeholder 7" descr="C:\Users\Shanil Harichavan\Pictures\photo.JPG"/>
          <p:cNvPicPr>
            <a:picLocks noGrp="1" noChangeAspect="1" noChangeArrowheads="1"/>
          </p:cNvPicPr>
          <p:nvPr>
            <p:ph idx="1"/>
          </p:nvPr>
        </p:nvPicPr>
        <p:blipFill>
          <a:blip r:embed="rId2" cstate="print"/>
          <a:stretch>
            <a:fillRect/>
          </a:stretch>
        </p:blipFill>
        <p:spPr bwMode="auto">
          <a:xfrm>
            <a:off x="2386013" y="2532062"/>
            <a:ext cx="6929438" cy="4040188"/>
          </a:xfrm>
          <a:prstGeom prst="rect">
            <a:avLst/>
          </a:prstGeom>
          <a:noFill/>
        </p:spPr>
      </p:pic>
    </p:spTree>
    <p:extLst>
      <p:ext uri="{BB962C8B-B14F-4D97-AF65-F5344CB8AC3E}">
        <p14:creationId xmlns:p14="http://schemas.microsoft.com/office/powerpoint/2010/main" val="1256169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en-US" altLang="en-US" i="0" u="none" strike="noStrike" cap="none" normalizeH="0" baseline="0" dirty="0" smtClean="0">
                <a:ln>
                  <a:noFill/>
                </a:ln>
                <a:solidFill>
                  <a:schemeClr val="bg1"/>
                </a:solidFill>
                <a:effectLst/>
                <a:latin typeface="Arial" charset="0"/>
              </a:rPr>
              <a:t>After the training I have a better understanding of the Health System</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9778023"/>
              </p:ext>
            </p:extLst>
          </p:nvPr>
        </p:nvGraphicFramePr>
        <p:xfrm>
          <a:off x="1471614" y="2528890"/>
          <a:ext cx="8858249" cy="2948708"/>
        </p:xfrm>
        <a:graphic>
          <a:graphicData uri="http://schemas.openxmlformats.org/drawingml/2006/table">
            <a:tbl>
              <a:tblPr firstRow="1" firstCol="1" bandRow="1">
                <a:tableStyleId>{5C22544A-7EE6-4342-B048-85BDC9FD1C3A}</a:tableStyleId>
              </a:tblPr>
              <a:tblGrid>
                <a:gridCol w="5300307"/>
                <a:gridCol w="1656590"/>
                <a:gridCol w="1901352"/>
              </a:tblGrid>
              <a:tr h="327979">
                <a:tc>
                  <a:txBody>
                    <a:bodyPr/>
                    <a:lstStyle/>
                    <a:p>
                      <a:pPr>
                        <a:lnSpc>
                          <a:spcPct val="115000"/>
                        </a:lnSpc>
                        <a:spcAft>
                          <a:spcPts val="0"/>
                        </a:spcAft>
                      </a:pP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a:effectLst/>
                        </a:rPr>
                        <a:t>Number </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Percentage</a:t>
                      </a:r>
                      <a:endParaRPr lang="en-US" sz="2400">
                        <a:effectLst/>
                        <a:latin typeface="Calibri" charset="0"/>
                        <a:ea typeface="Calibri" charset="0"/>
                        <a:cs typeface="Times New Roman" charset="0"/>
                      </a:endParaRPr>
                    </a:p>
                  </a:txBody>
                  <a:tcPr marL="68580" marR="68580" marT="0" marB="0"/>
                </a:tc>
              </a:tr>
              <a:tr h="424964">
                <a:tc>
                  <a:txBody>
                    <a:bodyPr/>
                    <a:lstStyle/>
                    <a:p>
                      <a:pPr>
                        <a:lnSpc>
                          <a:spcPct val="115000"/>
                        </a:lnSpc>
                        <a:spcAft>
                          <a:spcPts val="0"/>
                        </a:spcAft>
                      </a:pPr>
                      <a:r>
                        <a:rPr lang="en-GB" sz="2400">
                          <a:effectLst/>
                        </a:rPr>
                        <a:t>Yes</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233</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78.19%</a:t>
                      </a:r>
                      <a:endParaRPr lang="en-US" sz="2400">
                        <a:effectLst/>
                        <a:latin typeface="Calibri" charset="0"/>
                        <a:ea typeface="Calibri" charset="0"/>
                        <a:cs typeface="Times New Roman" charset="0"/>
                      </a:endParaRPr>
                    </a:p>
                  </a:txBody>
                  <a:tcPr marL="68580" marR="68580" marT="0" marB="0"/>
                </a:tc>
              </a:tr>
              <a:tr h="327979">
                <a:tc>
                  <a:txBody>
                    <a:bodyPr/>
                    <a:lstStyle/>
                    <a:p>
                      <a:pPr>
                        <a:lnSpc>
                          <a:spcPct val="115000"/>
                        </a:lnSpc>
                        <a:spcAft>
                          <a:spcPts val="0"/>
                        </a:spcAft>
                      </a:pPr>
                      <a:r>
                        <a:rPr lang="en-GB" sz="2400">
                          <a:effectLst/>
                        </a:rPr>
                        <a:t>Improved but more knowledge needed</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55</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18.46%</a:t>
                      </a:r>
                      <a:endParaRPr lang="en-US" sz="2400" dirty="0">
                        <a:effectLst/>
                        <a:latin typeface="Calibri" charset="0"/>
                        <a:ea typeface="Calibri" charset="0"/>
                        <a:cs typeface="Times New Roman" charset="0"/>
                      </a:endParaRPr>
                    </a:p>
                  </a:txBody>
                  <a:tcPr marL="68580" marR="68580" marT="0" marB="0"/>
                </a:tc>
              </a:tr>
              <a:tr h="327979">
                <a:tc>
                  <a:txBody>
                    <a:bodyPr/>
                    <a:lstStyle/>
                    <a:p>
                      <a:pPr>
                        <a:lnSpc>
                          <a:spcPct val="115000"/>
                        </a:lnSpc>
                        <a:spcAft>
                          <a:spcPts val="0"/>
                        </a:spcAft>
                      </a:pPr>
                      <a:r>
                        <a:rPr lang="en-GB" sz="2400">
                          <a:effectLst/>
                        </a:rPr>
                        <a:t>No</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4</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a:t>
                      </a:r>
                      <a:endParaRPr lang="en-US" sz="2400">
                        <a:effectLst/>
                        <a:latin typeface="Calibri" charset="0"/>
                        <a:ea typeface="Calibri" charset="0"/>
                        <a:cs typeface="Times New Roman" charset="0"/>
                      </a:endParaRPr>
                    </a:p>
                  </a:txBody>
                  <a:tcPr marL="68580" marR="68580" marT="0" marB="0"/>
                </a:tc>
              </a:tr>
              <a:tr h="362747">
                <a:tc>
                  <a:txBody>
                    <a:bodyPr/>
                    <a:lstStyle/>
                    <a:p>
                      <a:pPr>
                        <a:lnSpc>
                          <a:spcPct val="115000"/>
                        </a:lnSpc>
                        <a:spcAft>
                          <a:spcPts val="0"/>
                        </a:spcAft>
                      </a:pPr>
                      <a:r>
                        <a:rPr lang="en-GB" sz="2400">
                          <a:effectLst/>
                        </a:rPr>
                        <a:t>Spoilt</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2.01%</a:t>
                      </a:r>
                      <a:endParaRPr lang="en-US" sz="2400">
                        <a:effectLst/>
                        <a:latin typeface="Calibri" charset="0"/>
                        <a:ea typeface="Calibri" charset="0"/>
                        <a:cs typeface="Times New Roman" charset="0"/>
                      </a:endParaRPr>
                    </a:p>
                  </a:txBody>
                  <a:tcPr marL="68580" marR="68580" marT="0" marB="0"/>
                </a:tc>
              </a:tr>
              <a:tr h="327979">
                <a:tc>
                  <a:txBody>
                    <a:bodyPr/>
                    <a:lstStyle/>
                    <a:p>
                      <a:pPr>
                        <a:lnSpc>
                          <a:spcPct val="115000"/>
                        </a:lnSpc>
                        <a:spcAft>
                          <a:spcPts val="0"/>
                        </a:spcAft>
                      </a:pPr>
                      <a:r>
                        <a:rPr lang="en-GB" sz="2400" dirty="0">
                          <a:effectLst/>
                        </a:rPr>
                        <a:t>TOTAL</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298</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100%</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308445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1357313"/>
            <a:ext cx="8630492" cy="290512"/>
          </a:xfrm>
        </p:spPr>
        <p:txBody>
          <a:bodyPr/>
          <a:lstStyle/>
          <a:p>
            <a:pPr lvl="0"/>
            <a:r>
              <a:rPr kumimoji="0" lang="en-US" altLang="en-US" i="0" u="none" strike="noStrike" cap="none" normalizeH="0" baseline="0" dirty="0" smtClean="0">
                <a:ln>
                  <a:noFill/>
                </a:ln>
                <a:solidFill>
                  <a:schemeClr val="bg1"/>
                </a:solidFill>
                <a:effectLst/>
                <a:latin typeface="+mn-lt"/>
              </a:rPr>
              <a:t>Improved knowledge of Human Rights</a:t>
            </a:r>
            <a:r>
              <a:rPr kumimoji="0" lang="en-US" altLang="en-US" i="0" u="none" strike="noStrike" cap="none" normalizeH="0" baseline="0" dirty="0" smtClean="0">
                <a:ln>
                  <a:noFill/>
                </a:ln>
                <a:solidFill>
                  <a:schemeClr val="tx1"/>
                </a:solidFill>
                <a:effectLst/>
                <a:latin typeface="+mn-lt"/>
              </a:rPr>
              <a:t/>
            </a:r>
            <a:br>
              <a:rPr kumimoji="0" lang="en-US" altLang="en-US" i="0" u="none" strike="noStrike" cap="none" normalizeH="0" baseline="0" dirty="0" smtClean="0">
                <a:ln>
                  <a:noFill/>
                </a:ln>
                <a:solidFill>
                  <a:schemeClr val="tx1"/>
                </a:solidFill>
                <a:effectLst/>
                <a:latin typeface="+mn-lt"/>
              </a:rPr>
            </a:b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6014730"/>
              </p:ext>
            </p:extLst>
          </p:nvPr>
        </p:nvGraphicFramePr>
        <p:xfrm>
          <a:off x="1514475" y="2726306"/>
          <a:ext cx="9672639" cy="3211281"/>
        </p:xfrm>
        <a:graphic>
          <a:graphicData uri="http://schemas.openxmlformats.org/drawingml/2006/table">
            <a:tbl>
              <a:tblPr firstRow="1" firstCol="1" bandRow="1">
                <a:tableStyleId>{5C22544A-7EE6-4342-B048-85BDC9FD1C3A}</a:tableStyleId>
              </a:tblPr>
              <a:tblGrid>
                <a:gridCol w="5488236"/>
                <a:gridCol w="1895110"/>
                <a:gridCol w="2289293"/>
              </a:tblGrid>
              <a:tr h="0">
                <a:tc>
                  <a:txBody>
                    <a:bodyPr/>
                    <a:lstStyle/>
                    <a:p>
                      <a:pPr>
                        <a:lnSpc>
                          <a:spcPct val="115000"/>
                        </a:lnSpc>
                        <a:spcAft>
                          <a:spcPts val="0"/>
                        </a:spcAft>
                      </a:pP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a:effectLst/>
                        </a:rPr>
                        <a:t>Number </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Percentage</a:t>
                      </a:r>
                      <a:endParaRPr lang="en-US" sz="2400">
                        <a:effectLst/>
                        <a:latin typeface="Calibri" charset="0"/>
                        <a:ea typeface="Calibri" charset="0"/>
                        <a:cs typeface="Times New Roman" charset="0"/>
                      </a:endParaRPr>
                    </a:p>
                  </a:txBody>
                  <a:tcPr marL="68580" marR="68580" marT="0" marB="0"/>
                </a:tc>
              </a:tr>
              <a:tr h="448989">
                <a:tc>
                  <a:txBody>
                    <a:bodyPr/>
                    <a:lstStyle/>
                    <a:p>
                      <a:pPr>
                        <a:lnSpc>
                          <a:spcPct val="115000"/>
                        </a:lnSpc>
                        <a:spcAft>
                          <a:spcPts val="0"/>
                        </a:spcAft>
                      </a:pPr>
                      <a:r>
                        <a:rPr lang="en-GB" sz="2400" dirty="0">
                          <a:effectLst/>
                        </a:rPr>
                        <a:t>Yes</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252</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84.56%</a:t>
                      </a:r>
                      <a:endParaRPr lang="en-US" sz="2400">
                        <a:effectLst/>
                        <a:latin typeface="Calibri" charset="0"/>
                        <a:ea typeface="Calibri" charset="0"/>
                        <a:cs typeface="Times New Roman" charset="0"/>
                      </a:endParaRPr>
                    </a:p>
                  </a:txBody>
                  <a:tcPr marL="68580" marR="68580" marT="0" marB="0"/>
                </a:tc>
              </a:tr>
              <a:tr h="448989">
                <a:tc>
                  <a:txBody>
                    <a:bodyPr/>
                    <a:lstStyle/>
                    <a:p>
                      <a:pPr>
                        <a:lnSpc>
                          <a:spcPct val="115000"/>
                        </a:lnSpc>
                        <a:spcAft>
                          <a:spcPts val="0"/>
                        </a:spcAft>
                      </a:pPr>
                      <a:r>
                        <a:rPr lang="en-GB" sz="2400">
                          <a:effectLst/>
                        </a:rPr>
                        <a:t>More but not enough</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27</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9.06%</a:t>
                      </a:r>
                      <a:endParaRPr lang="en-US" sz="2400">
                        <a:effectLst/>
                        <a:latin typeface="Calibri" charset="0"/>
                        <a:ea typeface="Calibri" charset="0"/>
                        <a:cs typeface="Times New Roman" charset="0"/>
                      </a:endParaRPr>
                    </a:p>
                  </a:txBody>
                  <a:tcPr marL="68580" marR="68580" marT="0" marB="0"/>
                </a:tc>
              </a:tr>
              <a:tr h="545712">
                <a:tc>
                  <a:txBody>
                    <a:bodyPr/>
                    <a:lstStyle/>
                    <a:p>
                      <a:pPr>
                        <a:lnSpc>
                          <a:spcPct val="115000"/>
                        </a:lnSpc>
                        <a:spcAft>
                          <a:spcPts val="0"/>
                        </a:spcAft>
                      </a:pPr>
                      <a:r>
                        <a:rPr lang="en-GB" sz="2400">
                          <a:effectLst/>
                        </a:rPr>
                        <a:t>Knew about HR before training</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11</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3.69%</a:t>
                      </a:r>
                      <a:endParaRPr lang="en-US" sz="2400" dirty="0">
                        <a:effectLst/>
                        <a:latin typeface="Calibri" charset="0"/>
                        <a:ea typeface="Calibri" charset="0"/>
                        <a:cs typeface="Times New Roman" charset="0"/>
                      </a:endParaRPr>
                    </a:p>
                  </a:txBody>
                  <a:tcPr marL="68580" marR="68580" marT="0" marB="0"/>
                </a:tc>
              </a:tr>
              <a:tr h="448989">
                <a:tc>
                  <a:txBody>
                    <a:bodyPr/>
                    <a:lstStyle/>
                    <a:p>
                      <a:pPr>
                        <a:lnSpc>
                          <a:spcPct val="115000"/>
                        </a:lnSpc>
                        <a:spcAft>
                          <a:spcPts val="0"/>
                        </a:spcAft>
                      </a:pPr>
                      <a:r>
                        <a:rPr lang="en-GB" sz="2400">
                          <a:effectLst/>
                        </a:rPr>
                        <a:t>No</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0.67%</a:t>
                      </a:r>
                      <a:endParaRPr lang="en-US" sz="2400" dirty="0">
                        <a:effectLst/>
                        <a:latin typeface="Calibri" charset="0"/>
                        <a:ea typeface="Calibri" charset="0"/>
                        <a:cs typeface="Times New Roman" charset="0"/>
                      </a:endParaRPr>
                    </a:p>
                  </a:txBody>
                  <a:tcPr marL="68580" marR="68580" marT="0" marB="0"/>
                </a:tc>
              </a:tr>
              <a:tr h="448989">
                <a:tc>
                  <a:txBody>
                    <a:bodyPr/>
                    <a:lstStyle/>
                    <a:p>
                      <a:pPr>
                        <a:lnSpc>
                          <a:spcPct val="115000"/>
                        </a:lnSpc>
                        <a:spcAft>
                          <a:spcPts val="0"/>
                        </a:spcAft>
                      </a:pPr>
                      <a:r>
                        <a:rPr lang="en-GB" sz="2400">
                          <a:effectLst/>
                        </a:rPr>
                        <a:t>Spoilt</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2.01%</a:t>
                      </a:r>
                      <a:endParaRPr lang="en-US" sz="2400" dirty="0">
                        <a:effectLst/>
                        <a:latin typeface="Calibri" charset="0"/>
                        <a:ea typeface="Calibri" charset="0"/>
                        <a:cs typeface="Times New Roman" charset="0"/>
                      </a:endParaRPr>
                    </a:p>
                  </a:txBody>
                  <a:tcPr marL="68580" marR="68580" marT="0" marB="0"/>
                </a:tc>
              </a:tr>
              <a:tr h="448989">
                <a:tc>
                  <a:txBody>
                    <a:bodyPr/>
                    <a:lstStyle/>
                    <a:p>
                      <a:pPr>
                        <a:lnSpc>
                          <a:spcPct val="115000"/>
                        </a:lnSpc>
                        <a:spcAft>
                          <a:spcPts val="0"/>
                        </a:spcAft>
                      </a:pPr>
                      <a:r>
                        <a:rPr lang="en-GB" sz="2400" dirty="0">
                          <a:effectLst/>
                        </a:rPr>
                        <a:t>TOTAL</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298</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100%</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841412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9" y="976495"/>
            <a:ext cx="8761413" cy="728480"/>
          </a:xfrm>
        </p:spPr>
        <p:txBody>
          <a:bodyPr/>
          <a:lstStyle/>
          <a:p>
            <a:r>
              <a:rPr kumimoji="0" lang="en-US" altLang="en-US" i="0" u="none" strike="noStrike" cap="none" normalizeH="0" baseline="0" dirty="0" smtClean="0">
                <a:ln>
                  <a:noFill/>
                </a:ln>
                <a:solidFill>
                  <a:schemeClr val="bg1"/>
                </a:solidFill>
                <a:effectLst/>
              </a:rPr>
              <a:t>Improved knowledge of community leadership</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6089651"/>
              </p:ext>
            </p:extLst>
          </p:nvPr>
        </p:nvGraphicFramePr>
        <p:xfrm>
          <a:off x="1743077" y="2673983"/>
          <a:ext cx="8829672" cy="3139332"/>
        </p:xfrm>
        <a:graphic>
          <a:graphicData uri="http://schemas.openxmlformats.org/drawingml/2006/table">
            <a:tbl>
              <a:tblPr firstRow="1" firstCol="1" bandRow="1">
                <a:tableStyleId>{5C22544A-7EE6-4342-B048-85BDC9FD1C3A}</a:tableStyleId>
              </a:tblPr>
              <a:tblGrid>
                <a:gridCol w="5086348"/>
                <a:gridCol w="1600200"/>
                <a:gridCol w="2143124"/>
              </a:tblGrid>
              <a:tr h="0">
                <a:tc>
                  <a:txBody>
                    <a:bodyPr/>
                    <a:lstStyle/>
                    <a:p>
                      <a:pPr>
                        <a:lnSpc>
                          <a:spcPct val="115000"/>
                        </a:lnSpc>
                        <a:spcAft>
                          <a:spcPts val="0"/>
                        </a:spcAft>
                      </a:pP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dirty="0">
                          <a:effectLst/>
                        </a:rPr>
                        <a:t>Number </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Percentage</a:t>
                      </a:r>
                      <a:endParaRPr lang="en-US" sz="2400">
                        <a:effectLst/>
                        <a:latin typeface="Calibri" charset="0"/>
                        <a:ea typeface="Calibri" charset="0"/>
                        <a:cs typeface="Times New Roman" charset="0"/>
                      </a:endParaRPr>
                    </a:p>
                  </a:txBody>
                  <a:tcPr marL="68580" marR="68580" marT="0" marB="0"/>
                </a:tc>
              </a:tr>
              <a:tr h="453118">
                <a:tc>
                  <a:txBody>
                    <a:bodyPr/>
                    <a:lstStyle/>
                    <a:p>
                      <a:pPr>
                        <a:lnSpc>
                          <a:spcPct val="115000"/>
                        </a:lnSpc>
                        <a:spcAft>
                          <a:spcPts val="0"/>
                        </a:spcAft>
                      </a:pPr>
                      <a:r>
                        <a:rPr lang="en-GB" sz="2400" dirty="0">
                          <a:effectLst/>
                        </a:rPr>
                        <a:t>Yes</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264</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88.59%</a:t>
                      </a:r>
                      <a:endParaRPr lang="en-US" sz="2400">
                        <a:effectLst/>
                        <a:latin typeface="Calibri" charset="0"/>
                        <a:ea typeface="Calibri" charset="0"/>
                        <a:cs typeface="Times New Roman" charset="0"/>
                      </a:endParaRPr>
                    </a:p>
                  </a:txBody>
                  <a:tcPr marL="68580" marR="68580" marT="0" marB="0"/>
                </a:tc>
              </a:tr>
              <a:tr h="453118">
                <a:tc>
                  <a:txBody>
                    <a:bodyPr/>
                    <a:lstStyle/>
                    <a:p>
                      <a:pPr>
                        <a:lnSpc>
                          <a:spcPct val="115000"/>
                        </a:lnSpc>
                        <a:spcAft>
                          <a:spcPts val="0"/>
                        </a:spcAft>
                      </a:pPr>
                      <a:r>
                        <a:rPr lang="en-GB" sz="2400" dirty="0">
                          <a:effectLst/>
                        </a:rPr>
                        <a:t>More but not 100%</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16</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5.37%</a:t>
                      </a:r>
                      <a:endParaRPr lang="en-US" sz="2400">
                        <a:effectLst/>
                        <a:latin typeface="Calibri" charset="0"/>
                        <a:ea typeface="Calibri" charset="0"/>
                        <a:cs typeface="Times New Roman" charset="0"/>
                      </a:endParaRPr>
                    </a:p>
                  </a:txBody>
                  <a:tcPr marL="68580" marR="68580" marT="0" marB="0"/>
                </a:tc>
              </a:tr>
              <a:tr h="453118">
                <a:tc>
                  <a:txBody>
                    <a:bodyPr/>
                    <a:lstStyle/>
                    <a:p>
                      <a:pPr>
                        <a:lnSpc>
                          <a:spcPct val="115000"/>
                        </a:lnSpc>
                        <a:spcAft>
                          <a:spcPts val="0"/>
                        </a:spcAft>
                      </a:pPr>
                      <a:r>
                        <a:rPr lang="en-GB" sz="2400">
                          <a:effectLst/>
                        </a:rPr>
                        <a:t>Knew before the training</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11</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3.69%</a:t>
                      </a:r>
                      <a:endParaRPr lang="en-US" sz="2400" dirty="0">
                        <a:effectLst/>
                        <a:latin typeface="Calibri" charset="0"/>
                        <a:ea typeface="Calibri" charset="0"/>
                        <a:cs typeface="Times New Roman" charset="0"/>
                      </a:endParaRPr>
                    </a:p>
                  </a:txBody>
                  <a:tcPr marL="68580" marR="68580" marT="0" marB="0"/>
                </a:tc>
              </a:tr>
              <a:tr h="453118">
                <a:tc>
                  <a:txBody>
                    <a:bodyPr/>
                    <a:lstStyle/>
                    <a:p>
                      <a:pPr>
                        <a:lnSpc>
                          <a:spcPct val="115000"/>
                        </a:lnSpc>
                        <a:spcAft>
                          <a:spcPts val="0"/>
                        </a:spcAft>
                      </a:pPr>
                      <a:r>
                        <a:rPr lang="en-GB" sz="2400">
                          <a:effectLst/>
                        </a:rPr>
                        <a:t>No</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0.34%</a:t>
                      </a:r>
                      <a:endParaRPr lang="en-US" sz="2400" dirty="0">
                        <a:effectLst/>
                        <a:latin typeface="Calibri" charset="0"/>
                        <a:ea typeface="Calibri" charset="0"/>
                        <a:cs typeface="Times New Roman" charset="0"/>
                      </a:endParaRPr>
                    </a:p>
                  </a:txBody>
                  <a:tcPr marL="68580" marR="68580" marT="0" marB="0"/>
                </a:tc>
              </a:tr>
              <a:tr h="453118">
                <a:tc>
                  <a:txBody>
                    <a:bodyPr/>
                    <a:lstStyle/>
                    <a:p>
                      <a:pPr>
                        <a:lnSpc>
                          <a:spcPct val="115000"/>
                        </a:lnSpc>
                        <a:spcAft>
                          <a:spcPts val="0"/>
                        </a:spcAft>
                      </a:pPr>
                      <a:r>
                        <a:rPr lang="en-GB" sz="2400">
                          <a:effectLst/>
                        </a:rPr>
                        <a:t>Spoilt</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2.01%</a:t>
                      </a:r>
                      <a:endParaRPr lang="en-US" sz="2400" dirty="0">
                        <a:effectLst/>
                        <a:latin typeface="Calibri" charset="0"/>
                        <a:ea typeface="Calibri" charset="0"/>
                        <a:cs typeface="Times New Roman" charset="0"/>
                      </a:endParaRPr>
                    </a:p>
                  </a:txBody>
                  <a:tcPr marL="68580" marR="68580" marT="0" marB="0"/>
                </a:tc>
              </a:tr>
              <a:tr h="453118">
                <a:tc>
                  <a:txBody>
                    <a:bodyPr/>
                    <a:lstStyle/>
                    <a:p>
                      <a:pPr>
                        <a:lnSpc>
                          <a:spcPct val="115000"/>
                        </a:lnSpc>
                        <a:spcAft>
                          <a:spcPts val="0"/>
                        </a:spcAft>
                      </a:pPr>
                      <a:r>
                        <a:rPr lang="en-GB" sz="2400">
                          <a:effectLst/>
                        </a:rPr>
                        <a:t>TOTAL</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298</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100%</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698221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kumimoji="0" lang="en-US" altLang="en-US" sz="4400" i="0" u="none" strike="noStrike" cap="none" normalizeH="0" baseline="0" dirty="0" smtClean="0">
                <a:ln>
                  <a:noFill/>
                </a:ln>
                <a:solidFill>
                  <a:schemeClr val="bg1"/>
                </a:solidFill>
                <a:effectLst/>
              </a:rPr>
              <a:t>Feeling capable of running an effective Health Committee</a:t>
            </a:r>
            <a:r>
              <a:rPr kumimoji="0" lang="en-US" altLang="en-US" b="1" i="0" u="none" strike="noStrike" cap="none" normalizeH="0" baseline="0" dirty="0" smtClean="0">
                <a:ln>
                  <a:noFill/>
                </a:ln>
                <a:solidFill>
                  <a:schemeClr val="tx1"/>
                </a:solidFill>
                <a:effectLst/>
                <a:latin typeface="Arial" charset="0"/>
              </a:rPr>
              <a:t/>
            </a:r>
            <a:br>
              <a:rPr kumimoji="0" lang="en-US" altLang="en-US" b="1" i="0" u="none" strike="noStrike" cap="none" normalizeH="0" baseline="0" dirty="0" smtClean="0">
                <a:ln>
                  <a:noFill/>
                </a:ln>
                <a:solidFill>
                  <a:schemeClr val="tx1"/>
                </a:solidFill>
                <a:effectLst/>
                <a:latin typeface="Arial"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3752401"/>
              </p:ext>
            </p:extLst>
          </p:nvPr>
        </p:nvGraphicFramePr>
        <p:xfrm>
          <a:off x="1357313" y="2643191"/>
          <a:ext cx="8559054" cy="4052832"/>
        </p:xfrm>
        <a:graphic>
          <a:graphicData uri="http://schemas.openxmlformats.org/drawingml/2006/table">
            <a:tbl>
              <a:tblPr firstRow="1" firstCol="1" bandRow="1">
                <a:tableStyleId>{5C22544A-7EE6-4342-B048-85BDC9FD1C3A}</a:tableStyleId>
              </a:tblPr>
              <a:tblGrid>
                <a:gridCol w="4415490"/>
                <a:gridCol w="1800211"/>
                <a:gridCol w="2343353"/>
              </a:tblGrid>
              <a:tr h="481677">
                <a:tc>
                  <a:txBody>
                    <a:bodyPr/>
                    <a:lstStyle/>
                    <a:p>
                      <a:pPr>
                        <a:lnSpc>
                          <a:spcPct val="115000"/>
                        </a:lnSpc>
                        <a:spcAft>
                          <a:spcPts val="0"/>
                        </a:spcAft>
                      </a:pP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a:effectLst/>
                        </a:rPr>
                        <a:t>Number </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Percentage</a:t>
                      </a:r>
                      <a:endParaRPr lang="en-US" sz="2400">
                        <a:effectLst/>
                        <a:latin typeface="Calibri" charset="0"/>
                        <a:ea typeface="Calibri" charset="0"/>
                        <a:cs typeface="Times New Roman" charset="0"/>
                      </a:endParaRPr>
                    </a:p>
                  </a:txBody>
                  <a:tcPr marL="68580" marR="68580" marT="0" marB="0"/>
                </a:tc>
              </a:tr>
              <a:tr h="481677">
                <a:tc>
                  <a:txBody>
                    <a:bodyPr/>
                    <a:lstStyle/>
                    <a:p>
                      <a:pPr>
                        <a:lnSpc>
                          <a:spcPct val="115000"/>
                        </a:lnSpc>
                        <a:spcAft>
                          <a:spcPts val="0"/>
                        </a:spcAft>
                      </a:pPr>
                      <a:r>
                        <a:rPr lang="en-GB" sz="2400" dirty="0">
                          <a:effectLst/>
                        </a:rPr>
                        <a:t>Yes</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255</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85.57%</a:t>
                      </a:r>
                      <a:endParaRPr lang="en-US" sz="2400">
                        <a:effectLst/>
                        <a:latin typeface="Calibri" charset="0"/>
                        <a:ea typeface="Calibri" charset="0"/>
                        <a:cs typeface="Times New Roman" charset="0"/>
                      </a:endParaRPr>
                    </a:p>
                  </a:txBody>
                  <a:tcPr marL="68580" marR="68580" marT="0" marB="0"/>
                </a:tc>
              </a:tr>
              <a:tr h="803199">
                <a:tc>
                  <a:txBody>
                    <a:bodyPr/>
                    <a:lstStyle/>
                    <a:p>
                      <a:pPr>
                        <a:lnSpc>
                          <a:spcPct val="115000"/>
                        </a:lnSpc>
                        <a:spcAft>
                          <a:spcPts val="0"/>
                        </a:spcAft>
                      </a:pPr>
                      <a:r>
                        <a:rPr lang="en-GB" sz="2400" dirty="0">
                          <a:effectLst/>
                        </a:rPr>
                        <a:t>Increased but not enough to run a committee</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34</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11.41%</a:t>
                      </a:r>
                      <a:endParaRPr lang="en-US" sz="2400">
                        <a:effectLst/>
                        <a:latin typeface="Calibri" charset="0"/>
                        <a:ea typeface="Calibri" charset="0"/>
                        <a:cs typeface="Times New Roman" charset="0"/>
                      </a:endParaRPr>
                    </a:p>
                  </a:txBody>
                  <a:tcPr marL="68580" marR="68580" marT="0" marB="0"/>
                </a:tc>
              </a:tr>
              <a:tr h="481677">
                <a:tc>
                  <a:txBody>
                    <a:bodyPr/>
                    <a:lstStyle/>
                    <a:p>
                      <a:pPr>
                        <a:lnSpc>
                          <a:spcPct val="115000"/>
                        </a:lnSpc>
                        <a:spcAft>
                          <a:spcPts val="0"/>
                        </a:spcAft>
                      </a:pPr>
                      <a:r>
                        <a:rPr lang="en-GB" sz="2400">
                          <a:effectLst/>
                        </a:rPr>
                        <a:t>No</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0.67%</a:t>
                      </a:r>
                      <a:endParaRPr lang="en-US" sz="2400" dirty="0">
                        <a:effectLst/>
                        <a:latin typeface="Calibri" charset="0"/>
                        <a:ea typeface="Calibri" charset="0"/>
                        <a:cs typeface="Times New Roman" charset="0"/>
                      </a:endParaRPr>
                    </a:p>
                  </a:txBody>
                  <a:tcPr marL="68580" marR="68580" marT="0" marB="0"/>
                </a:tc>
              </a:tr>
              <a:tr h="803199">
                <a:tc>
                  <a:txBody>
                    <a:bodyPr/>
                    <a:lstStyle/>
                    <a:p>
                      <a:pPr>
                        <a:lnSpc>
                          <a:spcPct val="115000"/>
                        </a:lnSpc>
                        <a:spcAft>
                          <a:spcPts val="0"/>
                        </a:spcAft>
                      </a:pPr>
                      <a:r>
                        <a:rPr lang="en-GB" sz="2400">
                          <a:effectLst/>
                        </a:rPr>
                        <a:t>Capable before workshop</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0.34%</a:t>
                      </a:r>
                      <a:endParaRPr lang="en-US" sz="2400" dirty="0">
                        <a:effectLst/>
                        <a:latin typeface="Calibri" charset="0"/>
                        <a:ea typeface="Calibri" charset="0"/>
                        <a:cs typeface="Times New Roman" charset="0"/>
                      </a:endParaRPr>
                    </a:p>
                  </a:txBody>
                  <a:tcPr marL="68580" marR="68580" marT="0" marB="0"/>
                </a:tc>
              </a:tr>
              <a:tr h="481677">
                <a:tc>
                  <a:txBody>
                    <a:bodyPr/>
                    <a:lstStyle/>
                    <a:p>
                      <a:pPr>
                        <a:lnSpc>
                          <a:spcPct val="115000"/>
                        </a:lnSpc>
                        <a:spcAft>
                          <a:spcPts val="0"/>
                        </a:spcAft>
                      </a:pPr>
                      <a:r>
                        <a:rPr lang="en-GB" sz="2400">
                          <a:effectLst/>
                        </a:rPr>
                        <a:t>Spoilt</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2.01%</a:t>
                      </a:r>
                      <a:endParaRPr lang="en-US" sz="2400" dirty="0">
                        <a:effectLst/>
                        <a:latin typeface="Calibri" charset="0"/>
                        <a:ea typeface="Calibri" charset="0"/>
                        <a:cs typeface="Times New Roman" charset="0"/>
                      </a:endParaRPr>
                    </a:p>
                  </a:txBody>
                  <a:tcPr marL="68580" marR="68580" marT="0" marB="0"/>
                </a:tc>
              </a:tr>
              <a:tr h="481677">
                <a:tc>
                  <a:txBody>
                    <a:bodyPr/>
                    <a:lstStyle/>
                    <a:p>
                      <a:pPr>
                        <a:lnSpc>
                          <a:spcPct val="115000"/>
                        </a:lnSpc>
                        <a:spcAft>
                          <a:spcPts val="0"/>
                        </a:spcAft>
                      </a:pPr>
                      <a:r>
                        <a:rPr lang="en-GB" sz="2400">
                          <a:effectLst/>
                        </a:rPr>
                        <a:t>TOTAL</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298</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100%</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21930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7313"/>
            <a:ext cx="10515600" cy="1157287"/>
          </a:xfrm>
        </p:spPr>
        <p:txBody>
          <a:bodyPr>
            <a:noAutofit/>
          </a:bodyPr>
          <a:lstStyle/>
          <a:p>
            <a:pPr lvl="0" eaLnBrk="0" fontAlgn="base" hangingPunct="0">
              <a:lnSpc>
                <a:spcPct val="100000"/>
              </a:lnSpc>
              <a:spcAft>
                <a:spcPct val="0"/>
              </a:spcAft>
            </a:pPr>
            <a:r>
              <a:rPr kumimoji="0" lang="en-US" altLang="en-US" i="0" u="none" strike="noStrike" cap="none" normalizeH="0" baseline="0" dirty="0" smtClean="0">
                <a:ln>
                  <a:noFill/>
                </a:ln>
                <a:solidFill>
                  <a:schemeClr val="bg1"/>
                </a:solidFill>
                <a:effectLst/>
              </a:rPr>
              <a:t>Confidence in promoting the Right to Health</a:t>
            </a:r>
            <a:r>
              <a:rPr kumimoji="0" lang="en-US" altLang="en-US" b="1" i="0" u="none" strike="noStrike" cap="none" normalizeH="0" baseline="0" dirty="0" smtClean="0">
                <a:ln>
                  <a:noFill/>
                </a:ln>
                <a:solidFill>
                  <a:schemeClr val="tx1"/>
                </a:solidFill>
                <a:effectLst/>
                <a:latin typeface="Arial" charset="0"/>
              </a:rPr>
              <a:t/>
            </a:r>
            <a:br>
              <a:rPr kumimoji="0" lang="en-US" altLang="en-US" b="1" i="0" u="none" strike="noStrike" cap="none" normalizeH="0" baseline="0" dirty="0" smtClean="0">
                <a:ln>
                  <a:noFill/>
                </a:ln>
                <a:solidFill>
                  <a:schemeClr val="tx1"/>
                </a:solidFill>
                <a:effectLst/>
                <a:latin typeface="Arial" charset="0"/>
              </a:rPr>
            </a:br>
            <a:r>
              <a:rPr kumimoji="0" lang="en-US" altLang="en-US" b="0" i="0" u="none" strike="noStrike" cap="none" normalizeH="0" baseline="0" dirty="0" smtClean="0">
                <a:ln>
                  <a:noFill/>
                </a:ln>
                <a:solidFill>
                  <a:schemeClr val="tx1"/>
                </a:solidFill>
                <a:effectLst/>
                <a:latin typeface="Arial" charset="0"/>
              </a:rPr>
              <a:t/>
            </a:r>
            <a:br>
              <a:rPr kumimoji="0" lang="en-US" altLang="en-US" b="0" i="0" u="none" strike="noStrike" cap="none" normalizeH="0" baseline="0" dirty="0" smtClean="0">
                <a:ln>
                  <a:noFill/>
                </a:ln>
                <a:solidFill>
                  <a:schemeClr val="tx1"/>
                </a:solidFill>
                <a:effectLst/>
                <a:latin typeface="Arial"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9756595"/>
              </p:ext>
            </p:extLst>
          </p:nvPr>
        </p:nvGraphicFramePr>
        <p:xfrm>
          <a:off x="1171575" y="2700338"/>
          <a:ext cx="8572500" cy="3200400"/>
        </p:xfrm>
        <a:graphic>
          <a:graphicData uri="http://schemas.openxmlformats.org/drawingml/2006/table">
            <a:tbl>
              <a:tblPr firstRow="1" firstCol="1" bandRow="1">
                <a:tableStyleId>{5C22544A-7EE6-4342-B048-85BDC9FD1C3A}</a:tableStyleId>
              </a:tblPr>
              <a:tblGrid>
                <a:gridCol w="4673088"/>
                <a:gridCol w="1527687"/>
                <a:gridCol w="2371725"/>
              </a:tblGrid>
              <a:tr h="533400">
                <a:tc>
                  <a:txBody>
                    <a:bodyPr/>
                    <a:lstStyle/>
                    <a:p>
                      <a:pPr>
                        <a:lnSpc>
                          <a:spcPct val="115000"/>
                        </a:lnSpc>
                        <a:spcAft>
                          <a:spcPts val="0"/>
                        </a:spcAft>
                      </a:pP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a:effectLst/>
                        </a:rPr>
                        <a:t>Number </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Percentage</a:t>
                      </a:r>
                      <a:endParaRPr lang="en-US" sz="2400">
                        <a:effectLst/>
                        <a:latin typeface="Calibri" charset="0"/>
                        <a:ea typeface="Calibri" charset="0"/>
                        <a:cs typeface="Times New Roman" charset="0"/>
                      </a:endParaRPr>
                    </a:p>
                  </a:txBody>
                  <a:tcPr marL="68580" marR="68580" marT="0" marB="0"/>
                </a:tc>
              </a:tr>
              <a:tr h="533400">
                <a:tc>
                  <a:txBody>
                    <a:bodyPr/>
                    <a:lstStyle/>
                    <a:p>
                      <a:pPr>
                        <a:lnSpc>
                          <a:spcPct val="115000"/>
                        </a:lnSpc>
                        <a:spcAft>
                          <a:spcPts val="0"/>
                        </a:spcAft>
                      </a:pPr>
                      <a:r>
                        <a:rPr lang="en-GB" sz="2400" dirty="0">
                          <a:effectLst/>
                        </a:rPr>
                        <a:t>Yes</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245</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82.21%</a:t>
                      </a:r>
                      <a:endParaRPr lang="en-US" sz="2400">
                        <a:effectLst/>
                        <a:latin typeface="Calibri" charset="0"/>
                        <a:ea typeface="Calibri" charset="0"/>
                        <a:cs typeface="Times New Roman" charset="0"/>
                      </a:endParaRPr>
                    </a:p>
                  </a:txBody>
                  <a:tcPr marL="68580" marR="68580" marT="0" marB="0"/>
                </a:tc>
              </a:tr>
              <a:tr h="533400">
                <a:tc>
                  <a:txBody>
                    <a:bodyPr/>
                    <a:lstStyle/>
                    <a:p>
                      <a:pPr>
                        <a:lnSpc>
                          <a:spcPct val="115000"/>
                        </a:lnSpc>
                        <a:spcAft>
                          <a:spcPts val="0"/>
                        </a:spcAft>
                      </a:pPr>
                      <a:r>
                        <a:rPr lang="en-GB" sz="2400" dirty="0">
                          <a:effectLst/>
                        </a:rPr>
                        <a:t>More but not 100% confident</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44</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14.77%</a:t>
                      </a:r>
                      <a:endParaRPr lang="en-US" sz="2400">
                        <a:effectLst/>
                        <a:latin typeface="Calibri" charset="0"/>
                        <a:ea typeface="Calibri" charset="0"/>
                        <a:cs typeface="Times New Roman" charset="0"/>
                      </a:endParaRPr>
                    </a:p>
                  </a:txBody>
                  <a:tcPr marL="68580" marR="68580" marT="0" marB="0"/>
                </a:tc>
              </a:tr>
              <a:tr h="533400">
                <a:tc>
                  <a:txBody>
                    <a:bodyPr/>
                    <a:lstStyle/>
                    <a:p>
                      <a:pPr>
                        <a:lnSpc>
                          <a:spcPct val="115000"/>
                        </a:lnSpc>
                        <a:spcAft>
                          <a:spcPts val="0"/>
                        </a:spcAft>
                      </a:pPr>
                      <a:r>
                        <a:rPr lang="en-GB" sz="2400">
                          <a:effectLst/>
                        </a:rPr>
                        <a:t>No</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3</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1.01%</a:t>
                      </a:r>
                      <a:endParaRPr lang="en-US" sz="2400" dirty="0">
                        <a:effectLst/>
                        <a:latin typeface="Calibri" charset="0"/>
                        <a:ea typeface="Calibri" charset="0"/>
                        <a:cs typeface="Times New Roman" charset="0"/>
                      </a:endParaRPr>
                    </a:p>
                  </a:txBody>
                  <a:tcPr marL="68580" marR="68580" marT="0" marB="0"/>
                </a:tc>
              </a:tr>
              <a:tr h="533400">
                <a:tc>
                  <a:txBody>
                    <a:bodyPr/>
                    <a:lstStyle/>
                    <a:p>
                      <a:pPr>
                        <a:lnSpc>
                          <a:spcPct val="115000"/>
                        </a:lnSpc>
                        <a:spcAft>
                          <a:spcPts val="0"/>
                        </a:spcAft>
                      </a:pPr>
                      <a:r>
                        <a:rPr lang="en-GB" sz="2400">
                          <a:effectLst/>
                        </a:rPr>
                        <a:t>Spoilt</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2.01%</a:t>
                      </a:r>
                      <a:endParaRPr lang="en-US" sz="2400" dirty="0">
                        <a:effectLst/>
                        <a:latin typeface="Calibri" charset="0"/>
                        <a:ea typeface="Calibri" charset="0"/>
                        <a:cs typeface="Times New Roman" charset="0"/>
                      </a:endParaRPr>
                    </a:p>
                  </a:txBody>
                  <a:tcPr marL="68580" marR="68580" marT="0" marB="0"/>
                </a:tc>
              </a:tr>
              <a:tr h="533400">
                <a:tc>
                  <a:txBody>
                    <a:bodyPr/>
                    <a:lstStyle/>
                    <a:p>
                      <a:pPr>
                        <a:lnSpc>
                          <a:spcPct val="115000"/>
                        </a:lnSpc>
                        <a:spcAft>
                          <a:spcPts val="0"/>
                        </a:spcAft>
                      </a:pPr>
                      <a:r>
                        <a:rPr lang="en-GB" sz="2400">
                          <a:effectLst/>
                        </a:rPr>
                        <a:t>TOTAL</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298</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100%</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534855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kumimoji="0" lang="en-US" altLang="en-US" i="0" u="none" strike="noStrike" cap="none" normalizeH="0" baseline="0" dirty="0" smtClean="0">
                <a:ln>
                  <a:noFill/>
                </a:ln>
                <a:solidFill>
                  <a:schemeClr val="bg1"/>
                </a:solidFill>
                <a:effectLst/>
                <a:latin typeface="Arial" charset="0"/>
              </a:rPr>
              <a:t>Confidence in being a Community Leader</a:t>
            </a:r>
            <a:br>
              <a:rPr kumimoji="0" lang="en-US" altLang="en-US" i="0" u="none" strike="noStrike" cap="none" normalizeH="0" baseline="0" dirty="0" smtClean="0">
                <a:ln>
                  <a:noFill/>
                </a:ln>
                <a:solidFill>
                  <a:schemeClr val="bg1"/>
                </a:solidFill>
                <a:effectLst/>
                <a:latin typeface="Arial" charset="0"/>
              </a:rPr>
            </a:b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995215"/>
              </p:ext>
            </p:extLst>
          </p:nvPr>
        </p:nvGraphicFramePr>
        <p:xfrm>
          <a:off x="1514477" y="2443164"/>
          <a:ext cx="7729536" cy="3946079"/>
        </p:xfrm>
        <a:graphic>
          <a:graphicData uri="http://schemas.openxmlformats.org/drawingml/2006/table">
            <a:tbl>
              <a:tblPr firstRow="1" firstCol="1" bandRow="1">
                <a:tableStyleId>{5C22544A-7EE6-4342-B048-85BDC9FD1C3A}</a:tableStyleId>
              </a:tblPr>
              <a:tblGrid>
                <a:gridCol w="4389189"/>
                <a:gridCol w="1451246"/>
                <a:gridCol w="1889101"/>
              </a:tblGrid>
              <a:tr h="677227">
                <a:tc>
                  <a:txBody>
                    <a:bodyPr/>
                    <a:lstStyle/>
                    <a:p>
                      <a:pPr>
                        <a:lnSpc>
                          <a:spcPct val="115000"/>
                        </a:lnSpc>
                        <a:spcAft>
                          <a:spcPts val="0"/>
                        </a:spcAft>
                      </a:pP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dirty="0">
                          <a:effectLst/>
                        </a:rPr>
                        <a:t>Number </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Percentage</a:t>
                      </a:r>
                      <a:endParaRPr lang="en-US" sz="2400">
                        <a:effectLst/>
                        <a:latin typeface="Calibri" charset="0"/>
                        <a:ea typeface="Calibri" charset="0"/>
                        <a:cs typeface="Times New Roman" charset="0"/>
                      </a:endParaRPr>
                    </a:p>
                  </a:txBody>
                  <a:tcPr marL="68580" marR="68580" marT="0" marB="0"/>
                </a:tc>
              </a:tr>
              <a:tr h="677227">
                <a:tc>
                  <a:txBody>
                    <a:bodyPr/>
                    <a:lstStyle/>
                    <a:p>
                      <a:pPr>
                        <a:lnSpc>
                          <a:spcPct val="115000"/>
                        </a:lnSpc>
                        <a:spcAft>
                          <a:spcPts val="0"/>
                        </a:spcAft>
                      </a:pPr>
                      <a:r>
                        <a:rPr lang="en-GB" sz="2400" dirty="0">
                          <a:effectLst/>
                        </a:rPr>
                        <a:t>Yes</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243</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81.54%</a:t>
                      </a:r>
                      <a:endParaRPr lang="en-US" sz="2400">
                        <a:effectLst/>
                        <a:latin typeface="Calibri" charset="0"/>
                        <a:ea typeface="Calibri" charset="0"/>
                        <a:cs typeface="Times New Roman" charset="0"/>
                      </a:endParaRPr>
                    </a:p>
                  </a:txBody>
                  <a:tcPr marL="68580" marR="68580" marT="0" marB="0"/>
                </a:tc>
              </a:tr>
              <a:tr h="677227">
                <a:tc>
                  <a:txBody>
                    <a:bodyPr/>
                    <a:lstStyle/>
                    <a:p>
                      <a:pPr>
                        <a:lnSpc>
                          <a:spcPct val="115000"/>
                        </a:lnSpc>
                        <a:spcAft>
                          <a:spcPts val="0"/>
                        </a:spcAft>
                      </a:pPr>
                      <a:r>
                        <a:rPr lang="en-GB" sz="2400" dirty="0">
                          <a:effectLst/>
                        </a:rPr>
                        <a:t>Better but would like to be </a:t>
                      </a:r>
                      <a:r>
                        <a:rPr lang="en-GB" sz="2400" dirty="0" smtClean="0">
                          <a:effectLst/>
                        </a:rPr>
                        <a:t>more</a:t>
                      </a:r>
                    </a:p>
                    <a:p>
                      <a:pPr>
                        <a:lnSpc>
                          <a:spcPct val="115000"/>
                        </a:lnSpc>
                        <a:spcAft>
                          <a:spcPts val="0"/>
                        </a:spcAft>
                      </a:pPr>
                      <a:r>
                        <a:rPr lang="en-GB" sz="2400" dirty="0" smtClean="0">
                          <a:effectLst/>
                          <a:latin typeface="Calibri" charset="0"/>
                          <a:ea typeface="Calibri" charset="0"/>
                          <a:cs typeface="Times New Roman" charset="0"/>
                        </a:rPr>
                        <a:t>confident</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41</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13.76%</a:t>
                      </a:r>
                      <a:endParaRPr lang="en-US" sz="2400" dirty="0">
                        <a:effectLst/>
                        <a:latin typeface="Calibri" charset="0"/>
                        <a:ea typeface="Calibri" charset="0"/>
                        <a:cs typeface="Times New Roman" charset="0"/>
                      </a:endParaRPr>
                    </a:p>
                  </a:txBody>
                  <a:tcPr marL="68580" marR="68580" marT="0" marB="0"/>
                </a:tc>
              </a:tr>
              <a:tr h="677227">
                <a:tc>
                  <a:txBody>
                    <a:bodyPr/>
                    <a:lstStyle/>
                    <a:p>
                      <a:pPr>
                        <a:lnSpc>
                          <a:spcPct val="115000"/>
                        </a:lnSpc>
                        <a:spcAft>
                          <a:spcPts val="0"/>
                        </a:spcAft>
                      </a:pPr>
                      <a:r>
                        <a:rPr lang="en-GB" sz="2400" dirty="0">
                          <a:effectLst/>
                        </a:rPr>
                        <a:t>Confident before training</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2.01%</a:t>
                      </a:r>
                      <a:endParaRPr lang="en-US" sz="2400" dirty="0">
                        <a:effectLst/>
                        <a:latin typeface="Calibri" charset="0"/>
                        <a:ea typeface="Calibri" charset="0"/>
                        <a:cs typeface="Times New Roman" charset="0"/>
                      </a:endParaRPr>
                    </a:p>
                  </a:txBody>
                  <a:tcPr marL="68580" marR="68580" marT="0" marB="0"/>
                </a:tc>
              </a:tr>
              <a:tr h="677227">
                <a:tc>
                  <a:txBody>
                    <a:bodyPr/>
                    <a:lstStyle/>
                    <a:p>
                      <a:pPr>
                        <a:lnSpc>
                          <a:spcPct val="115000"/>
                        </a:lnSpc>
                        <a:spcAft>
                          <a:spcPts val="0"/>
                        </a:spcAft>
                      </a:pPr>
                      <a:r>
                        <a:rPr lang="en-GB" sz="2400">
                          <a:effectLst/>
                        </a:rPr>
                        <a:t>No</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0.67%</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927839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leadership skills</a:t>
            </a:r>
            <a:endParaRPr lang="en-US" dirty="0"/>
          </a:p>
        </p:txBody>
      </p:sp>
      <p:sp>
        <p:nvSpPr>
          <p:cNvPr id="3" name="Content Placeholder 2"/>
          <p:cNvSpPr>
            <a:spLocks noGrp="1"/>
          </p:cNvSpPr>
          <p:nvPr>
            <p:ph idx="1"/>
          </p:nvPr>
        </p:nvSpPr>
        <p:spPr/>
        <p:txBody>
          <a:bodyPr/>
          <a:lstStyle/>
          <a:p>
            <a:r>
              <a:rPr lang="en-GB" i="1" dirty="0"/>
              <a:t>I think this has made a huge impact on the committee, I’ve seen transformation on leadership. I’ve seen the committees engage at a completely different level. I’ve seen growth in the leadership in the different communities, as well as in the different sub-district. I’ve seen people taking responsibility…. Member of CMHF </a:t>
            </a:r>
            <a:r>
              <a:rPr lang="en-GB" i="1" dirty="0" err="1"/>
              <a:t>exco</a:t>
            </a:r>
            <a:r>
              <a:rPr lang="en-GB" i="1" dirty="0"/>
              <a:t>.</a:t>
            </a:r>
            <a:endParaRPr lang="en-US" dirty="0"/>
          </a:p>
          <a:p>
            <a:endParaRPr lang="en-US" dirty="0"/>
          </a:p>
        </p:txBody>
      </p:sp>
    </p:spTree>
    <p:extLst>
      <p:ext uri="{BB962C8B-B14F-4D97-AF65-F5344CB8AC3E}">
        <p14:creationId xmlns:p14="http://schemas.microsoft.com/office/powerpoint/2010/main" val="16539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20913"/>
          </a:xfrm>
        </p:spPr>
        <p:txBody>
          <a:bodyPr>
            <a:noAutofit/>
          </a:bodyPr>
          <a:lstStyle/>
          <a:p>
            <a:pPr lvl="0"/>
            <a:r>
              <a:rPr kumimoji="0" lang="en-US" altLang="en-US" i="0" u="none" strike="noStrike" cap="none" normalizeH="0" baseline="0" dirty="0" smtClean="0">
                <a:ln>
                  <a:noFill/>
                </a:ln>
                <a:solidFill>
                  <a:schemeClr val="bg1"/>
                </a:solidFill>
                <a:effectLst/>
              </a:rPr>
              <a:t>HC member confidence in having sufficient skills to function well as HC member</a:t>
            </a:r>
            <a:br>
              <a:rPr kumimoji="0" lang="en-US" altLang="en-US" i="0" u="none" strike="noStrike" cap="none" normalizeH="0" baseline="0" dirty="0" smtClean="0">
                <a:ln>
                  <a:noFill/>
                </a:ln>
                <a:solidFill>
                  <a:schemeClr val="bg1"/>
                </a:solidFill>
                <a:effectLst/>
              </a:rPr>
            </a:b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372860"/>
              </p:ext>
            </p:extLst>
          </p:nvPr>
        </p:nvGraphicFramePr>
        <p:xfrm>
          <a:off x="2100263" y="3071812"/>
          <a:ext cx="8286750" cy="2671762"/>
        </p:xfrm>
        <a:graphic>
          <a:graphicData uri="http://schemas.openxmlformats.org/drawingml/2006/table">
            <a:tbl>
              <a:tblPr firstRow="1" firstCol="1" bandRow="1">
                <a:tableStyleId>{5C22544A-7EE6-4342-B048-85BDC9FD1C3A}</a:tableStyleId>
              </a:tblPr>
              <a:tblGrid>
                <a:gridCol w="4609283"/>
                <a:gridCol w="1785060"/>
                <a:gridCol w="1892407"/>
              </a:tblGrid>
              <a:tr h="614248">
                <a:tc>
                  <a:txBody>
                    <a:bodyPr/>
                    <a:lstStyle/>
                    <a:p>
                      <a:pPr>
                        <a:lnSpc>
                          <a:spcPct val="115000"/>
                        </a:lnSpc>
                        <a:spcAft>
                          <a:spcPts val="0"/>
                        </a:spcAft>
                      </a:pP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dirty="0">
                          <a:effectLst/>
                        </a:rPr>
                        <a:t>Numbers</a:t>
                      </a: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dirty="0">
                          <a:effectLst/>
                        </a:rPr>
                        <a:t>Percentage</a:t>
                      </a:r>
                      <a:endParaRPr lang="en-US" sz="2400" dirty="0">
                        <a:effectLst/>
                        <a:latin typeface="Calibri" charset="0"/>
                        <a:ea typeface="Calibri" charset="0"/>
                        <a:cs typeface="Times New Roman" charset="0"/>
                      </a:endParaRPr>
                    </a:p>
                  </a:txBody>
                  <a:tcPr marL="68580" marR="68580" marT="0" marB="0"/>
                </a:tc>
              </a:tr>
              <a:tr h="685838">
                <a:tc>
                  <a:txBody>
                    <a:bodyPr/>
                    <a:lstStyle/>
                    <a:p>
                      <a:pPr>
                        <a:lnSpc>
                          <a:spcPct val="115000"/>
                        </a:lnSpc>
                        <a:spcAft>
                          <a:spcPts val="0"/>
                        </a:spcAft>
                      </a:pPr>
                      <a:r>
                        <a:rPr lang="en-GB" sz="2400" dirty="0">
                          <a:effectLst/>
                        </a:rPr>
                        <a:t>Yes</a:t>
                      </a: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a:effectLst/>
                        </a:rPr>
                        <a:t>52</a:t>
                      </a:r>
                      <a:endParaRPr lang="en-US" sz="240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dirty="0">
                          <a:effectLst/>
                        </a:rPr>
                        <a:t>89.65 %</a:t>
                      </a:r>
                      <a:endParaRPr lang="en-US" sz="2400" dirty="0">
                        <a:effectLst/>
                        <a:latin typeface="Calibri" charset="0"/>
                        <a:ea typeface="Calibri" charset="0"/>
                        <a:cs typeface="Times New Roman" charset="0"/>
                      </a:endParaRPr>
                    </a:p>
                  </a:txBody>
                  <a:tcPr marL="68580" marR="68580" marT="0" marB="0"/>
                </a:tc>
              </a:tr>
              <a:tr h="685838">
                <a:tc>
                  <a:txBody>
                    <a:bodyPr/>
                    <a:lstStyle/>
                    <a:p>
                      <a:pPr>
                        <a:lnSpc>
                          <a:spcPct val="115000"/>
                        </a:lnSpc>
                        <a:spcAft>
                          <a:spcPts val="0"/>
                        </a:spcAft>
                      </a:pPr>
                      <a:r>
                        <a:rPr lang="en-GB" sz="2400">
                          <a:effectLst/>
                        </a:rPr>
                        <a:t>No</a:t>
                      </a:r>
                      <a:endParaRPr lang="en-US" sz="240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a:effectLst/>
                        </a:rPr>
                        <a:t>2</a:t>
                      </a:r>
                      <a:endParaRPr lang="en-US" sz="240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dirty="0">
                          <a:effectLst/>
                        </a:rPr>
                        <a:t>3.45 %</a:t>
                      </a:r>
                      <a:endParaRPr lang="en-US" sz="2400" dirty="0">
                        <a:effectLst/>
                        <a:latin typeface="Calibri" charset="0"/>
                        <a:ea typeface="Calibri" charset="0"/>
                        <a:cs typeface="Times New Roman" charset="0"/>
                      </a:endParaRPr>
                    </a:p>
                  </a:txBody>
                  <a:tcPr marL="68580" marR="68580" marT="0" marB="0"/>
                </a:tc>
              </a:tr>
              <a:tr h="685838">
                <a:tc>
                  <a:txBody>
                    <a:bodyPr/>
                    <a:lstStyle/>
                    <a:p>
                      <a:pPr>
                        <a:lnSpc>
                          <a:spcPct val="115000"/>
                        </a:lnSpc>
                        <a:spcAft>
                          <a:spcPts val="0"/>
                        </a:spcAft>
                      </a:pPr>
                      <a:r>
                        <a:rPr lang="en-GB" sz="2400">
                          <a:effectLst/>
                        </a:rPr>
                        <a:t>No answer</a:t>
                      </a:r>
                      <a:endParaRPr lang="en-US" sz="240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a:effectLst/>
                        </a:rPr>
                        <a:t>4</a:t>
                      </a:r>
                      <a:endParaRPr lang="en-US" sz="240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dirty="0">
                          <a:effectLst/>
                        </a:rPr>
                        <a:t>6.90 %</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781324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confidence in working with facility managers</a:t>
            </a:r>
            <a:endParaRPr lang="en-US" dirty="0"/>
          </a:p>
        </p:txBody>
      </p:sp>
      <p:sp>
        <p:nvSpPr>
          <p:cNvPr id="3" name="Content Placeholder 2"/>
          <p:cNvSpPr>
            <a:spLocks noGrp="1"/>
          </p:cNvSpPr>
          <p:nvPr>
            <p:ph idx="1"/>
          </p:nvPr>
        </p:nvSpPr>
        <p:spPr/>
        <p:txBody>
          <a:bodyPr>
            <a:normAutofit/>
          </a:bodyPr>
          <a:lstStyle/>
          <a:p>
            <a:r>
              <a:rPr lang="en-GB" i="1" dirty="0" smtClean="0"/>
              <a:t>At </a:t>
            </a:r>
            <a:r>
              <a:rPr lang="en-GB" i="1" dirty="0"/>
              <a:t>the beginning it seems as if you’re on two different camps so you engage with them; but you are very cautious. You don’t divulge too much …. I think what has changed is the fact that we do understand more, what they experience and why. The decisions that they implement are not theirs, so we’ve come to that understanding and I do feel that they now realize that we are not actually the enemy on the other side, that we are there to assist them, to communicate their… whatever they have to do to the community and why it’s being done…. So things have changed and I think it’s because of the knowledge that we now </a:t>
            </a:r>
            <a:r>
              <a:rPr lang="en-GB" i="1" dirty="0" smtClean="0"/>
              <a:t>have.</a:t>
            </a:r>
            <a:endParaRPr lang="en-US" dirty="0"/>
          </a:p>
          <a:p>
            <a:endParaRPr lang="en-US" dirty="0"/>
          </a:p>
        </p:txBody>
      </p:sp>
    </p:spTree>
    <p:extLst>
      <p:ext uri="{BB962C8B-B14F-4D97-AF65-F5344CB8AC3E}">
        <p14:creationId xmlns:p14="http://schemas.microsoft.com/office/powerpoint/2010/main" val="553388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relationship with facility managers</a:t>
            </a:r>
            <a:endParaRPr lang="en-US" dirty="0"/>
          </a:p>
        </p:txBody>
      </p:sp>
      <p:sp>
        <p:nvSpPr>
          <p:cNvPr id="3" name="Content Placeholder 2"/>
          <p:cNvSpPr>
            <a:spLocks noGrp="1"/>
          </p:cNvSpPr>
          <p:nvPr>
            <p:ph idx="1"/>
          </p:nvPr>
        </p:nvSpPr>
        <p:spPr/>
        <p:txBody>
          <a:bodyPr/>
          <a:lstStyle/>
          <a:p>
            <a:r>
              <a:rPr lang="en-GB" i="1" dirty="0"/>
              <a:t>I would say out of the 80 %, out of the 90 % that has been trained it has </a:t>
            </a:r>
            <a:r>
              <a:rPr lang="en-GB" i="1" dirty="0" smtClean="0"/>
              <a:t>happened [improved relationship with facility managers]: </a:t>
            </a:r>
            <a:r>
              <a:rPr lang="en-GB" i="1" dirty="0"/>
              <a:t>it’s happened in at least 60 % of the clinic committees where health committees have been trained. I’ve also seen that if there’s public engagements; that the facility managers are present … and if it’s not the facility manager that there is a representative that is being sent from that facility. And that is something that has not happened in the past. </a:t>
            </a:r>
            <a:endParaRPr lang="en-US" dirty="0"/>
          </a:p>
        </p:txBody>
      </p:sp>
    </p:spTree>
    <p:extLst>
      <p:ext uri="{BB962C8B-B14F-4D97-AF65-F5344CB8AC3E}">
        <p14:creationId xmlns:p14="http://schemas.microsoft.com/office/powerpoint/2010/main" val="558208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EU project?</a:t>
            </a:r>
            <a:br>
              <a:rPr lang="en-US" dirty="0" smtClean="0"/>
            </a:br>
            <a:endParaRPr lang="en-US" dirty="0" smtClean="0"/>
          </a:p>
        </p:txBody>
      </p:sp>
      <p:sp>
        <p:nvSpPr>
          <p:cNvPr id="3" name="Content Placeholder 2"/>
          <p:cNvSpPr>
            <a:spLocks noGrp="1"/>
          </p:cNvSpPr>
          <p:nvPr>
            <p:ph idx="1"/>
          </p:nvPr>
        </p:nvSpPr>
        <p:spPr/>
        <p:txBody>
          <a:bodyPr/>
          <a:lstStyle/>
          <a:p>
            <a:r>
              <a:rPr lang="en-GB" dirty="0" smtClean="0"/>
              <a:t>The programme was part of an EU-funded project titled “Health care users’ experiences as a focus for unlocking opportunity to access quality health services”. </a:t>
            </a:r>
          </a:p>
          <a:p>
            <a:r>
              <a:rPr lang="en-GB" dirty="0" smtClean="0"/>
              <a:t>The specific objective for work with health committees was to:  “Improve the capacity, authority and mandate of health committees”.</a:t>
            </a:r>
            <a:endParaRPr lang="en-US" dirty="0"/>
          </a:p>
        </p:txBody>
      </p:sp>
    </p:spTree>
    <p:extLst>
      <p:ext uri="{BB962C8B-B14F-4D97-AF65-F5344CB8AC3E}">
        <p14:creationId xmlns:p14="http://schemas.microsoft.com/office/powerpoint/2010/main" val="1711184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relationship with community</a:t>
            </a:r>
            <a:endParaRPr lang="en-US" dirty="0"/>
          </a:p>
        </p:txBody>
      </p:sp>
      <p:sp>
        <p:nvSpPr>
          <p:cNvPr id="3" name="Content Placeholder 2"/>
          <p:cNvSpPr>
            <a:spLocks noGrp="1"/>
          </p:cNvSpPr>
          <p:nvPr>
            <p:ph idx="1"/>
          </p:nvPr>
        </p:nvSpPr>
        <p:spPr/>
        <p:txBody>
          <a:bodyPr/>
          <a:lstStyle/>
          <a:p>
            <a:r>
              <a:rPr lang="en-GB" i="1" dirty="0"/>
              <a:t>We have achieved it (improved relationship with communities) in some communities but not in all the communities, and I think that is work in progress. I think because it’s something that has happened in some communities: but not in most of the communities. And so the committees have a responsibility to ensure that it happens and in some of the committees it happens bimonthly; and in some committees it happens monthly; and in some committees are now adopting it to do it on a quarterly basis, where they have a big public meeting</a:t>
            </a:r>
            <a:r>
              <a:rPr lang="en-US" dirty="0"/>
              <a:t> </a:t>
            </a:r>
          </a:p>
        </p:txBody>
      </p:sp>
    </p:spTree>
    <p:extLst>
      <p:ext uri="{BB962C8B-B14F-4D97-AF65-F5344CB8AC3E}">
        <p14:creationId xmlns:p14="http://schemas.microsoft.com/office/powerpoint/2010/main" val="591569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Stronger voice</a:t>
            </a:r>
            <a:endParaRPr lang="en-US" dirty="0"/>
          </a:p>
        </p:txBody>
      </p:sp>
      <p:sp>
        <p:nvSpPr>
          <p:cNvPr id="3" name="Content Placeholder 2"/>
          <p:cNvSpPr>
            <a:spLocks noGrp="1"/>
          </p:cNvSpPr>
          <p:nvPr>
            <p:ph idx="1"/>
          </p:nvPr>
        </p:nvSpPr>
        <p:spPr/>
        <p:txBody>
          <a:bodyPr/>
          <a:lstStyle/>
          <a:p>
            <a:r>
              <a:rPr lang="en-GB" i="1" dirty="0" smtClean="0"/>
              <a:t>They </a:t>
            </a:r>
            <a:r>
              <a:rPr lang="en-GB" i="1" dirty="0"/>
              <a:t>feel empowered and I can tell you, since the Learning Circles, after the meetings we’ve had since our regular executive meetings, they are now more vocal: they will tell you more what’s going on: they will notice things more and they will come and tell you at meetings: this is what is happening. </a:t>
            </a:r>
            <a:endParaRPr lang="en-US" dirty="0"/>
          </a:p>
        </p:txBody>
      </p:sp>
    </p:spTree>
    <p:extLst>
      <p:ext uri="{BB962C8B-B14F-4D97-AF65-F5344CB8AC3E}">
        <p14:creationId xmlns:p14="http://schemas.microsoft.com/office/powerpoint/2010/main" val="839650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status quo</a:t>
            </a:r>
            <a:endParaRPr lang="en-US" dirty="0"/>
          </a:p>
        </p:txBody>
      </p:sp>
      <p:sp>
        <p:nvSpPr>
          <p:cNvPr id="3" name="Content Placeholder 2"/>
          <p:cNvSpPr>
            <a:spLocks noGrp="1"/>
          </p:cNvSpPr>
          <p:nvPr>
            <p:ph idx="1"/>
          </p:nvPr>
        </p:nvSpPr>
        <p:spPr/>
        <p:txBody>
          <a:bodyPr/>
          <a:lstStyle/>
          <a:p>
            <a:r>
              <a:rPr lang="en-GB" i="1" dirty="0" smtClean="0"/>
              <a:t>[The] capacity </a:t>
            </a:r>
            <a:r>
              <a:rPr lang="en-GB" i="1" dirty="0"/>
              <a:t>of health committee </a:t>
            </a:r>
            <a:r>
              <a:rPr lang="en-GB" i="1" dirty="0" smtClean="0"/>
              <a:t>[has </a:t>
            </a:r>
            <a:r>
              <a:rPr lang="en-GB" i="1" dirty="0"/>
              <a:t>been </a:t>
            </a:r>
            <a:r>
              <a:rPr lang="en-GB" i="1" dirty="0" smtClean="0"/>
              <a:t>important]; </a:t>
            </a:r>
            <a:r>
              <a:rPr lang="en-GB" i="1" dirty="0"/>
              <a:t>and the health </a:t>
            </a:r>
            <a:r>
              <a:rPr lang="en-GB" i="1" dirty="0" smtClean="0"/>
              <a:t>committees </a:t>
            </a:r>
            <a:r>
              <a:rPr lang="en-GB" i="1" dirty="0"/>
              <a:t>understanding their role. I think </a:t>
            </a:r>
            <a:r>
              <a:rPr lang="en-GB" i="1" dirty="0" smtClean="0"/>
              <a:t>[the programme] </a:t>
            </a:r>
            <a:r>
              <a:rPr lang="en-GB" i="1" dirty="0"/>
              <a:t>has brought about a huge change and a shift of where they have been in just…. Accepting things as it is. Now they are not just accepting things. They want to know why the service is not delivered, and if the services are not delivered what are the reasons. So there has been a complete shift of reasoning in that regard.</a:t>
            </a:r>
            <a:endParaRPr lang="en-US" dirty="0"/>
          </a:p>
          <a:p>
            <a:endParaRPr lang="en-US" dirty="0"/>
          </a:p>
        </p:txBody>
      </p:sp>
    </p:spTree>
    <p:extLst>
      <p:ext uri="{BB962C8B-B14F-4D97-AF65-F5344CB8AC3E}">
        <p14:creationId xmlns:p14="http://schemas.microsoft.com/office/powerpoint/2010/main" val="158952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with health system</a:t>
            </a:r>
            <a:endParaRPr lang="en-US" dirty="0"/>
          </a:p>
        </p:txBody>
      </p:sp>
      <p:sp>
        <p:nvSpPr>
          <p:cNvPr id="3" name="Content Placeholder 2"/>
          <p:cNvSpPr>
            <a:spLocks noGrp="1"/>
          </p:cNvSpPr>
          <p:nvPr>
            <p:ph idx="1"/>
          </p:nvPr>
        </p:nvSpPr>
        <p:spPr/>
        <p:txBody>
          <a:bodyPr/>
          <a:lstStyle/>
          <a:p>
            <a:r>
              <a:rPr lang="en-GB" i="1" dirty="0" smtClean="0"/>
              <a:t>And </a:t>
            </a:r>
            <a:r>
              <a:rPr lang="en-GB" i="1" dirty="0"/>
              <a:t>the end result is the fact that this facility has been upgraded…. Extra doctors have been given…. Extra pharmacist has been given, and…. There’s a better understanding and working relation with the local committee.</a:t>
            </a:r>
            <a:endParaRPr lang="en-US" dirty="0"/>
          </a:p>
          <a:p>
            <a:endParaRPr lang="en-US" dirty="0"/>
          </a:p>
        </p:txBody>
      </p:sp>
    </p:spTree>
    <p:extLst>
      <p:ext uri="{BB962C8B-B14F-4D97-AF65-F5344CB8AC3E}">
        <p14:creationId xmlns:p14="http://schemas.microsoft.com/office/powerpoint/2010/main" val="114334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remain</a:t>
            </a:r>
            <a:endParaRPr lang="en-US" dirty="0"/>
          </a:p>
        </p:txBody>
      </p:sp>
      <p:sp>
        <p:nvSpPr>
          <p:cNvPr id="3" name="Content Placeholder 2"/>
          <p:cNvSpPr>
            <a:spLocks noGrp="1"/>
          </p:cNvSpPr>
          <p:nvPr>
            <p:ph idx="1"/>
          </p:nvPr>
        </p:nvSpPr>
        <p:spPr/>
        <p:txBody>
          <a:bodyPr/>
          <a:lstStyle/>
          <a:p>
            <a:r>
              <a:rPr lang="en-GB" i="1" dirty="0"/>
              <a:t>The same old problems persist, and that makes it very frustrating for just about anybody who is involved in health committee work….. there is no legislation, there not being resources you know of funds just operating cost for health committee member. So, you know, to travel from home to a meeting and then there’s admin costs; and the cost of the work that they are doing in the clinic, so they are completely un-funded. So that’s the frustration; because now I know what to do, I know how to perhaps contribute to a solution. I have been trained on how to engage with different stakeholder. But I still can’t do anything without </a:t>
            </a:r>
            <a:r>
              <a:rPr lang="en-GB" i="1" dirty="0" smtClean="0"/>
              <a:t>resources.</a:t>
            </a:r>
            <a:r>
              <a:rPr lang="en-US" dirty="0" smtClean="0">
                <a:effectLst/>
              </a:rPr>
              <a:t> </a:t>
            </a:r>
            <a:endParaRPr lang="en-US" dirty="0"/>
          </a:p>
        </p:txBody>
      </p:sp>
    </p:spTree>
    <p:extLst>
      <p:ext uri="{BB962C8B-B14F-4D97-AF65-F5344CB8AC3E}">
        <p14:creationId xmlns:p14="http://schemas.microsoft.com/office/powerpoint/2010/main" val="60518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of sustainability remains</a:t>
            </a:r>
            <a:endParaRPr lang="en-US" dirty="0"/>
          </a:p>
        </p:txBody>
      </p:sp>
      <p:sp>
        <p:nvSpPr>
          <p:cNvPr id="3" name="Content Placeholder 2"/>
          <p:cNvSpPr>
            <a:spLocks noGrp="1"/>
          </p:cNvSpPr>
          <p:nvPr>
            <p:ph idx="1"/>
          </p:nvPr>
        </p:nvSpPr>
        <p:spPr/>
        <p:txBody>
          <a:bodyPr/>
          <a:lstStyle/>
          <a:p>
            <a:r>
              <a:rPr lang="en-GB" i="1" dirty="0"/>
              <a:t>People again feel abandoned – (it) started out as a very good initiative because I can tell you …. Unless there was a death in somebody’s family; then they didn’t come on a Saturday (for training). That was how committed people were to do the training. </a:t>
            </a:r>
            <a:endParaRPr lang="en-US" dirty="0"/>
          </a:p>
        </p:txBody>
      </p:sp>
    </p:spTree>
    <p:extLst>
      <p:ext uri="{BB962C8B-B14F-4D97-AF65-F5344CB8AC3E}">
        <p14:creationId xmlns:p14="http://schemas.microsoft.com/office/powerpoint/2010/main" val="775202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5063"/>
          </a:xfrm>
        </p:spPr>
        <p:txBody>
          <a:bodyPr>
            <a:normAutofit fontScale="90000"/>
          </a:bodyPr>
          <a:lstStyle/>
          <a:p>
            <a:r>
              <a:rPr lang="en-US" dirty="0" smtClean="0"/>
              <a:t>What has changed since 2011/2012?</a:t>
            </a:r>
            <a:br>
              <a:rPr lang="en-US" dirty="0" smtClean="0"/>
            </a:br>
            <a:endParaRPr lang="en-US" dirty="0" smtClean="0"/>
          </a:p>
        </p:txBody>
      </p:sp>
      <p:sp>
        <p:nvSpPr>
          <p:cNvPr id="3" name="Content Placeholder 2"/>
          <p:cNvSpPr>
            <a:spLocks noGrp="1"/>
          </p:cNvSpPr>
          <p:nvPr>
            <p:ph idx="1"/>
          </p:nvPr>
        </p:nvSpPr>
        <p:spPr/>
        <p:txBody>
          <a:bodyPr>
            <a:normAutofit fontScale="92500" lnSpcReduction="10000"/>
          </a:bodyPr>
          <a:lstStyle/>
          <a:p>
            <a:r>
              <a:rPr lang="en-US" dirty="0" smtClean="0"/>
              <a:t>Indications that HCs are better functioning</a:t>
            </a:r>
          </a:p>
          <a:p>
            <a:r>
              <a:rPr lang="en-GB" dirty="0" smtClean="0"/>
              <a:t>Improved facility manager attendance and participation:</a:t>
            </a:r>
            <a:r>
              <a:rPr lang="en-GB" dirty="0"/>
              <a:t> </a:t>
            </a:r>
            <a:r>
              <a:rPr lang="en-GB" dirty="0" smtClean="0"/>
              <a:t>The </a:t>
            </a:r>
            <a:r>
              <a:rPr lang="en-GB" dirty="0"/>
              <a:t>2012 research found that only 44 % of facility manager attended the meeting observed compared to 79 % of HC members indicating that their facility manager attended their last </a:t>
            </a:r>
            <a:r>
              <a:rPr lang="en-GB" dirty="0" smtClean="0"/>
              <a:t>meeting.</a:t>
            </a:r>
          </a:p>
          <a:p>
            <a:r>
              <a:rPr lang="en-GB" dirty="0" smtClean="0"/>
              <a:t>Improved relationship with facility manager. The 2012 </a:t>
            </a:r>
            <a:r>
              <a:rPr lang="en-GB" dirty="0"/>
              <a:t>research indicated that many health committees had a strained relationship with the facility manager. </a:t>
            </a:r>
            <a:r>
              <a:rPr lang="en-GB" dirty="0" smtClean="0"/>
              <a:t>EU evaluation: majority </a:t>
            </a:r>
            <a:r>
              <a:rPr lang="en-GB" dirty="0"/>
              <a:t>told of </a:t>
            </a:r>
            <a:r>
              <a:rPr lang="en-GB" dirty="0" smtClean="0"/>
              <a:t>good/improved </a:t>
            </a:r>
            <a:r>
              <a:rPr lang="en-GB" dirty="0"/>
              <a:t>relationships with </a:t>
            </a:r>
            <a:r>
              <a:rPr lang="en-GB" dirty="0" smtClean="0"/>
              <a:t>facility. </a:t>
            </a:r>
          </a:p>
          <a:p>
            <a:r>
              <a:rPr lang="en-GB" dirty="0"/>
              <a:t>W</a:t>
            </a:r>
            <a:r>
              <a:rPr lang="en-GB" dirty="0" smtClean="0"/>
              <a:t>ard </a:t>
            </a:r>
            <a:r>
              <a:rPr lang="en-GB" dirty="0"/>
              <a:t>councillors’ </a:t>
            </a:r>
            <a:r>
              <a:rPr lang="en-GB" dirty="0" smtClean="0"/>
              <a:t>attendance </a:t>
            </a:r>
            <a:r>
              <a:rPr lang="en-GB" dirty="0"/>
              <a:t>up from 4 percent in the 2014 survey to 31 </a:t>
            </a:r>
            <a:r>
              <a:rPr lang="en-GB" dirty="0" smtClean="0"/>
              <a:t>%. </a:t>
            </a:r>
          </a:p>
          <a:p>
            <a:r>
              <a:rPr lang="en-GB" dirty="0" smtClean="0"/>
              <a:t>Indications of improved relationship with community.</a:t>
            </a:r>
          </a:p>
          <a:p>
            <a:r>
              <a:rPr lang="en-GB" dirty="0" smtClean="0"/>
              <a:t>Improved understanding of roles.</a:t>
            </a:r>
          </a:p>
          <a:p>
            <a:endParaRPr lang="en-US" dirty="0" smtClean="0"/>
          </a:p>
          <a:p>
            <a:endParaRPr lang="en-US" dirty="0"/>
          </a:p>
        </p:txBody>
      </p:sp>
    </p:spTree>
    <p:extLst>
      <p:ext uri="{BB962C8B-B14F-4D97-AF65-F5344CB8AC3E}">
        <p14:creationId xmlns:p14="http://schemas.microsoft.com/office/powerpoint/2010/main" val="2092525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space for networking and sharing</a:t>
            </a:r>
            <a:endParaRPr lang="en-US" dirty="0"/>
          </a:p>
        </p:txBody>
      </p:sp>
      <p:sp>
        <p:nvSpPr>
          <p:cNvPr id="3" name="Content Placeholder 2"/>
          <p:cNvSpPr>
            <a:spLocks noGrp="1"/>
          </p:cNvSpPr>
          <p:nvPr>
            <p:ph idx="1"/>
          </p:nvPr>
        </p:nvSpPr>
        <p:spPr/>
        <p:txBody>
          <a:bodyPr/>
          <a:lstStyle/>
          <a:p>
            <a:r>
              <a:rPr lang="en-GB" i="1" dirty="0"/>
              <a:t>We could share ideas, we could learn from each other, and I think one of the big ones was the fact that out of this, the voice of health committees has been strengthened and also how they have started working together with each other in the different districts, sub-districts, but also together as a collective at the Metro level.</a:t>
            </a:r>
            <a:endParaRPr lang="en-US" dirty="0"/>
          </a:p>
          <a:p>
            <a:endParaRPr lang="en-US" dirty="0"/>
          </a:p>
        </p:txBody>
      </p:sp>
    </p:spTree>
    <p:extLst>
      <p:ext uri="{BB962C8B-B14F-4D97-AF65-F5344CB8AC3E}">
        <p14:creationId xmlns:p14="http://schemas.microsoft.com/office/powerpoint/2010/main" val="1345703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Improved knowledge.</a:t>
            </a:r>
          </a:p>
          <a:p>
            <a:r>
              <a:rPr lang="en-US" dirty="0" smtClean="0"/>
              <a:t>Improved confidence.</a:t>
            </a:r>
          </a:p>
          <a:p>
            <a:r>
              <a:rPr lang="en-US" dirty="0" smtClean="0"/>
              <a:t>Improved understanding of role.</a:t>
            </a:r>
          </a:p>
          <a:p>
            <a:r>
              <a:rPr lang="en-US" dirty="0" smtClean="0"/>
              <a:t>Improved engagement between HCs, facility managers, ward </a:t>
            </a:r>
            <a:r>
              <a:rPr lang="en-US" dirty="0" err="1" smtClean="0"/>
              <a:t>councillors</a:t>
            </a:r>
            <a:r>
              <a:rPr lang="en-US" dirty="0" smtClean="0"/>
              <a:t>, health system. </a:t>
            </a:r>
          </a:p>
          <a:p>
            <a:r>
              <a:rPr lang="en-US" dirty="0" smtClean="0"/>
              <a:t>Stronger voice and agency.</a:t>
            </a:r>
          </a:p>
          <a:p>
            <a:endParaRPr lang="en-US" dirty="0"/>
          </a:p>
          <a:p>
            <a:r>
              <a:rPr lang="en-US" dirty="0" smtClean="0"/>
              <a:t>Constraints such as funding, resources remain. Legislation promulgated in 2016.</a:t>
            </a:r>
          </a:p>
          <a:p>
            <a:endParaRPr lang="en-US" dirty="0"/>
          </a:p>
          <a:p>
            <a:r>
              <a:rPr lang="en-US" dirty="0" smtClean="0"/>
              <a:t>Question: Long term sustainability of gains?</a:t>
            </a:r>
          </a:p>
          <a:p>
            <a:r>
              <a:rPr lang="en-US" dirty="0" smtClean="0"/>
              <a:t>Sustainability of LN and projects?</a:t>
            </a:r>
          </a:p>
          <a:p>
            <a:r>
              <a:rPr lang="en-US" dirty="0" smtClean="0"/>
              <a:t>How do we build on progress?</a:t>
            </a:r>
          </a:p>
          <a:p>
            <a:endParaRPr lang="en-US" dirty="0" err="1" smtClean="0"/>
          </a:p>
        </p:txBody>
      </p:sp>
    </p:spTree>
    <p:extLst>
      <p:ext uri="{BB962C8B-B14F-4D97-AF65-F5344CB8AC3E}">
        <p14:creationId xmlns:p14="http://schemas.microsoft.com/office/powerpoint/2010/main" val="930683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Research on and work with HCs</a:t>
            </a:r>
            <a:endParaRPr lang="en-US" dirty="0"/>
          </a:p>
        </p:txBody>
      </p:sp>
      <p:sp>
        <p:nvSpPr>
          <p:cNvPr id="3" name="Content Placeholder 2"/>
          <p:cNvSpPr>
            <a:spLocks noGrp="1"/>
          </p:cNvSpPr>
          <p:nvPr>
            <p:ph idx="1"/>
          </p:nvPr>
        </p:nvSpPr>
        <p:spPr/>
        <p:txBody>
          <a:bodyPr/>
          <a:lstStyle/>
          <a:p>
            <a:r>
              <a:rPr lang="en-US" dirty="0" smtClean="0"/>
              <a:t>Research had identified a number of challenges for HCs: Limited skills, uncertainty about role, participation by facility manager, relationship with facility manager, lack of resources, policy uncertainty, lack of resources.</a:t>
            </a:r>
          </a:p>
          <a:p>
            <a:endParaRPr lang="en-US" dirty="0"/>
          </a:p>
          <a:p>
            <a:r>
              <a:rPr lang="en-US" dirty="0" smtClean="0"/>
              <a:t>CMHF/HCs had identified training and capacity building as a way to address these challenges.</a:t>
            </a:r>
            <a:endParaRPr lang="en-US" dirty="0"/>
          </a:p>
        </p:txBody>
      </p:sp>
    </p:spTree>
    <p:extLst>
      <p:ext uri="{BB962C8B-B14F-4D97-AF65-F5344CB8AC3E}">
        <p14:creationId xmlns:p14="http://schemas.microsoft.com/office/powerpoint/2010/main" val="1005233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the EU project do? (related to HCs):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GB" dirty="0"/>
              <a:t>A rapid appraisal of provincial policies on health committees.</a:t>
            </a:r>
            <a:endParaRPr lang="en-US" dirty="0"/>
          </a:p>
          <a:p>
            <a:pPr lvl="0"/>
            <a:r>
              <a:rPr lang="en-GB" dirty="0"/>
              <a:t>Community </a:t>
            </a:r>
            <a:r>
              <a:rPr lang="en-GB" dirty="0" smtClean="0"/>
              <a:t>dialogues.</a:t>
            </a:r>
            <a:endParaRPr lang="en-US" dirty="0"/>
          </a:p>
          <a:p>
            <a:pPr lvl="0"/>
            <a:r>
              <a:rPr lang="en-GB" dirty="0"/>
              <a:t>Training of health </a:t>
            </a:r>
            <a:r>
              <a:rPr lang="en-GB" dirty="0" smtClean="0"/>
              <a:t>committees.</a:t>
            </a:r>
            <a:endParaRPr lang="en-US" dirty="0"/>
          </a:p>
          <a:p>
            <a:pPr lvl="0"/>
            <a:r>
              <a:rPr lang="en-GB" dirty="0"/>
              <a:t>Learning </a:t>
            </a:r>
            <a:r>
              <a:rPr lang="en-GB" dirty="0" smtClean="0"/>
              <a:t>circles </a:t>
            </a:r>
            <a:r>
              <a:rPr lang="en-GB" dirty="0"/>
              <a:t>and exchange programmes.</a:t>
            </a:r>
            <a:endParaRPr lang="en-US" dirty="0"/>
          </a:p>
          <a:p>
            <a:pPr lvl="0"/>
            <a:r>
              <a:rPr lang="en-GB" dirty="0" smtClean="0"/>
              <a:t>HC involvement in complaints management.</a:t>
            </a:r>
            <a:endParaRPr lang="en-US" dirty="0"/>
          </a:p>
          <a:p>
            <a:pPr lvl="0"/>
            <a:r>
              <a:rPr lang="en-GB" dirty="0" smtClean="0"/>
              <a:t>Developing guidelines on establishing new </a:t>
            </a:r>
            <a:r>
              <a:rPr lang="en-GB" dirty="0"/>
              <a:t>health </a:t>
            </a:r>
            <a:r>
              <a:rPr lang="en-GB" dirty="0" smtClean="0"/>
              <a:t>committees.  </a:t>
            </a:r>
            <a:endParaRPr lang="en-US" dirty="0"/>
          </a:p>
          <a:p>
            <a:pPr lvl="0"/>
            <a:r>
              <a:rPr lang="en-GB" dirty="0"/>
              <a:t>National </a:t>
            </a:r>
            <a:r>
              <a:rPr lang="en-GB" dirty="0" smtClean="0"/>
              <a:t>colloquium.</a:t>
            </a:r>
            <a:endParaRPr lang="en-US" dirty="0"/>
          </a:p>
          <a:p>
            <a:pPr lvl="0"/>
            <a:r>
              <a:rPr lang="en-GB" dirty="0"/>
              <a:t>Health worker </a:t>
            </a:r>
            <a:r>
              <a:rPr lang="en-GB" dirty="0" smtClean="0"/>
              <a:t>training.</a:t>
            </a:r>
            <a:endParaRPr lang="en-US" dirty="0"/>
          </a:p>
          <a:p>
            <a:endParaRPr lang="en-US" dirty="0"/>
          </a:p>
        </p:txBody>
      </p:sp>
    </p:spTree>
    <p:extLst>
      <p:ext uri="{BB962C8B-B14F-4D97-AF65-F5344CB8AC3E}">
        <p14:creationId xmlns:p14="http://schemas.microsoft.com/office/powerpoint/2010/main" val="189183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the evaluation do?</a:t>
            </a:r>
            <a:endParaRPr lang="en-US" dirty="0"/>
          </a:p>
        </p:txBody>
      </p:sp>
      <p:sp>
        <p:nvSpPr>
          <p:cNvPr id="3" name="Content Placeholder 2"/>
          <p:cNvSpPr>
            <a:spLocks noGrp="1"/>
          </p:cNvSpPr>
          <p:nvPr>
            <p:ph idx="1"/>
          </p:nvPr>
        </p:nvSpPr>
        <p:spPr/>
        <p:txBody>
          <a:bodyPr>
            <a:normAutofit/>
          </a:bodyPr>
          <a:lstStyle/>
          <a:p>
            <a:r>
              <a:rPr lang="en-GB" dirty="0"/>
              <a:t>The evaluation is based on the following data:</a:t>
            </a:r>
            <a:endParaRPr lang="en-US" dirty="0"/>
          </a:p>
          <a:p>
            <a:pPr lvl="0"/>
            <a:r>
              <a:rPr lang="en-GB" dirty="0"/>
              <a:t>A survey with all participants (298) that took part in the training programme was done immediately after the training. </a:t>
            </a:r>
            <a:endParaRPr lang="en-GB" dirty="0" smtClean="0"/>
          </a:p>
          <a:p>
            <a:pPr lvl="0"/>
            <a:r>
              <a:rPr lang="en-GB" dirty="0" smtClean="0"/>
              <a:t>A </a:t>
            </a:r>
            <a:r>
              <a:rPr lang="en-GB" dirty="0"/>
              <a:t>survey with 58 health committee members </a:t>
            </a:r>
            <a:r>
              <a:rPr lang="en-GB" dirty="0" smtClean="0"/>
              <a:t>(20 </a:t>
            </a:r>
            <a:r>
              <a:rPr lang="en-GB" dirty="0"/>
              <a:t>percent of all health </a:t>
            </a:r>
            <a:r>
              <a:rPr lang="en-GB" dirty="0" smtClean="0"/>
              <a:t>participants) </a:t>
            </a:r>
            <a:r>
              <a:rPr lang="en-GB" dirty="0"/>
              <a:t>on completion of the entire project. </a:t>
            </a:r>
            <a:r>
              <a:rPr lang="en-GB" dirty="0" smtClean="0"/>
              <a:t>In-depth </a:t>
            </a:r>
            <a:r>
              <a:rPr lang="en-GB" dirty="0"/>
              <a:t>interviews with </a:t>
            </a:r>
            <a:r>
              <a:rPr lang="en-GB" dirty="0" smtClean="0"/>
              <a:t>5 </a:t>
            </a:r>
            <a:r>
              <a:rPr lang="en-GB" dirty="0"/>
              <a:t>health committee members, 3 </a:t>
            </a:r>
            <a:r>
              <a:rPr lang="en-GB" dirty="0" smtClean="0"/>
              <a:t>members </a:t>
            </a:r>
            <a:r>
              <a:rPr lang="en-GB" dirty="0"/>
              <a:t>of the Cape Town </a:t>
            </a:r>
            <a:r>
              <a:rPr lang="en-GB" dirty="0" smtClean="0"/>
              <a:t>Metropole. </a:t>
            </a:r>
            <a:endParaRPr lang="en-US" dirty="0" smtClean="0"/>
          </a:p>
          <a:p>
            <a:pPr lvl="0"/>
            <a:r>
              <a:rPr lang="en-GB" dirty="0" smtClean="0"/>
              <a:t>Field notes.</a:t>
            </a:r>
          </a:p>
          <a:p>
            <a:pPr lvl="0"/>
            <a:r>
              <a:rPr lang="en-GB" dirty="0" smtClean="0"/>
              <a:t>Assessed overall impact of intervention, but strong focus on the training and capacity component. </a:t>
            </a:r>
            <a:endParaRPr lang="en-US" dirty="0" smtClean="0"/>
          </a:p>
          <a:p>
            <a:endParaRPr lang="en-US" dirty="0"/>
          </a:p>
        </p:txBody>
      </p:sp>
    </p:spTree>
    <p:extLst>
      <p:ext uri="{BB962C8B-B14F-4D97-AF65-F5344CB8AC3E}">
        <p14:creationId xmlns:p14="http://schemas.microsoft.com/office/powerpoint/2010/main" val="485581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Usefulness of the training</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3887066"/>
              </p:ext>
            </p:extLst>
          </p:nvPr>
        </p:nvGraphicFramePr>
        <p:xfrm>
          <a:off x="2057400" y="2514600"/>
          <a:ext cx="7039610" cy="3102000"/>
        </p:xfrm>
        <a:graphic>
          <a:graphicData uri="http://schemas.openxmlformats.org/drawingml/2006/table">
            <a:tbl>
              <a:tblPr firstRow="1" firstCol="1" bandRow="1">
                <a:tableStyleId>{5C22544A-7EE6-4342-B048-85BDC9FD1C3A}</a:tableStyleId>
              </a:tblPr>
              <a:tblGrid>
                <a:gridCol w="4250129"/>
                <a:gridCol w="1211917"/>
                <a:gridCol w="1577564"/>
              </a:tblGrid>
              <a:tr h="399099">
                <a:tc>
                  <a:txBody>
                    <a:bodyPr/>
                    <a:lstStyle/>
                    <a:p>
                      <a:pPr>
                        <a:lnSpc>
                          <a:spcPct val="115000"/>
                        </a:lnSpc>
                        <a:spcAft>
                          <a:spcPts val="0"/>
                        </a:spcAft>
                      </a:pPr>
                      <a:endParaRPr lang="en-GB" sz="1200" dirty="0">
                        <a:effectLst/>
                      </a:endParaRPr>
                    </a:p>
                  </a:txBody>
                  <a:tcPr marL="68580" marR="68580" marT="0" marB="0"/>
                </a:tc>
                <a:tc>
                  <a:txBody>
                    <a:bodyPr/>
                    <a:lstStyle/>
                    <a:p>
                      <a:pPr>
                        <a:lnSpc>
                          <a:spcPct val="115000"/>
                        </a:lnSpc>
                        <a:spcAft>
                          <a:spcPts val="0"/>
                        </a:spcAft>
                      </a:pPr>
                      <a:r>
                        <a:rPr lang="en-GB" sz="2400" dirty="0">
                          <a:effectLst/>
                        </a:rPr>
                        <a:t>Number </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Percentage</a:t>
                      </a:r>
                      <a:endParaRPr lang="en-US" sz="2400" dirty="0">
                        <a:effectLst/>
                        <a:latin typeface="Calibri" charset="0"/>
                        <a:ea typeface="Calibri" charset="0"/>
                        <a:cs typeface="Times New Roman" charset="0"/>
                      </a:endParaRPr>
                    </a:p>
                  </a:txBody>
                  <a:tcPr marL="68580" marR="68580" marT="0" marB="0"/>
                </a:tc>
              </a:tr>
              <a:tr h="457713">
                <a:tc>
                  <a:txBody>
                    <a:bodyPr/>
                    <a:lstStyle/>
                    <a:p>
                      <a:pPr>
                        <a:lnSpc>
                          <a:spcPct val="115000"/>
                        </a:lnSpc>
                        <a:spcAft>
                          <a:spcPts val="0"/>
                        </a:spcAft>
                      </a:pPr>
                      <a:r>
                        <a:rPr lang="en-GB" sz="2400">
                          <a:effectLst/>
                        </a:rPr>
                        <a:t>Very Useful</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278</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93.29 %</a:t>
                      </a:r>
                      <a:endParaRPr lang="en-US" sz="2400" dirty="0">
                        <a:effectLst/>
                        <a:latin typeface="Calibri" charset="0"/>
                        <a:ea typeface="Calibri" charset="0"/>
                        <a:cs typeface="Times New Roman" charset="0"/>
                      </a:endParaRPr>
                    </a:p>
                  </a:txBody>
                  <a:tcPr marL="68580" marR="68580" marT="0" marB="0"/>
                </a:tc>
              </a:tr>
              <a:tr h="457713">
                <a:tc>
                  <a:txBody>
                    <a:bodyPr/>
                    <a:lstStyle/>
                    <a:p>
                      <a:pPr>
                        <a:lnSpc>
                          <a:spcPct val="115000"/>
                        </a:lnSpc>
                        <a:spcAft>
                          <a:spcPts val="0"/>
                        </a:spcAft>
                      </a:pPr>
                      <a:r>
                        <a:rPr lang="en-GB" sz="2400">
                          <a:effectLst/>
                        </a:rPr>
                        <a:t>Useful</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10</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3.36 %</a:t>
                      </a:r>
                      <a:endParaRPr lang="en-US" sz="2400" dirty="0">
                        <a:effectLst/>
                        <a:latin typeface="Calibri" charset="0"/>
                        <a:ea typeface="Calibri" charset="0"/>
                        <a:cs typeface="Times New Roman" charset="0"/>
                      </a:endParaRPr>
                    </a:p>
                  </a:txBody>
                  <a:tcPr marL="68580" marR="68580" marT="0" marB="0"/>
                </a:tc>
              </a:tr>
              <a:tr h="457713">
                <a:tc>
                  <a:txBody>
                    <a:bodyPr/>
                    <a:lstStyle/>
                    <a:p>
                      <a:pPr>
                        <a:lnSpc>
                          <a:spcPct val="115000"/>
                        </a:lnSpc>
                        <a:spcAft>
                          <a:spcPts val="0"/>
                        </a:spcAft>
                      </a:pPr>
                      <a:r>
                        <a:rPr lang="en-GB" sz="2400">
                          <a:effectLst/>
                        </a:rPr>
                        <a:t>No Answer</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4</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1.34 %</a:t>
                      </a:r>
                      <a:endParaRPr lang="en-US" sz="2400" dirty="0">
                        <a:effectLst/>
                        <a:latin typeface="Calibri" charset="0"/>
                        <a:ea typeface="Calibri" charset="0"/>
                        <a:cs typeface="Times New Roman" charset="0"/>
                      </a:endParaRPr>
                    </a:p>
                  </a:txBody>
                  <a:tcPr marL="68580" marR="68580" marT="0" marB="0"/>
                </a:tc>
              </a:tr>
              <a:tr h="457713">
                <a:tc>
                  <a:txBody>
                    <a:bodyPr/>
                    <a:lstStyle/>
                    <a:p>
                      <a:pPr>
                        <a:lnSpc>
                          <a:spcPct val="115000"/>
                        </a:lnSpc>
                        <a:spcAft>
                          <a:spcPts val="0"/>
                        </a:spcAft>
                      </a:pPr>
                      <a:r>
                        <a:rPr lang="en-GB" sz="2400">
                          <a:effectLst/>
                        </a:rPr>
                        <a:t>Spoilt</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2.01 %</a:t>
                      </a:r>
                      <a:endParaRPr lang="en-US" sz="2400" dirty="0">
                        <a:effectLst/>
                        <a:latin typeface="Calibri" charset="0"/>
                        <a:ea typeface="Calibri" charset="0"/>
                        <a:cs typeface="Times New Roman" charset="0"/>
                      </a:endParaRPr>
                    </a:p>
                  </a:txBody>
                  <a:tcPr marL="68580" marR="68580" marT="0" marB="0"/>
                </a:tc>
              </a:tr>
              <a:tr h="457713">
                <a:tc>
                  <a:txBody>
                    <a:bodyPr/>
                    <a:lstStyle/>
                    <a:p>
                      <a:pPr>
                        <a:lnSpc>
                          <a:spcPct val="115000"/>
                        </a:lnSpc>
                        <a:spcAft>
                          <a:spcPts val="0"/>
                        </a:spcAft>
                      </a:pPr>
                      <a:r>
                        <a:rPr lang="en-GB" sz="2400" dirty="0">
                          <a:effectLst/>
                        </a:rPr>
                        <a:t>TOTAL</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298</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100 %</a:t>
                      </a:r>
                      <a:endParaRPr lang="en-US" sz="2400" dirty="0">
                        <a:effectLst/>
                        <a:latin typeface="Calibri" charset="0"/>
                        <a:ea typeface="Calibri" charset="0"/>
                        <a:cs typeface="Times New Roman" charset="0"/>
                      </a:endParaRPr>
                    </a:p>
                  </a:txBody>
                  <a:tcPr marL="68580" marR="68580" marT="0" marB="0"/>
                </a:tc>
              </a:tr>
            </a:tbl>
          </a:graphicData>
        </a:graphic>
      </p:graphicFrame>
      <p:sp>
        <p:nvSpPr>
          <p:cNvPr id="10" name="Rectangle 2"/>
          <p:cNvSpPr>
            <a:spLocks noChangeArrowheads="1"/>
          </p:cNvSpPr>
          <p:nvPr/>
        </p:nvSpPr>
        <p:spPr bwMode="auto">
          <a:xfrm>
            <a:off x="-7067219" y="258246"/>
            <a:ext cx="198878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rPr>
              <a:t>Table 14: Usefulness of training workshops</a:t>
            </a: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6141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 being able to fulfil role as HC member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0808122"/>
              </p:ext>
            </p:extLst>
          </p:nvPr>
        </p:nvGraphicFramePr>
        <p:xfrm>
          <a:off x="1314451" y="2342075"/>
          <a:ext cx="8343899" cy="3378534"/>
        </p:xfrm>
        <a:graphic>
          <a:graphicData uri="http://schemas.openxmlformats.org/drawingml/2006/table">
            <a:tbl>
              <a:tblPr firstRow="1" firstCol="1" bandRow="1">
                <a:tableStyleId>{5C22544A-7EE6-4342-B048-85BDC9FD1C3A}</a:tableStyleId>
              </a:tblPr>
              <a:tblGrid>
                <a:gridCol w="3669321"/>
                <a:gridCol w="1976601"/>
                <a:gridCol w="2697977"/>
              </a:tblGrid>
              <a:tr h="0">
                <a:tc>
                  <a:txBody>
                    <a:bodyPr/>
                    <a:lstStyle/>
                    <a:p>
                      <a:pPr>
                        <a:lnSpc>
                          <a:spcPct val="115000"/>
                        </a:lnSpc>
                        <a:spcAft>
                          <a:spcPts val="0"/>
                        </a:spcAft>
                      </a:pPr>
                      <a:r>
                        <a:rPr lang="en-GB" sz="2400" dirty="0">
                          <a:effectLst/>
                        </a:rPr>
                        <a:t>Category</a:t>
                      </a: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dirty="0">
                          <a:effectLst/>
                        </a:rPr>
                        <a:t>Number </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Percentage</a:t>
                      </a:r>
                      <a:endParaRPr lang="en-US" sz="2400">
                        <a:effectLst/>
                        <a:latin typeface="Calibri" charset="0"/>
                        <a:ea typeface="Calibri" charset="0"/>
                        <a:cs typeface="Times New Roman" charset="0"/>
                      </a:endParaRPr>
                    </a:p>
                  </a:txBody>
                  <a:tcPr marL="68580" marR="68580" marT="0" marB="0"/>
                </a:tc>
              </a:tr>
              <a:tr h="452951">
                <a:tc>
                  <a:txBody>
                    <a:bodyPr/>
                    <a:lstStyle/>
                    <a:p>
                      <a:pPr>
                        <a:lnSpc>
                          <a:spcPct val="115000"/>
                        </a:lnSpc>
                        <a:spcAft>
                          <a:spcPts val="0"/>
                        </a:spcAft>
                      </a:pPr>
                      <a:r>
                        <a:rPr lang="en-GB" sz="2400">
                          <a:effectLst/>
                        </a:rPr>
                        <a:t>Very confident after the workshop</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273</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91.61%</a:t>
                      </a:r>
                      <a:endParaRPr lang="en-US" sz="2400">
                        <a:effectLst/>
                        <a:latin typeface="Calibri" charset="0"/>
                        <a:ea typeface="Calibri" charset="0"/>
                        <a:cs typeface="Times New Roman" charset="0"/>
                      </a:endParaRPr>
                    </a:p>
                  </a:txBody>
                  <a:tcPr marL="68580" marR="68580" marT="0" marB="0"/>
                </a:tc>
              </a:tr>
              <a:tr h="452951">
                <a:tc>
                  <a:txBody>
                    <a:bodyPr/>
                    <a:lstStyle/>
                    <a:p>
                      <a:pPr>
                        <a:lnSpc>
                          <a:spcPct val="115000"/>
                        </a:lnSpc>
                        <a:spcAft>
                          <a:spcPts val="0"/>
                        </a:spcAft>
                      </a:pPr>
                      <a:r>
                        <a:rPr lang="en-GB" sz="2400">
                          <a:effectLst/>
                        </a:rPr>
                        <a:t>More confident, but not sufficiently</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15</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5.03%</a:t>
                      </a:r>
                      <a:endParaRPr lang="en-US" sz="2400">
                        <a:effectLst/>
                        <a:latin typeface="Calibri" charset="0"/>
                        <a:ea typeface="Calibri" charset="0"/>
                        <a:cs typeface="Times New Roman" charset="0"/>
                      </a:endParaRPr>
                    </a:p>
                  </a:txBody>
                  <a:tcPr marL="68580" marR="68580" marT="0" marB="0"/>
                </a:tc>
              </a:tr>
              <a:tr h="452951">
                <a:tc>
                  <a:txBody>
                    <a:bodyPr/>
                    <a:lstStyle/>
                    <a:p>
                      <a:pPr>
                        <a:lnSpc>
                          <a:spcPct val="115000"/>
                        </a:lnSpc>
                        <a:spcAft>
                          <a:spcPts val="0"/>
                        </a:spcAft>
                      </a:pPr>
                      <a:r>
                        <a:rPr lang="en-GB" sz="2400">
                          <a:effectLst/>
                        </a:rPr>
                        <a:t>No Answer</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4</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1.34%</a:t>
                      </a:r>
                      <a:endParaRPr lang="en-US" sz="2400">
                        <a:effectLst/>
                        <a:latin typeface="Calibri" charset="0"/>
                        <a:ea typeface="Calibri" charset="0"/>
                        <a:cs typeface="Times New Roman" charset="0"/>
                      </a:endParaRPr>
                    </a:p>
                  </a:txBody>
                  <a:tcPr marL="68580" marR="68580" marT="0" marB="0"/>
                </a:tc>
              </a:tr>
              <a:tr h="452951">
                <a:tc>
                  <a:txBody>
                    <a:bodyPr/>
                    <a:lstStyle/>
                    <a:p>
                      <a:pPr>
                        <a:lnSpc>
                          <a:spcPct val="115000"/>
                        </a:lnSpc>
                        <a:spcAft>
                          <a:spcPts val="0"/>
                        </a:spcAft>
                      </a:pPr>
                      <a:r>
                        <a:rPr lang="en-GB" sz="2400">
                          <a:effectLst/>
                        </a:rPr>
                        <a:t>Spoilt</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2.01%</a:t>
                      </a:r>
                      <a:endParaRPr lang="en-US" sz="2400">
                        <a:effectLst/>
                        <a:latin typeface="Calibri" charset="0"/>
                        <a:ea typeface="Calibri" charset="0"/>
                        <a:cs typeface="Times New Roman" charset="0"/>
                      </a:endParaRPr>
                    </a:p>
                  </a:txBody>
                  <a:tcPr marL="68580" marR="68580" marT="0" marB="0"/>
                </a:tc>
              </a:tr>
              <a:tr h="452951">
                <a:tc>
                  <a:txBody>
                    <a:bodyPr/>
                    <a:lstStyle/>
                    <a:p>
                      <a:pPr>
                        <a:lnSpc>
                          <a:spcPct val="115000"/>
                        </a:lnSpc>
                        <a:spcAft>
                          <a:spcPts val="0"/>
                        </a:spcAft>
                      </a:pPr>
                      <a:r>
                        <a:rPr lang="en-GB" sz="2400" dirty="0">
                          <a:effectLst/>
                        </a:rPr>
                        <a:t>TOTAL</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298</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100%</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868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kumimoji="0" lang="en-US" altLang="en-US" sz="4900" i="0" u="none" strike="noStrike" cap="none" normalizeH="0" baseline="0" dirty="0" smtClean="0">
                <a:ln>
                  <a:noFill/>
                </a:ln>
                <a:solidFill>
                  <a:schemeClr val="bg1"/>
                </a:solidFill>
                <a:effectLst/>
                <a:latin typeface="+mn-lt"/>
              </a:rPr>
              <a:t>After the training, I understand the role of CHC members</a:t>
            </a:r>
            <a:r>
              <a:rPr kumimoji="0" lang="en-US" altLang="en-US" b="0" i="0" u="none" strike="noStrike" cap="none" normalizeH="0" baseline="0" dirty="0" smtClean="0">
                <a:ln>
                  <a:noFill/>
                </a:ln>
                <a:solidFill>
                  <a:schemeClr val="bg1"/>
                </a:solidFill>
                <a:effectLst/>
                <a:latin typeface="Arial" charset="0"/>
              </a:rPr>
              <a:t/>
            </a:r>
            <a:br>
              <a:rPr kumimoji="0" lang="en-US" altLang="en-US" b="0" i="0" u="none" strike="noStrike" cap="none" normalizeH="0" baseline="0" dirty="0" smtClean="0">
                <a:ln>
                  <a:noFill/>
                </a:ln>
                <a:solidFill>
                  <a:schemeClr val="bg1"/>
                </a:solidFill>
                <a:effectLst/>
                <a:latin typeface="Arial" charset="0"/>
              </a:rPr>
            </a:b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089147"/>
              </p:ext>
            </p:extLst>
          </p:nvPr>
        </p:nvGraphicFramePr>
        <p:xfrm>
          <a:off x="1557338" y="2443164"/>
          <a:ext cx="9144000" cy="3919927"/>
        </p:xfrm>
        <a:graphic>
          <a:graphicData uri="http://schemas.openxmlformats.org/drawingml/2006/table">
            <a:tbl>
              <a:tblPr firstRow="1" firstCol="1" bandRow="1">
                <a:tableStyleId>{5C22544A-7EE6-4342-B048-85BDC9FD1C3A}</a:tableStyleId>
              </a:tblPr>
              <a:tblGrid>
                <a:gridCol w="5723181"/>
                <a:gridCol w="1401155"/>
                <a:gridCol w="2019664"/>
              </a:tblGrid>
              <a:tr h="723175">
                <a:tc>
                  <a:txBody>
                    <a:bodyPr/>
                    <a:lstStyle/>
                    <a:p>
                      <a:pPr>
                        <a:lnSpc>
                          <a:spcPct val="115000"/>
                        </a:lnSpc>
                        <a:spcAft>
                          <a:spcPts val="0"/>
                        </a:spcAft>
                      </a:pPr>
                      <a:endParaRPr lang="en-US" sz="2400" dirty="0">
                        <a:effectLst/>
                        <a:latin typeface="Calibri" charset="0"/>
                        <a:ea typeface="Calibri" charset="0"/>
                        <a:cs typeface="Times New Roman" charset="0"/>
                      </a:endParaRPr>
                    </a:p>
                  </a:txBody>
                  <a:tcPr marL="68580" marR="68580" marT="0" marB="0"/>
                </a:tc>
                <a:tc>
                  <a:txBody>
                    <a:bodyPr/>
                    <a:lstStyle/>
                    <a:p>
                      <a:pPr>
                        <a:lnSpc>
                          <a:spcPct val="115000"/>
                        </a:lnSpc>
                        <a:spcAft>
                          <a:spcPts val="0"/>
                        </a:spcAft>
                      </a:pPr>
                      <a:r>
                        <a:rPr lang="en-GB" sz="2400">
                          <a:effectLst/>
                        </a:rPr>
                        <a:t>Number </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Percentage</a:t>
                      </a:r>
                      <a:endParaRPr lang="en-US" sz="2400">
                        <a:effectLst/>
                        <a:latin typeface="Calibri" charset="0"/>
                        <a:ea typeface="Calibri" charset="0"/>
                        <a:cs typeface="Times New Roman" charset="0"/>
                      </a:endParaRPr>
                    </a:p>
                  </a:txBody>
                  <a:tcPr marL="68580" marR="68580" marT="0" marB="0"/>
                </a:tc>
              </a:tr>
              <a:tr h="532792">
                <a:tc>
                  <a:txBody>
                    <a:bodyPr/>
                    <a:lstStyle/>
                    <a:p>
                      <a:pPr>
                        <a:lnSpc>
                          <a:spcPct val="115000"/>
                        </a:lnSpc>
                        <a:spcAft>
                          <a:spcPts val="0"/>
                        </a:spcAft>
                      </a:pPr>
                      <a:r>
                        <a:rPr lang="en-GB" sz="2400">
                          <a:effectLst/>
                        </a:rPr>
                        <a:t>Yes</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270</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90.60%</a:t>
                      </a:r>
                      <a:endParaRPr lang="en-US" sz="2400">
                        <a:effectLst/>
                        <a:latin typeface="Calibri" charset="0"/>
                        <a:ea typeface="Calibri" charset="0"/>
                        <a:cs typeface="Times New Roman" charset="0"/>
                      </a:endParaRPr>
                    </a:p>
                  </a:txBody>
                  <a:tcPr marL="68580" marR="68580" marT="0" marB="0"/>
                </a:tc>
              </a:tr>
              <a:tr h="532792">
                <a:tc>
                  <a:txBody>
                    <a:bodyPr/>
                    <a:lstStyle/>
                    <a:p>
                      <a:pPr>
                        <a:lnSpc>
                          <a:spcPct val="115000"/>
                        </a:lnSpc>
                        <a:spcAft>
                          <a:spcPts val="0"/>
                        </a:spcAft>
                      </a:pPr>
                      <a:r>
                        <a:rPr lang="en-GB" sz="2400">
                          <a:effectLst/>
                        </a:rPr>
                        <a:t>Improved but not 100% clear</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18</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6.04%</a:t>
                      </a:r>
                      <a:endParaRPr lang="en-US" sz="2400">
                        <a:effectLst/>
                        <a:latin typeface="Calibri" charset="0"/>
                        <a:ea typeface="Calibri" charset="0"/>
                        <a:cs typeface="Times New Roman" charset="0"/>
                      </a:endParaRPr>
                    </a:p>
                  </a:txBody>
                  <a:tcPr marL="68580" marR="68580" marT="0" marB="0"/>
                </a:tc>
              </a:tr>
              <a:tr h="532792">
                <a:tc>
                  <a:txBody>
                    <a:bodyPr/>
                    <a:lstStyle/>
                    <a:p>
                      <a:pPr>
                        <a:lnSpc>
                          <a:spcPct val="115000"/>
                        </a:lnSpc>
                        <a:spcAft>
                          <a:spcPts val="0"/>
                        </a:spcAft>
                      </a:pPr>
                      <a:r>
                        <a:rPr lang="en-GB" sz="2400">
                          <a:effectLst/>
                        </a:rPr>
                        <a:t>Understood role before training</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3</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1.01%</a:t>
                      </a:r>
                      <a:endParaRPr lang="en-US" sz="2400">
                        <a:effectLst/>
                        <a:latin typeface="Calibri" charset="0"/>
                        <a:ea typeface="Calibri" charset="0"/>
                        <a:cs typeface="Times New Roman" charset="0"/>
                      </a:endParaRPr>
                    </a:p>
                  </a:txBody>
                  <a:tcPr marL="68580" marR="68580" marT="0" marB="0"/>
                </a:tc>
              </a:tr>
              <a:tr h="532792">
                <a:tc>
                  <a:txBody>
                    <a:bodyPr/>
                    <a:lstStyle/>
                    <a:p>
                      <a:pPr>
                        <a:lnSpc>
                          <a:spcPct val="115000"/>
                        </a:lnSpc>
                        <a:spcAft>
                          <a:spcPts val="0"/>
                        </a:spcAft>
                      </a:pPr>
                      <a:r>
                        <a:rPr lang="en-GB" sz="2400">
                          <a:effectLst/>
                        </a:rPr>
                        <a:t>No</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1</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0.34%</a:t>
                      </a:r>
                      <a:endParaRPr lang="en-US" sz="2400">
                        <a:effectLst/>
                        <a:latin typeface="Calibri" charset="0"/>
                        <a:ea typeface="Calibri" charset="0"/>
                        <a:cs typeface="Times New Roman" charset="0"/>
                      </a:endParaRPr>
                    </a:p>
                  </a:txBody>
                  <a:tcPr marL="68580" marR="68580" marT="0" marB="0"/>
                </a:tc>
              </a:tr>
              <a:tr h="532792">
                <a:tc>
                  <a:txBody>
                    <a:bodyPr/>
                    <a:lstStyle/>
                    <a:p>
                      <a:pPr>
                        <a:lnSpc>
                          <a:spcPct val="115000"/>
                        </a:lnSpc>
                        <a:spcAft>
                          <a:spcPts val="0"/>
                        </a:spcAft>
                      </a:pPr>
                      <a:r>
                        <a:rPr lang="en-GB" sz="2400">
                          <a:effectLst/>
                        </a:rPr>
                        <a:t>Spoilt</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6</a:t>
                      </a:r>
                      <a:endParaRPr lang="en-US" sz="240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a:effectLst/>
                        </a:rPr>
                        <a:t>2.01%</a:t>
                      </a:r>
                      <a:endParaRPr lang="en-US" sz="2400">
                        <a:effectLst/>
                        <a:latin typeface="Calibri" charset="0"/>
                        <a:ea typeface="Calibri" charset="0"/>
                        <a:cs typeface="Times New Roman" charset="0"/>
                      </a:endParaRPr>
                    </a:p>
                  </a:txBody>
                  <a:tcPr marL="68580" marR="68580" marT="0" marB="0"/>
                </a:tc>
              </a:tr>
              <a:tr h="532792">
                <a:tc>
                  <a:txBody>
                    <a:bodyPr/>
                    <a:lstStyle/>
                    <a:p>
                      <a:pPr>
                        <a:lnSpc>
                          <a:spcPct val="115000"/>
                        </a:lnSpc>
                        <a:spcAft>
                          <a:spcPts val="0"/>
                        </a:spcAft>
                      </a:pPr>
                      <a:r>
                        <a:rPr lang="en-GB" sz="2400" dirty="0">
                          <a:effectLst/>
                        </a:rPr>
                        <a:t>TOTAL</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298</a:t>
                      </a:r>
                      <a:endParaRPr lang="en-US" sz="2400" dirty="0">
                        <a:effectLst/>
                        <a:latin typeface="Calibri" charset="0"/>
                        <a:ea typeface="Calibri" charset="0"/>
                        <a:cs typeface="Times New Roman" charset="0"/>
                      </a:endParaRPr>
                    </a:p>
                  </a:txBody>
                  <a:tcPr marL="68580" marR="68580" marT="0" marB="0"/>
                </a:tc>
                <a:tc>
                  <a:txBody>
                    <a:bodyPr/>
                    <a:lstStyle/>
                    <a:p>
                      <a:pPr algn="r">
                        <a:lnSpc>
                          <a:spcPct val="115000"/>
                        </a:lnSpc>
                        <a:spcAft>
                          <a:spcPts val="0"/>
                        </a:spcAft>
                      </a:pPr>
                      <a:r>
                        <a:rPr lang="en-GB" sz="2400" dirty="0">
                          <a:effectLst/>
                        </a:rPr>
                        <a:t>100%</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569557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 on role:</a:t>
            </a:r>
            <a:endParaRPr lang="en-US" dirty="0"/>
          </a:p>
        </p:txBody>
      </p:sp>
      <p:sp>
        <p:nvSpPr>
          <p:cNvPr id="3" name="Content Placeholder 2"/>
          <p:cNvSpPr>
            <a:spLocks noGrp="1"/>
          </p:cNvSpPr>
          <p:nvPr>
            <p:ph idx="1"/>
          </p:nvPr>
        </p:nvSpPr>
        <p:spPr/>
        <p:txBody>
          <a:bodyPr/>
          <a:lstStyle/>
          <a:p>
            <a:r>
              <a:rPr lang="en-GB" i="1" dirty="0"/>
              <a:t>It gave clarity on what the role of the Health Committee should be in relation to the health facility. You know, I always thought that the Health Committees’ role was to run campaigns; and, you know, do education and awareness. But that was just one aspect of, of what a Health Committee’’ role should be. And the training also focused on how we as Health committees must be involved in looking at the type of services that are delivered at the clinic. </a:t>
            </a:r>
            <a:endParaRPr lang="en-US" dirty="0"/>
          </a:p>
          <a:p>
            <a:endParaRPr lang="en-US" dirty="0"/>
          </a:p>
        </p:txBody>
      </p:sp>
    </p:spTree>
    <p:extLst>
      <p:ext uri="{BB962C8B-B14F-4D97-AF65-F5344CB8AC3E}">
        <p14:creationId xmlns:p14="http://schemas.microsoft.com/office/powerpoint/2010/main" val="168342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154</TotalTime>
  <Words>2179</Words>
  <Application>Microsoft Macintosh PowerPoint</Application>
  <PresentationFormat>Widescreen</PresentationFormat>
  <Paragraphs>269</Paragraphs>
  <Slides>28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Times New Roman</vt:lpstr>
      <vt:lpstr>Wingdings 3</vt:lpstr>
      <vt:lpstr>Ion Boardroom</vt:lpstr>
      <vt:lpstr>Evaluation of the LN EU project with Health Committees       Hanne Jensen Haricharan, August 2017</vt:lpstr>
      <vt:lpstr>What was the EU project? </vt:lpstr>
      <vt:lpstr>Background: Research on and work with HCs</vt:lpstr>
      <vt:lpstr>What did the EU project do? (related to HCs):  </vt:lpstr>
      <vt:lpstr>What did the evaluation do?</vt:lpstr>
      <vt:lpstr>Usefulness of the training</vt:lpstr>
      <vt:lpstr>Confidence in being able to fulfil role as HC member</vt:lpstr>
      <vt:lpstr>After the training, I understand the role of CHC members </vt:lpstr>
      <vt:lpstr>Clarity on role:</vt:lpstr>
      <vt:lpstr>After the training I have a better understanding of the Health System</vt:lpstr>
      <vt:lpstr>Improved knowledge of Human Rights </vt:lpstr>
      <vt:lpstr>Improved knowledge of community leadership</vt:lpstr>
      <vt:lpstr>Feeling capable of running an effective Health Committee </vt:lpstr>
      <vt:lpstr>Confidence in promoting the Right to Health  </vt:lpstr>
      <vt:lpstr>Confidence in being a Community Leader </vt:lpstr>
      <vt:lpstr>Improved leadership skills</vt:lpstr>
      <vt:lpstr>HC member confidence in having sufficient skills to function well as HC member </vt:lpstr>
      <vt:lpstr>Increased confidence in working with facility managers</vt:lpstr>
      <vt:lpstr>Improved relationship with facility managers</vt:lpstr>
      <vt:lpstr>Improved relationship with community</vt:lpstr>
      <vt:lpstr>Stronger voice</vt:lpstr>
      <vt:lpstr>Challenging status quo</vt:lpstr>
      <vt:lpstr>Engaging with health system</vt:lpstr>
      <vt:lpstr>Constraints remain</vt:lpstr>
      <vt:lpstr>Challenge of sustainability remains</vt:lpstr>
      <vt:lpstr>What has changed since 2011/2012? </vt:lpstr>
      <vt:lpstr>Create space for networking and sharing</vt:lpstr>
      <vt:lpstr>Conclusion and questions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EU project: </dc:title>
  <dc:creator>Hanne Haricharan</dc:creator>
  <cp:lastModifiedBy>Hanne Haricharan</cp:lastModifiedBy>
  <cp:revision>47</cp:revision>
  <dcterms:created xsi:type="dcterms:W3CDTF">2017-08-06T17:32:55Z</dcterms:created>
  <dcterms:modified xsi:type="dcterms:W3CDTF">2018-05-29T07:13:19Z</dcterms:modified>
</cp:coreProperties>
</file>