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60" r:id="rId4"/>
    <p:sldId id="272" r:id="rId5"/>
    <p:sldId id="259" r:id="rId6"/>
    <p:sldId id="263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04DCB0-CD08-48D8-A62D-57EE03C01C5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CE732E22-1B2A-41C5-A5BB-5EB4C1D31AA7}">
      <dgm:prSet phldrT="[Text]" custT="1"/>
      <dgm:spPr>
        <a:solidFill>
          <a:srgbClr val="00B050"/>
        </a:solidFill>
      </dgm:spPr>
      <dgm:t>
        <a:bodyPr/>
        <a:lstStyle/>
        <a:p>
          <a:r>
            <a:rPr lang="en-ZA" sz="2000" dirty="0" smtClean="0">
              <a:latin typeface="Aharoni" pitchFamily="2" charset="-79"/>
              <a:cs typeface="Aharoni" pitchFamily="2" charset="-79"/>
            </a:rPr>
            <a:t>ICESCR (GC 14)</a:t>
          </a:r>
        </a:p>
        <a:p>
          <a:r>
            <a:rPr lang="en-ZA" sz="2000" dirty="0" smtClean="0">
              <a:latin typeface="Aharoni" pitchFamily="2" charset="-79"/>
              <a:cs typeface="Aharoni" pitchFamily="2" charset="-79"/>
            </a:rPr>
            <a:t>Right to Health</a:t>
          </a:r>
        </a:p>
        <a:p>
          <a:endParaRPr lang="en-ZA" sz="2000" dirty="0"/>
        </a:p>
      </dgm:t>
    </dgm:pt>
    <dgm:pt modelId="{5B24F54A-24C1-4987-B640-BCA22ED04722}" type="parTrans" cxnId="{25BD3503-2E6C-4BA3-9E3C-6DDD4CF81948}">
      <dgm:prSet/>
      <dgm:spPr/>
      <dgm:t>
        <a:bodyPr/>
        <a:lstStyle/>
        <a:p>
          <a:endParaRPr lang="en-ZA"/>
        </a:p>
      </dgm:t>
    </dgm:pt>
    <dgm:pt modelId="{D223B741-5405-4E56-958A-BCD18AAC38AE}" type="sibTrans" cxnId="{25BD3503-2E6C-4BA3-9E3C-6DDD4CF81948}">
      <dgm:prSet/>
      <dgm:spPr/>
      <dgm:t>
        <a:bodyPr/>
        <a:lstStyle/>
        <a:p>
          <a:endParaRPr lang="en-ZA"/>
        </a:p>
      </dgm:t>
    </dgm:pt>
    <dgm:pt modelId="{57DD8E0D-241F-4CAD-BBE0-339DC741839F}" type="asst">
      <dgm:prSet phldrT="[Text]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ZA" dirty="0" smtClean="0">
              <a:latin typeface="Aharoni" pitchFamily="2" charset="-79"/>
              <a:cs typeface="Aharoni" pitchFamily="2" charset="-79"/>
            </a:rPr>
            <a:t>Access </a:t>
          </a:r>
        </a:p>
        <a:p>
          <a:r>
            <a:rPr lang="en-ZA" dirty="0" smtClean="0">
              <a:latin typeface="Aharoni" pitchFamily="2" charset="-79"/>
              <a:cs typeface="Aharoni" pitchFamily="2" charset="-79"/>
            </a:rPr>
            <a:t>Availability </a:t>
          </a:r>
        </a:p>
        <a:p>
          <a:r>
            <a:rPr lang="en-ZA" dirty="0" smtClean="0">
              <a:latin typeface="Aharoni" pitchFamily="2" charset="-79"/>
              <a:cs typeface="Aharoni" pitchFamily="2" charset="-79"/>
            </a:rPr>
            <a:t>Acceptability </a:t>
          </a:r>
        </a:p>
        <a:p>
          <a:r>
            <a:rPr lang="en-ZA" dirty="0" smtClean="0">
              <a:latin typeface="Aharoni" pitchFamily="2" charset="-79"/>
              <a:cs typeface="Aharoni" pitchFamily="2" charset="-79"/>
            </a:rPr>
            <a:t>Quality</a:t>
          </a:r>
        </a:p>
        <a:p>
          <a:r>
            <a:rPr lang="en-ZA" dirty="0" smtClean="0">
              <a:latin typeface="Aharoni" pitchFamily="2" charset="-79"/>
              <a:cs typeface="Aharoni" pitchFamily="2" charset="-79"/>
            </a:rPr>
            <a:t>SE Factors  </a:t>
          </a:r>
          <a:endParaRPr lang="en-ZA" dirty="0">
            <a:latin typeface="Aharoni" pitchFamily="2" charset="-79"/>
            <a:cs typeface="Aharoni" pitchFamily="2" charset="-79"/>
          </a:endParaRPr>
        </a:p>
      </dgm:t>
    </dgm:pt>
    <dgm:pt modelId="{3CABA286-1BD1-470D-AB70-1AD27EDE7017}" type="parTrans" cxnId="{F3E5AA0B-3958-4DE0-B717-4C2397E012B7}">
      <dgm:prSet/>
      <dgm:spPr/>
      <dgm:t>
        <a:bodyPr/>
        <a:lstStyle/>
        <a:p>
          <a:endParaRPr lang="en-ZA"/>
        </a:p>
      </dgm:t>
    </dgm:pt>
    <dgm:pt modelId="{95B6BBE5-5FC9-47D4-8CF0-C718BC4EFC12}" type="sibTrans" cxnId="{F3E5AA0B-3958-4DE0-B717-4C2397E012B7}">
      <dgm:prSet/>
      <dgm:spPr/>
      <dgm:t>
        <a:bodyPr/>
        <a:lstStyle/>
        <a:p>
          <a:endParaRPr lang="en-ZA"/>
        </a:p>
      </dgm:t>
    </dgm:pt>
    <dgm:pt modelId="{374B7686-9C95-40BC-8BED-A9B2FBAEEDD2}">
      <dgm:prSet custT="1"/>
      <dgm:spPr>
        <a:solidFill>
          <a:srgbClr val="0070C0"/>
        </a:solidFill>
      </dgm:spPr>
      <dgm:t>
        <a:bodyPr/>
        <a:lstStyle/>
        <a:p>
          <a:r>
            <a:rPr lang="en-ZA" sz="1900" dirty="0" smtClean="0">
              <a:latin typeface="Aharoni" pitchFamily="2" charset="-79"/>
              <a:cs typeface="Aharoni" pitchFamily="2" charset="-79"/>
            </a:rPr>
            <a:t>RSA Constitution Sect: </a:t>
          </a:r>
          <a:r>
            <a:rPr lang="en-ZA" sz="2500" dirty="0" smtClean="0">
              <a:latin typeface="Aharoni" pitchFamily="2" charset="-79"/>
              <a:cs typeface="Aharoni" pitchFamily="2" charset="-79"/>
            </a:rPr>
            <a:t>9</a:t>
          </a:r>
          <a:r>
            <a:rPr lang="en-ZA" sz="1900" dirty="0" smtClean="0">
              <a:latin typeface="Aharoni" pitchFamily="2" charset="-79"/>
              <a:cs typeface="Aharoni" pitchFamily="2" charset="-79"/>
            </a:rPr>
            <a:t> – Equality </a:t>
          </a:r>
        </a:p>
        <a:p>
          <a:r>
            <a:rPr lang="en-ZA" sz="1900" dirty="0" smtClean="0">
              <a:latin typeface="Aharoni" pitchFamily="2" charset="-79"/>
              <a:cs typeface="Aharoni" pitchFamily="2" charset="-79"/>
            </a:rPr>
            <a:t>Sect:</a:t>
          </a:r>
          <a:r>
            <a:rPr lang="en-ZA" sz="2500" dirty="0" smtClean="0">
              <a:latin typeface="Aharoni" pitchFamily="2" charset="-79"/>
              <a:cs typeface="Aharoni" pitchFamily="2" charset="-79"/>
            </a:rPr>
            <a:t>27 </a:t>
          </a:r>
          <a:r>
            <a:rPr lang="en-ZA" sz="1900" dirty="0" smtClean="0">
              <a:latin typeface="Aharoni" pitchFamily="2" charset="-79"/>
              <a:cs typeface="Aharoni" pitchFamily="2" charset="-79"/>
            </a:rPr>
            <a:t>(</a:t>
          </a:r>
          <a:r>
            <a:rPr lang="en-ZA" sz="2500" dirty="0" smtClean="0">
              <a:latin typeface="Aharoni" pitchFamily="2" charset="-79"/>
              <a:cs typeface="Aharoni" pitchFamily="2" charset="-79"/>
            </a:rPr>
            <a:t>1</a:t>
          </a:r>
          <a:r>
            <a:rPr lang="en-ZA" sz="1900" dirty="0" smtClean="0">
              <a:latin typeface="Aharoni" pitchFamily="2" charset="-79"/>
              <a:cs typeface="Aharoni" pitchFamily="2" charset="-79"/>
            </a:rPr>
            <a:t>)(a) – Right to health care services</a:t>
          </a:r>
        </a:p>
        <a:p>
          <a:r>
            <a:rPr lang="en-ZA" sz="1900" dirty="0" smtClean="0">
              <a:latin typeface="Aharoni" pitchFamily="2" charset="-79"/>
              <a:cs typeface="Aharoni" pitchFamily="2" charset="-79"/>
            </a:rPr>
            <a:t>National Health Act (Sect. </a:t>
          </a:r>
          <a:r>
            <a:rPr lang="en-ZA" sz="2500" dirty="0" smtClean="0">
              <a:latin typeface="Aharoni" pitchFamily="2" charset="-79"/>
              <a:cs typeface="Aharoni" pitchFamily="2" charset="-79"/>
            </a:rPr>
            <a:t>47</a:t>
          </a:r>
          <a:r>
            <a:rPr lang="en-ZA" sz="1900" dirty="0" smtClean="0">
              <a:latin typeface="Aharoni" pitchFamily="2" charset="-79"/>
              <a:cs typeface="Aharoni" pitchFamily="2" charset="-79"/>
            </a:rPr>
            <a:t>) – Health Committee</a:t>
          </a:r>
          <a:endParaRPr lang="en-ZA" sz="1900" dirty="0">
            <a:latin typeface="Aharoni" pitchFamily="2" charset="-79"/>
            <a:cs typeface="Aharoni" pitchFamily="2" charset="-79"/>
          </a:endParaRPr>
        </a:p>
      </dgm:t>
    </dgm:pt>
    <dgm:pt modelId="{5034B85B-4005-4316-83B8-8D3CD99E2767}" type="parTrans" cxnId="{8E3DBEC2-1C3A-4025-95F8-E13069CE01A4}">
      <dgm:prSet/>
      <dgm:spPr/>
      <dgm:t>
        <a:bodyPr/>
        <a:lstStyle/>
        <a:p>
          <a:endParaRPr lang="en-ZA"/>
        </a:p>
      </dgm:t>
    </dgm:pt>
    <dgm:pt modelId="{54BCE959-64EE-47FD-8E6F-9E13548BE3C1}" type="sibTrans" cxnId="{8E3DBEC2-1C3A-4025-95F8-E13069CE01A4}">
      <dgm:prSet/>
      <dgm:spPr/>
      <dgm:t>
        <a:bodyPr/>
        <a:lstStyle/>
        <a:p>
          <a:endParaRPr lang="en-ZA"/>
        </a:p>
      </dgm:t>
    </dgm:pt>
    <dgm:pt modelId="{66B72616-BE60-4281-977F-E963C19ECDB9}">
      <dgm:prSet/>
      <dgm:spPr>
        <a:solidFill>
          <a:srgbClr val="00B050"/>
        </a:solidFill>
      </dgm:spPr>
      <dgm:t>
        <a:bodyPr/>
        <a:lstStyle/>
        <a:p>
          <a:r>
            <a:rPr lang="en-ZA" dirty="0" smtClean="0">
              <a:latin typeface="Aharoni" pitchFamily="2" charset="-79"/>
              <a:cs typeface="Aharoni" pitchFamily="2" charset="-79"/>
            </a:rPr>
            <a:t>UNCRPD</a:t>
          </a:r>
        </a:p>
        <a:p>
          <a:r>
            <a:rPr lang="en-ZA" dirty="0" smtClean="0">
              <a:latin typeface="Aharoni" pitchFamily="2" charset="-79"/>
              <a:cs typeface="Aharoni" pitchFamily="2" charset="-79"/>
            </a:rPr>
            <a:t>Health, equality, access</a:t>
          </a:r>
          <a:endParaRPr lang="en-ZA" dirty="0">
            <a:latin typeface="Aharoni" pitchFamily="2" charset="-79"/>
            <a:cs typeface="Aharoni" pitchFamily="2" charset="-79"/>
          </a:endParaRPr>
        </a:p>
      </dgm:t>
    </dgm:pt>
    <dgm:pt modelId="{FBE7B6A9-0DEF-459F-BC1D-7C0E697EEFBC}" type="parTrans" cxnId="{E243C1D6-E723-4CED-A94D-7EA015552F7D}">
      <dgm:prSet/>
      <dgm:spPr/>
      <dgm:t>
        <a:bodyPr/>
        <a:lstStyle/>
        <a:p>
          <a:endParaRPr lang="en-ZA"/>
        </a:p>
      </dgm:t>
    </dgm:pt>
    <dgm:pt modelId="{4878BEB9-6F69-4C5A-B253-0625E705D675}" type="sibTrans" cxnId="{E243C1D6-E723-4CED-A94D-7EA015552F7D}">
      <dgm:prSet/>
      <dgm:spPr/>
      <dgm:t>
        <a:bodyPr/>
        <a:lstStyle/>
        <a:p>
          <a:endParaRPr lang="en-ZA"/>
        </a:p>
      </dgm:t>
    </dgm:pt>
    <dgm:pt modelId="{294FE280-752D-4AB9-B0AC-45B00F077F80}" type="pres">
      <dgm:prSet presAssocID="{7604DCB0-CD08-48D8-A62D-57EE03C01C5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ZA"/>
        </a:p>
      </dgm:t>
    </dgm:pt>
    <dgm:pt modelId="{58B4E184-22ED-4E22-8EB5-CCF5D1727BE7}" type="pres">
      <dgm:prSet presAssocID="{CE732E22-1B2A-41C5-A5BB-5EB4C1D31AA7}" presName="hierRoot1" presStyleCnt="0">
        <dgm:presLayoutVars>
          <dgm:hierBranch val="init"/>
        </dgm:presLayoutVars>
      </dgm:prSet>
      <dgm:spPr/>
    </dgm:pt>
    <dgm:pt modelId="{BE37225F-7515-4F2B-8D41-4C42590A25DB}" type="pres">
      <dgm:prSet presAssocID="{CE732E22-1B2A-41C5-A5BB-5EB4C1D31AA7}" presName="rootComposite1" presStyleCnt="0"/>
      <dgm:spPr/>
    </dgm:pt>
    <dgm:pt modelId="{A40D20E3-316B-46B2-89D3-944D88B1EC4E}" type="pres">
      <dgm:prSet presAssocID="{CE732E22-1B2A-41C5-A5BB-5EB4C1D31AA7}" presName="rootText1" presStyleLbl="node0" presStyleIdx="0" presStyleCnt="3" custScaleX="141673" custScaleY="223775" custLinFactX="-5133" custLinFactNeighborX="-100000" custLinFactNeighborY="-28939">
        <dgm:presLayoutVars>
          <dgm:chPref val="3"/>
        </dgm:presLayoutVars>
      </dgm:prSet>
      <dgm:spPr/>
      <dgm:t>
        <a:bodyPr/>
        <a:lstStyle/>
        <a:p>
          <a:endParaRPr lang="en-ZA"/>
        </a:p>
      </dgm:t>
    </dgm:pt>
    <dgm:pt modelId="{BEDB5E73-65C5-4D0A-8F0E-2BE912EFBD70}" type="pres">
      <dgm:prSet presAssocID="{CE732E22-1B2A-41C5-A5BB-5EB4C1D31AA7}" presName="rootConnector1" presStyleLbl="node1" presStyleIdx="0" presStyleCnt="0"/>
      <dgm:spPr/>
      <dgm:t>
        <a:bodyPr/>
        <a:lstStyle/>
        <a:p>
          <a:endParaRPr lang="en-ZA"/>
        </a:p>
      </dgm:t>
    </dgm:pt>
    <dgm:pt modelId="{DBD2A201-1A45-46FD-83CE-38D0477D6CCF}" type="pres">
      <dgm:prSet presAssocID="{CE732E22-1B2A-41C5-A5BB-5EB4C1D31AA7}" presName="hierChild2" presStyleCnt="0"/>
      <dgm:spPr/>
    </dgm:pt>
    <dgm:pt modelId="{4F51E10D-ABA1-4411-9695-4293464ECF77}" type="pres">
      <dgm:prSet presAssocID="{CE732E22-1B2A-41C5-A5BB-5EB4C1D31AA7}" presName="hierChild3" presStyleCnt="0"/>
      <dgm:spPr/>
    </dgm:pt>
    <dgm:pt modelId="{503434F9-3C2C-472C-8980-1D76C2AB9CA9}" type="pres">
      <dgm:prSet presAssocID="{3CABA286-1BD1-470D-AB70-1AD27EDE7017}" presName="Name111" presStyleLbl="parChTrans1D2" presStyleIdx="0" presStyleCnt="1"/>
      <dgm:spPr/>
      <dgm:t>
        <a:bodyPr/>
        <a:lstStyle/>
        <a:p>
          <a:endParaRPr lang="en-ZA"/>
        </a:p>
      </dgm:t>
    </dgm:pt>
    <dgm:pt modelId="{E8FD53BD-AD2F-4D7C-B594-E33E15611BA0}" type="pres">
      <dgm:prSet presAssocID="{57DD8E0D-241F-4CAD-BBE0-339DC741839F}" presName="hierRoot3" presStyleCnt="0">
        <dgm:presLayoutVars>
          <dgm:hierBranch val="init"/>
        </dgm:presLayoutVars>
      </dgm:prSet>
      <dgm:spPr/>
    </dgm:pt>
    <dgm:pt modelId="{904CB50C-85AB-47FD-A57E-F2482882B949}" type="pres">
      <dgm:prSet presAssocID="{57DD8E0D-241F-4CAD-BBE0-339DC741839F}" presName="rootComposite3" presStyleCnt="0"/>
      <dgm:spPr/>
    </dgm:pt>
    <dgm:pt modelId="{940C8570-6847-4AEB-A1BB-00B5318E6B1E}" type="pres">
      <dgm:prSet presAssocID="{57DD8E0D-241F-4CAD-BBE0-339DC741839F}" presName="rootText3" presStyleLbl="asst1" presStyleIdx="0" presStyleCnt="1" custScaleX="203376" custScaleY="278441" custLinFactX="100000" custLinFactNeighborX="136786" custLinFactNeighborY="35851">
        <dgm:presLayoutVars>
          <dgm:chPref val="3"/>
        </dgm:presLayoutVars>
      </dgm:prSet>
      <dgm:spPr/>
      <dgm:t>
        <a:bodyPr/>
        <a:lstStyle/>
        <a:p>
          <a:endParaRPr lang="en-ZA"/>
        </a:p>
      </dgm:t>
    </dgm:pt>
    <dgm:pt modelId="{C762DF99-FDC6-44F6-8B0F-4661FF8BB75F}" type="pres">
      <dgm:prSet presAssocID="{57DD8E0D-241F-4CAD-BBE0-339DC741839F}" presName="rootConnector3" presStyleLbl="asst1" presStyleIdx="0" presStyleCnt="1"/>
      <dgm:spPr/>
      <dgm:t>
        <a:bodyPr/>
        <a:lstStyle/>
        <a:p>
          <a:endParaRPr lang="en-ZA"/>
        </a:p>
      </dgm:t>
    </dgm:pt>
    <dgm:pt modelId="{1C4BEBC5-2AC9-48C5-9D7E-DE05D9DB373D}" type="pres">
      <dgm:prSet presAssocID="{57DD8E0D-241F-4CAD-BBE0-339DC741839F}" presName="hierChild6" presStyleCnt="0"/>
      <dgm:spPr/>
    </dgm:pt>
    <dgm:pt modelId="{66773B4C-242B-4663-B3D4-7204A32F4636}" type="pres">
      <dgm:prSet presAssocID="{57DD8E0D-241F-4CAD-BBE0-339DC741839F}" presName="hierChild7" presStyleCnt="0"/>
      <dgm:spPr/>
    </dgm:pt>
    <dgm:pt modelId="{95040F28-7EE8-434B-80A1-1ACE222D25A3}" type="pres">
      <dgm:prSet presAssocID="{66B72616-BE60-4281-977F-E963C19ECDB9}" presName="hierRoot1" presStyleCnt="0">
        <dgm:presLayoutVars>
          <dgm:hierBranch val="init"/>
        </dgm:presLayoutVars>
      </dgm:prSet>
      <dgm:spPr/>
    </dgm:pt>
    <dgm:pt modelId="{E7D74D99-C603-4B9E-9E72-6414D02F5A0D}" type="pres">
      <dgm:prSet presAssocID="{66B72616-BE60-4281-977F-E963C19ECDB9}" presName="rootComposite1" presStyleCnt="0"/>
      <dgm:spPr/>
    </dgm:pt>
    <dgm:pt modelId="{526A7762-19C4-4B1C-A839-737083673672}" type="pres">
      <dgm:prSet presAssocID="{66B72616-BE60-4281-977F-E963C19ECDB9}" presName="rootText1" presStyleLbl="node0" presStyleIdx="1" presStyleCnt="3" custScaleX="137369" custScaleY="209979" custLinFactX="73887" custLinFactNeighborX="100000" custLinFactNeighborY="-18177">
        <dgm:presLayoutVars>
          <dgm:chPref val="3"/>
        </dgm:presLayoutVars>
      </dgm:prSet>
      <dgm:spPr/>
      <dgm:t>
        <a:bodyPr/>
        <a:lstStyle/>
        <a:p>
          <a:endParaRPr lang="en-ZA"/>
        </a:p>
      </dgm:t>
    </dgm:pt>
    <dgm:pt modelId="{35115022-8CB2-4040-B80B-AAFDD4CD221B}" type="pres">
      <dgm:prSet presAssocID="{66B72616-BE60-4281-977F-E963C19ECDB9}" presName="rootConnector1" presStyleLbl="node1" presStyleIdx="0" presStyleCnt="0"/>
      <dgm:spPr/>
      <dgm:t>
        <a:bodyPr/>
        <a:lstStyle/>
        <a:p>
          <a:endParaRPr lang="en-ZA"/>
        </a:p>
      </dgm:t>
    </dgm:pt>
    <dgm:pt modelId="{D6714CA2-58B1-4E11-B266-D9AED843031A}" type="pres">
      <dgm:prSet presAssocID="{66B72616-BE60-4281-977F-E963C19ECDB9}" presName="hierChild2" presStyleCnt="0"/>
      <dgm:spPr/>
    </dgm:pt>
    <dgm:pt modelId="{17367EE8-C96F-4B49-9236-9A9B12A2B0AA}" type="pres">
      <dgm:prSet presAssocID="{66B72616-BE60-4281-977F-E963C19ECDB9}" presName="hierChild3" presStyleCnt="0"/>
      <dgm:spPr/>
    </dgm:pt>
    <dgm:pt modelId="{5E0D3AF6-C3DE-4BEF-9754-15400DA512A3}" type="pres">
      <dgm:prSet presAssocID="{374B7686-9C95-40BC-8BED-A9B2FBAEEDD2}" presName="hierRoot1" presStyleCnt="0">
        <dgm:presLayoutVars>
          <dgm:hierBranch val="init"/>
        </dgm:presLayoutVars>
      </dgm:prSet>
      <dgm:spPr/>
    </dgm:pt>
    <dgm:pt modelId="{7D2695E3-82BC-4DC4-B7E4-D67DDAB5D964}" type="pres">
      <dgm:prSet presAssocID="{374B7686-9C95-40BC-8BED-A9B2FBAEEDD2}" presName="rootComposite1" presStyleCnt="0"/>
      <dgm:spPr/>
    </dgm:pt>
    <dgm:pt modelId="{CE7EB188-B662-407D-9650-C706D8F21EA9}" type="pres">
      <dgm:prSet presAssocID="{374B7686-9C95-40BC-8BED-A9B2FBAEEDD2}" presName="rootText1" presStyleLbl="node0" presStyleIdx="2" presStyleCnt="3" custScaleX="187159" custScaleY="384438" custLinFactX="-100000" custLinFactY="-20194" custLinFactNeighborX="-114704" custLinFactNeighborY="-100000">
        <dgm:presLayoutVars>
          <dgm:chPref val="3"/>
        </dgm:presLayoutVars>
      </dgm:prSet>
      <dgm:spPr/>
      <dgm:t>
        <a:bodyPr/>
        <a:lstStyle/>
        <a:p>
          <a:endParaRPr lang="en-ZA"/>
        </a:p>
      </dgm:t>
    </dgm:pt>
    <dgm:pt modelId="{C384F49D-82E5-4CC5-9DFF-91873B5AC766}" type="pres">
      <dgm:prSet presAssocID="{374B7686-9C95-40BC-8BED-A9B2FBAEEDD2}" presName="rootConnector1" presStyleLbl="node1" presStyleIdx="0" presStyleCnt="0"/>
      <dgm:spPr/>
      <dgm:t>
        <a:bodyPr/>
        <a:lstStyle/>
        <a:p>
          <a:endParaRPr lang="en-ZA"/>
        </a:p>
      </dgm:t>
    </dgm:pt>
    <dgm:pt modelId="{18114090-22F7-4848-8F6B-98A078287C62}" type="pres">
      <dgm:prSet presAssocID="{374B7686-9C95-40BC-8BED-A9B2FBAEEDD2}" presName="hierChild2" presStyleCnt="0"/>
      <dgm:spPr/>
    </dgm:pt>
    <dgm:pt modelId="{655CABFF-E9EA-4774-B7B0-3647171A288E}" type="pres">
      <dgm:prSet presAssocID="{374B7686-9C95-40BC-8BED-A9B2FBAEEDD2}" presName="hierChild3" presStyleCnt="0"/>
      <dgm:spPr/>
    </dgm:pt>
  </dgm:ptLst>
  <dgm:cxnLst>
    <dgm:cxn modelId="{F3E5AA0B-3958-4DE0-B717-4C2397E012B7}" srcId="{CE732E22-1B2A-41C5-A5BB-5EB4C1D31AA7}" destId="{57DD8E0D-241F-4CAD-BBE0-339DC741839F}" srcOrd="0" destOrd="0" parTransId="{3CABA286-1BD1-470D-AB70-1AD27EDE7017}" sibTransId="{95B6BBE5-5FC9-47D4-8CF0-C718BC4EFC12}"/>
    <dgm:cxn modelId="{0BCF3553-B54F-4AAA-BC1A-2E4B3C8B0103}" type="presOf" srcId="{374B7686-9C95-40BC-8BED-A9B2FBAEEDD2}" destId="{CE7EB188-B662-407D-9650-C706D8F21EA9}" srcOrd="0" destOrd="0" presId="urn:microsoft.com/office/officeart/2005/8/layout/orgChart1"/>
    <dgm:cxn modelId="{66765855-443E-4801-A3CD-58A781C3E185}" type="presOf" srcId="{CE732E22-1B2A-41C5-A5BB-5EB4C1D31AA7}" destId="{A40D20E3-316B-46B2-89D3-944D88B1EC4E}" srcOrd="0" destOrd="0" presId="urn:microsoft.com/office/officeart/2005/8/layout/orgChart1"/>
    <dgm:cxn modelId="{2F680AEC-61F0-45A2-BA5B-E4EDD6C2C52E}" type="presOf" srcId="{66B72616-BE60-4281-977F-E963C19ECDB9}" destId="{35115022-8CB2-4040-B80B-AAFDD4CD221B}" srcOrd="1" destOrd="0" presId="urn:microsoft.com/office/officeart/2005/8/layout/orgChart1"/>
    <dgm:cxn modelId="{ABEBBBC3-899B-45B9-B83B-10AD29D9D28A}" type="presOf" srcId="{7604DCB0-CD08-48D8-A62D-57EE03C01C5E}" destId="{294FE280-752D-4AB9-B0AC-45B00F077F80}" srcOrd="0" destOrd="0" presId="urn:microsoft.com/office/officeart/2005/8/layout/orgChart1"/>
    <dgm:cxn modelId="{8FFA55A3-E1FA-47F3-94B6-EC276A79211F}" type="presOf" srcId="{CE732E22-1B2A-41C5-A5BB-5EB4C1D31AA7}" destId="{BEDB5E73-65C5-4D0A-8F0E-2BE912EFBD70}" srcOrd="1" destOrd="0" presId="urn:microsoft.com/office/officeart/2005/8/layout/orgChart1"/>
    <dgm:cxn modelId="{8E3DBEC2-1C3A-4025-95F8-E13069CE01A4}" srcId="{7604DCB0-CD08-48D8-A62D-57EE03C01C5E}" destId="{374B7686-9C95-40BC-8BED-A9B2FBAEEDD2}" srcOrd="2" destOrd="0" parTransId="{5034B85B-4005-4316-83B8-8D3CD99E2767}" sibTransId="{54BCE959-64EE-47FD-8E6F-9E13548BE3C1}"/>
    <dgm:cxn modelId="{E5A1CD87-EE9B-4C39-B6E9-EB2C3D2C9907}" type="presOf" srcId="{57DD8E0D-241F-4CAD-BBE0-339DC741839F}" destId="{940C8570-6847-4AEB-A1BB-00B5318E6B1E}" srcOrd="0" destOrd="0" presId="urn:microsoft.com/office/officeart/2005/8/layout/orgChart1"/>
    <dgm:cxn modelId="{25BD3503-2E6C-4BA3-9E3C-6DDD4CF81948}" srcId="{7604DCB0-CD08-48D8-A62D-57EE03C01C5E}" destId="{CE732E22-1B2A-41C5-A5BB-5EB4C1D31AA7}" srcOrd="0" destOrd="0" parTransId="{5B24F54A-24C1-4987-B640-BCA22ED04722}" sibTransId="{D223B741-5405-4E56-958A-BCD18AAC38AE}"/>
    <dgm:cxn modelId="{8C4DC839-E43A-4ED6-8C71-B7264177D624}" type="presOf" srcId="{374B7686-9C95-40BC-8BED-A9B2FBAEEDD2}" destId="{C384F49D-82E5-4CC5-9DFF-91873B5AC766}" srcOrd="1" destOrd="0" presId="urn:microsoft.com/office/officeart/2005/8/layout/orgChart1"/>
    <dgm:cxn modelId="{58640748-3E8E-4A85-8835-008B25D91EAF}" type="presOf" srcId="{3CABA286-1BD1-470D-AB70-1AD27EDE7017}" destId="{503434F9-3C2C-472C-8980-1D76C2AB9CA9}" srcOrd="0" destOrd="0" presId="urn:microsoft.com/office/officeart/2005/8/layout/orgChart1"/>
    <dgm:cxn modelId="{77CC941C-D8A4-4CAB-800E-ACBCC3F3D9E1}" type="presOf" srcId="{66B72616-BE60-4281-977F-E963C19ECDB9}" destId="{526A7762-19C4-4B1C-A839-737083673672}" srcOrd="0" destOrd="0" presId="urn:microsoft.com/office/officeart/2005/8/layout/orgChart1"/>
    <dgm:cxn modelId="{63C09824-55B4-45A6-8B8A-BF13A884E100}" type="presOf" srcId="{57DD8E0D-241F-4CAD-BBE0-339DC741839F}" destId="{C762DF99-FDC6-44F6-8B0F-4661FF8BB75F}" srcOrd="1" destOrd="0" presId="urn:microsoft.com/office/officeart/2005/8/layout/orgChart1"/>
    <dgm:cxn modelId="{E243C1D6-E723-4CED-A94D-7EA015552F7D}" srcId="{7604DCB0-CD08-48D8-A62D-57EE03C01C5E}" destId="{66B72616-BE60-4281-977F-E963C19ECDB9}" srcOrd="1" destOrd="0" parTransId="{FBE7B6A9-0DEF-459F-BC1D-7C0E697EEFBC}" sibTransId="{4878BEB9-6F69-4C5A-B253-0625E705D675}"/>
    <dgm:cxn modelId="{62A6AB80-6EE4-4C1C-81F4-AA13185E28DF}" type="presParOf" srcId="{294FE280-752D-4AB9-B0AC-45B00F077F80}" destId="{58B4E184-22ED-4E22-8EB5-CCF5D1727BE7}" srcOrd="0" destOrd="0" presId="urn:microsoft.com/office/officeart/2005/8/layout/orgChart1"/>
    <dgm:cxn modelId="{906821EE-F030-4B2F-A64A-40932A6C7FCE}" type="presParOf" srcId="{58B4E184-22ED-4E22-8EB5-CCF5D1727BE7}" destId="{BE37225F-7515-4F2B-8D41-4C42590A25DB}" srcOrd="0" destOrd="0" presId="urn:microsoft.com/office/officeart/2005/8/layout/orgChart1"/>
    <dgm:cxn modelId="{D8B80C04-04B9-45D4-B662-C18B9064D53A}" type="presParOf" srcId="{BE37225F-7515-4F2B-8D41-4C42590A25DB}" destId="{A40D20E3-316B-46B2-89D3-944D88B1EC4E}" srcOrd="0" destOrd="0" presId="urn:microsoft.com/office/officeart/2005/8/layout/orgChart1"/>
    <dgm:cxn modelId="{80BCB6AD-F98E-4ABA-B4F8-ACC7FAB50F69}" type="presParOf" srcId="{BE37225F-7515-4F2B-8D41-4C42590A25DB}" destId="{BEDB5E73-65C5-4D0A-8F0E-2BE912EFBD70}" srcOrd="1" destOrd="0" presId="urn:microsoft.com/office/officeart/2005/8/layout/orgChart1"/>
    <dgm:cxn modelId="{9932BAA6-5267-4411-8479-19B2981D1F01}" type="presParOf" srcId="{58B4E184-22ED-4E22-8EB5-CCF5D1727BE7}" destId="{DBD2A201-1A45-46FD-83CE-38D0477D6CCF}" srcOrd="1" destOrd="0" presId="urn:microsoft.com/office/officeart/2005/8/layout/orgChart1"/>
    <dgm:cxn modelId="{65CD1442-2028-47A7-BC7C-27C3CC42B885}" type="presParOf" srcId="{58B4E184-22ED-4E22-8EB5-CCF5D1727BE7}" destId="{4F51E10D-ABA1-4411-9695-4293464ECF77}" srcOrd="2" destOrd="0" presId="urn:microsoft.com/office/officeart/2005/8/layout/orgChart1"/>
    <dgm:cxn modelId="{5AFA22C3-62C8-4EC8-92C8-09BBFBDEEB7A}" type="presParOf" srcId="{4F51E10D-ABA1-4411-9695-4293464ECF77}" destId="{503434F9-3C2C-472C-8980-1D76C2AB9CA9}" srcOrd="0" destOrd="0" presId="urn:microsoft.com/office/officeart/2005/8/layout/orgChart1"/>
    <dgm:cxn modelId="{30C0C15A-8402-4621-B1A1-7CA2277492E8}" type="presParOf" srcId="{4F51E10D-ABA1-4411-9695-4293464ECF77}" destId="{E8FD53BD-AD2F-4D7C-B594-E33E15611BA0}" srcOrd="1" destOrd="0" presId="urn:microsoft.com/office/officeart/2005/8/layout/orgChart1"/>
    <dgm:cxn modelId="{DD03FAD7-B1FC-40CC-BECD-13DF5B99A28C}" type="presParOf" srcId="{E8FD53BD-AD2F-4D7C-B594-E33E15611BA0}" destId="{904CB50C-85AB-47FD-A57E-F2482882B949}" srcOrd="0" destOrd="0" presId="urn:microsoft.com/office/officeart/2005/8/layout/orgChart1"/>
    <dgm:cxn modelId="{EB5B818B-17F8-4C5B-8070-F93E56AD3DBB}" type="presParOf" srcId="{904CB50C-85AB-47FD-A57E-F2482882B949}" destId="{940C8570-6847-4AEB-A1BB-00B5318E6B1E}" srcOrd="0" destOrd="0" presId="urn:microsoft.com/office/officeart/2005/8/layout/orgChart1"/>
    <dgm:cxn modelId="{A82504E0-3F0D-4A76-9458-EF4B91F1DFAF}" type="presParOf" srcId="{904CB50C-85AB-47FD-A57E-F2482882B949}" destId="{C762DF99-FDC6-44F6-8B0F-4661FF8BB75F}" srcOrd="1" destOrd="0" presId="urn:microsoft.com/office/officeart/2005/8/layout/orgChart1"/>
    <dgm:cxn modelId="{9C386680-77CD-4CA8-BA7D-C3B1967EFE76}" type="presParOf" srcId="{E8FD53BD-AD2F-4D7C-B594-E33E15611BA0}" destId="{1C4BEBC5-2AC9-48C5-9D7E-DE05D9DB373D}" srcOrd="1" destOrd="0" presId="urn:microsoft.com/office/officeart/2005/8/layout/orgChart1"/>
    <dgm:cxn modelId="{AFDB773C-D03F-4537-AAFC-9FBFF52976BC}" type="presParOf" srcId="{E8FD53BD-AD2F-4D7C-B594-E33E15611BA0}" destId="{66773B4C-242B-4663-B3D4-7204A32F4636}" srcOrd="2" destOrd="0" presId="urn:microsoft.com/office/officeart/2005/8/layout/orgChart1"/>
    <dgm:cxn modelId="{9AC9507A-B6DF-4509-B212-22A9B22059F1}" type="presParOf" srcId="{294FE280-752D-4AB9-B0AC-45B00F077F80}" destId="{95040F28-7EE8-434B-80A1-1ACE222D25A3}" srcOrd="1" destOrd="0" presId="urn:microsoft.com/office/officeart/2005/8/layout/orgChart1"/>
    <dgm:cxn modelId="{01EAC5FB-BE23-4211-B5FB-3D2859127CF6}" type="presParOf" srcId="{95040F28-7EE8-434B-80A1-1ACE222D25A3}" destId="{E7D74D99-C603-4B9E-9E72-6414D02F5A0D}" srcOrd="0" destOrd="0" presId="urn:microsoft.com/office/officeart/2005/8/layout/orgChart1"/>
    <dgm:cxn modelId="{550F0734-5F59-4C9A-88FE-2281CC3F9770}" type="presParOf" srcId="{E7D74D99-C603-4B9E-9E72-6414D02F5A0D}" destId="{526A7762-19C4-4B1C-A839-737083673672}" srcOrd="0" destOrd="0" presId="urn:microsoft.com/office/officeart/2005/8/layout/orgChart1"/>
    <dgm:cxn modelId="{31E60028-831D-494F-976F-B825D3916020}" type="presParOf" srcId="{E7D74D99-C603-4B9E-9E72-6414D02F5A0D}" destId="{35115022-8CB2-4040-B80B-AAFDD4CD221B}" srcOrd="1" destOrd="0" presId="urn:microsoft.com/office/officeart/2005/8/layout/orgChart1"/>
    <dgm:cxn modelId="{02F7CC98-8584-4893-8B09-063C23B33793}" type="presParOf" srcId="{95040F28-7EE8-434B-80A1-1ACE222D25A3}" destId="{D6714CA2-58B1-4E11-B266-D9AED843031A}" srcOrd="1" destOrd="0" presId="urn:microsoft.com/office/officeart/2005/8/layout/orgChart1"/>
    <dgm:cxn modelId="{9CB2B17B-722E-458D-8243-56FADF621B3B}" type="presParOf" srcId="{95040F28-7EE8-434B-80A1-1ACE222D25A3}" destId="{17367EE8-C96F-4B49-9236-9A9B12A2B0AA}" srcOrd="2" destOrd="0" presId="urn:microsoft.com/office/officeart/2005/8/layout/orgChart1"/>
    <dgm:cxn modelId="{170742CA-A62F-4163-85AC-AAC5B61C7458}" type="presParOf" srcId="{294FE280-752D-4AB9-B0AC-45B00F077F80}" destId="{5E0D3AF6-C3DE-4BEF-9754-15400DA512A3}" srcOrd="2" destOrd="0" presId="urn:microsoft.com/office/officeart/2005/8/layout/orgChart1"/>
    <dgm:cxn modelId="{08E984B4-398E-495E-A8AA-7936F2246C04}" type="presParOf" srcId="{5E0D3AF6-C3DE-4BEF-9754-15400DA512A3}" destId="{7D2695E3-82BC-4DC4-B7E4-D67DDAB5D964}" srcOrd="0" destOrd="0" presId="urn:microsoft.com/office/officeart/2005/8/layout/orgChart1"/>
    <dgm:cxn modelId="{D6A84CB4-1334-4A47-BC0B-560019A67E35}" type="presParOf" srcId="{7D2695E3-82BC-4DC4-B7E4-D67DDAB5D964}" destId="{CE7EB188-B662-407D-9650-C706D8F21EA9}" srcOrd="0" destOrd="0" presId="urn:microsoft.com/office/officeart/2005/8/layout/orgChart1"/>
    <dgm:cxn modelId="{4CB352A8-A8C3-4BD9-B253-7A6F8FBA2687}" type="presParOf" srcId="{7D2695E3-82BC-4DC4-B7E4-D67DDAB5D964}" destId="{C384F49D-82E5-4CC5-9DFF-91873B5AC766}" srcOrd="1" destOrd="0" presId="urn:microsoft.com/office/officeart/2005/8/layout/orgChart1"/>
    <dgm:cxn modelId="{E1B6193E-F1AF-42BC-A7BD-05BD21651486}" type="presParOf" srcId="{5E0D3AF6-C3DE-4BEF-9754-15400DA512A3}" destId="{18114090-22F7-4848-8F6B-98A078287C62}" srcOrd="1" destOrd="0" presId="urn:microsoft.com/office/officeart/2005/8/layout/orgChart1"/>
    <dgm:cxn modelId="{F0EBD74E-A1F3-4CA0-BAFA-EDC99AE6A2E6}" type="presParOf" srcId="{5E0D3AF6-C3DE-4BEF-9754-15400DA512A3}" destId="{655CABFF-E9EA-4774-B7B0-3647171A28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3434F9-3C2C-472C-8980-1D76C2AB9CA9}">
      <dsp:nvSpPr>
        <dsp:cNvPr id="0" name=""/>
        <dsp:cNvSpPr/>
      </dsp:nvSpPr>
      <dsp:spPr>
        <a:xfrm>
          <a:off x="1323468" y="2194527"/>
          <a:ext cx="1556851" cy="1495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5598"/>
              </a:lnTo>
              <a:lnTo>
                <a:pt x="1556851" y="149559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0D20E3-316B-46B2-89D3-944D88B1EC4E}">
      <dsp:nvSpPr>
        <dsp:cNvPr id="0" name=""/>
        <dsp:cNvSpPr/>
      </dsp:nvSpPr>
      <dsp:spPr>
        <a:xfrm>
          <a:off x="462179" y="834107"/>
          <a:ext cx="1722576" cy="1360420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000" kern="1200" dirty="0" smtClean="0">
              <a:latin typeface="Aharoni" pitchFamily="2" charset="-79"/>
              <a:cs typeface="Aharoni" pitchFamily="2" charset="-79"/>
            </a:rPr>
            <a:t>ICESCR (GC 14)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000" kern="1200" dirty="0" smtClean="0">
              <a:latin typeface="Aharoni" pitchFamily="2" charset="-79"/>
              <a:cs typeface="Aharoni" pitchFamily="2" charset="-79"/>
            </a:rPr>
            <a:t>Right to Health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ZA" sz="2000" kern="1200" dirty="0"/>
        </a:p>
      </dsp:txBody>
      <dsp:txXfrm>
        <a:off x="462179" y="834107"/>
        <a:ext cx="1722576" cy="1360420"/>
      </dsp:txXfrm>
    </dsp:sp>
    <dsp:sp modelId="{940C8570-6847-4AEB-A1BB-00B5318E6B1E}">
      <dsp:nvSpPr>
        <dsp:cNvPr id="0" name=""/>
        <dsp:cNvSpPr/>
      </dsp:nvSpPr>
      <dsp:spPr>
        <a:xfrm>
          <a:off x="2880320" y="2843748"/>
          <a:ext cx="2472812" cy="1692757"/>
        </a:xfrm>
        <a:prstGeom prst="rect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>
              <a:latin typeface="Aharoni" pitchFamily="2" charset="-79"/>
              <a:cs typeface="Aharoni" pitchFamily="2" charset="-79"/>
            </a:rPr>
            <a:t>Access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>
              <a:latin typeface="Aharoni" pitchFamily="2" charset="-79"/>
              <a:cs typeface="Aharoni" pitchFamily="2" charset="-79"/>
            </a:rPr>
            <a:t>Availability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>
              <a:latin typeface="Aharoni" pitchFamily="2" charset="-79"/>
              <a:cs typeface="Aharoni" pitchFamily="2" charset="-79"/>
            </a:rPr>
            <a:t>Acceptability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>
              <a:latin typeface="Aharoni" pitchFamily="2" charset="-79"/>
              <a:cs typeface="Aharoni" pitchFamily="2" charset="-79"/>
            </a:rPr>
            <a:t>Quality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>
              <a:latin typeface="Aharoni" pitchFamily="2" charset="-79"/>
              <a:cs typeface="Aharoni" pitchFamily="2" charset="-79"/>
            </a:rPr>
            <a:t>SE Factors  </a:t>
          </a:r>
          <a:endParaRPr lang="en-ZA" sz="2200" kern="1200" dirty="0">
            <a:latin typeface="Aharoni" pitchFamily="2" charset="-79"/>
            <a:cs typeface="Aharoni" pitchFamily="2" charset="-79"/>
          </a:endParaRPr>
        </a:p>
      </dsp:txBody>
      <dsp:txXfrm>
        <a:off x="2880320" y="2843748"/>
        <a:ext cx="2472812" cy="1692757"/>
      </dsp:txXfrm>
    </dsp:sp>
    <dsp:sp modelId="{526A7762-19C4-4B1C-A839-737083673672}">
      <dsp:nvSpPr>
        <dsp:cNvPr id="0" name=""/>
        <dsp:cNvSpPr/>
      </dsp:nvSpPr>
      <dsp:spPr>
        <a:xfrm>
          <a:off x="5832646" y="899534"/>
          <a:ext cx="1670245" cy="1276548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>
              <a:latin typeface="Aharoni" pitchFamily="2" charset="-79"/>
              <a:cs typeface="Aharoni" pitchFamily="2" charset="-79"/>
            </a:rPr>
            <a:t>UNCRPD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2200" kern="1200" dirty="0" smtClean="0">
              <a:latin typeface="Aharoni" pitchFamily="2" charset="-79"/>
              <a:cs typeface="Aharoni" pitchFamily="2" charset="-79"/>
            </a:rPr>
            <a:t>Health, equality, access</a:t>
          </a:r>
          <a:endParaRPr lang="en-ZA" sz="2200" kern="1200" dirty="0">
            <a:latin typeface="Aharoni" pitchFamily="2" charset="-79"/>
            <a:cs typeface="Aharoni" pitchFamily="2" charset="-79"/>
          </a:endParaRPr>
        </a:p>
      </dsp:txBody>
      <dsp:txXfrm>
        <a:off x="5832646" y="899534"/>
        <a:ext cx="1670245" cy="1276548"/>
      </dsp:txXfrm>
    </dsp:sp>
    <dsp:sp modelId="{CE7EB188-B662-407D-9650-C706D8F21EA9}">
      <dsp:nvSpPr>
        <dsp:cNvPr id="0" name=""/>
        <dsp:cNvSpPr/>
      </dsp:nvSpPr>
      <dsp:spPr>
        <a:xfrm>
          <a:off x="3033418" y="279330"/>
          <a:ext cx="2275632" cy="2337156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900" kern="1200" dirty="0" smtClean="0">
              <a:latin typeface="Aharoni" pitchFamily="2" charset="-79"/>
              <a:cs typeface="Aharoni" pitchFamily="2" charset="-79"/>
            </a:rPr>
            <a:t>RSA Constitution Sect: </a:t>
          </a:r>
          <a:r>
            <a:rPr lang="en-ZA" sz="2500" kern="1200" dirty="0" smtClean="0">
              <a:latin typeface="Aharoni" pitchFamily="2" charset="-79"/>
              <a:cs typeface="Aharoni" pitchFamily="2" charset="-79"/>
            </a:rPr>
            <a:t>9</a:t>
          </a:r>
          <a:r>
            <a:rPr lang="en-ZA" sz="1900" kern="1200" dirty="0" smtClean="0">
              <a:latin typeface="Aharoni" pitchFamily="2" charset="-79"/>
              <a:cs typeface="Aharoni" pitchFamily="2" charset="-79"/>
            </a:rPr>
            <a:t> – Equality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900" kern="1200" dirty="0" smtClean="0">
              <a:latin typeface="Aharoni" pitchFamily="2" charset="-79"/>
              <a:cs typeface="Aharoni" pitchFamily="2" charset="-79"/>
            </a:rPr>
            <a:t>Sect:</a:t>
          </a:r>
          <a:r>
            <a:rPr lang="en-ZA" sz="2500" kern="1200" dirty="0" smtClean="0">
              <a:latin typeface="Aharoni" pitchFamily="2" charset="-79"/>
              <a:cs typeface="Aharoni" pitchFamily="2" charset="-79"/>
            </a:rPr>
            <a:t>27 </a:t>
          </a:r>
          <a:r>
            <a:rPr lang="en-ZA" sz="1900" kern="1200" dirty="0" smtClean="0">
              <a:latin typeface="Aharoni" pitchFamily="2" charset="-79"/>
              <a:cs typeface="Aharoni" pitchFamily="2" charset="-79"/>
            </a:rPr>
            <a:t>(</a:t>
          </a:r>
          <a:r>
            <a:rPr lang="en-ZA" sz="2500" kern="1200" dirty="0" smtClean="0">
              <a:latin typeface="Aharoni" pitchFamily="2" charset="-79"/>
              <a:cs typeface="Aharoni" pitchFamily="2" charset="-79"/>
            </a:rPr>
            <a:t>1</a:t>
          </a:r>
          <a:r>
            <a:rPr lang="en-ZA" sz="1900" kern="1200" dirty="0" smtClean="0">
              <a:latin typeface="Aharoni" pitchFamily="2" charset="-79"/>
              <a:cs typeface="Aharoni" pitchFamily="2" charset="-79"/>
            </a:rPr>
            <a:t>)(a) – Right to health care services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ZA" sz="1900" kern="1200" dirty="0" smtClean="0">
              <a:latin typeface="Aharoni" pitchFamily="2" charset="-79"/>
              <a:cs typeface="Aharoni" pitchFamily="2" charset="-79"/>
            </a:rPr>
            <a:t>National Health Act (Sect. </a:t>
          </a:r>
          <a:r>
            <a:rPr lang="en-ZA" sz="2500" kern="1200" dirty="0" smtClean="0">
              <a:latin typeface="Aharoni" pitchFamily="2" charset="-79"/>
              <a:cs typeface="Aharoni" pitchFamily="2" charset="-79"/>
            </a:rPr>
            <a:t>47</a:t>
          </a:r>
          <a:r>
            <a:rPr lang="en-ZA" sz="1900" kern="1200" dirty="0" smtClean="0">
              <a:latin typeface="Aharoni" pitchFamily="2" charset="-79"/>
              <a:cs typeface="Aharoni" pitchFamily="2" charset="-79"/>
            </a:rPr>
            <a:t>) – Health Committee</a:t>
          </a:r>
          <a:endParaRPr lang="en-ZA" sz="1900" kern="1200" dirty="0">
            <a:latin typeface="Aharoni" pitchFamily="2" charset="-79"/>
            <a:cs typeface="Aharoni" pitchFamily="2" charset="-79"/>
          </a:endParaRPr>
        </a:p>
      </dsp:txBody>
      <dsp:txXfrm>
        <a:off x="3033418" y="279330"/>
        <a:ext cx="2275632" cy="23371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F5441-0484-4E54-9E76-B0967CDF562A}" type="datetimeFigureOut">
              <a:rPr lang="en-ZA" smtClean="0"/>
              <a:pPr/>
              <a:t>2017/09/11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E0BDB-25C7-4AC9-9B3B-D9847962E24F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ZA" dirty="0"/>
              <a:t/>
            </a:r>
            <a:br>
              <a:rPr lang="en-ZA" dirty="0"/>
            </a:br>
            <a:r>
              <a:rPr lang="en-ZA" dirty="0"/>
              <a:t> </a:t>
            </a:r>
            <a:r>
              <a:rPr lang="en-ZA" sz="3300" b="1" dirty="0" smtClean="0">
                <a:latin typeface="Aharoni" pitchFamily="2" charset="-79"/>
                <a:cs typeface="Aharoni" pitchFamily="2" charset="-79"/>
              </a:rPr>
              <a:t>Community participation and the right to health for people with disability: A qualitative study into Health Committees’ understanding and practise of their governance role in relation to disability.</a:t>
            </a:r>
            <a:r>
              <a:rPr lang="en-ZA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ZA" dirty="0" smtClean="0">
                <a:latin typeface="Aharoni" pitchFamily="2" charset="-79"/>
                <a:cs typeface="Aharoni" pitchFamily="2" charset="-79"/>
              </a:rPr>
            </a:br>
            <a:endParaRPr lang="en-ZA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400800" cy="1752600"/>
          </a:xfrm>
        </p:spPr>
        <p:txBody>
          <a:bodyPr/>
          <a:lstStyle/>
          <a:p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r>
              <a:rPr lang="en-ZA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Theodore Abrahams</a:t>
            </a:r>
            <a:endParaRPr lang="en-ZA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Key concepts </a:t>
            </a:r>
            <a:endParaRPr lang="en-ZA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Disability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Right to health and other rights-based statutes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Community participation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Governance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People with Disability (</a:t>
            </a:r>
            <a:r>
              <a:rPr lang="en-ZA" dirty="0" err="1" smtClean="0">
                <a:latin typeface="Aharoni" pitchFamily="2" charset="-79"/>
                <a:cs typeface="Aharoni" pitchFamily="2" charset="-79"/>
              </a:rPr>
              <a:t>PwD</a:t>
            </a:r>
            <a:r>
              <a:rPr lang="en-ZA" dirty="0" smtClean="0">
                <a:latin typeface="Aharoni" pitchFamily="2" charset="-79"/>
                <a:cs typeface="Aharoni" pitchFamily="2" charset="-79"/>
              </a:rPr>
              <a:t>)</a:t>
            </a:r>
            <a:endParaRPr lang="en-ZA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Amongst most marginalised. Exposed to inequitably and discrimination.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Higher rates of violence, poor health outcomes.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Poor access to health care, and necessary assistance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Costs a lot for the individual e.g. higher medical costs, transport, assistive devices etc.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Voice never really heard in policy making and rights often disregarded.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Don’t often get to make their own choices.</a:t>
            </a:r>
            <a:endParaRPr lang="en-ZA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Rights framework </a:t>
            </a:r>
            <a:endParaRPr lang="en-ZA" dirty="0"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539552" y="1196752"/>
          <a:ext cx="792088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5868144" y="4869160"/>
            <a:ext cx="14401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7308304" y="3356992"/>
            <a:ext cx="0" cy="15121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716016" y="3789040"/>
            <a:ext cx="0" cy="2880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Community Participation (CP)</a:t>
            </a:r>
            <a:endParaRPr lang="en-ZA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PHC approach – Alma Ata, </a:t>
            </a:r>
            <a:r>
              <a:rPr lang="en-ZA" sz="4100" dirty="0" smtClean="0">
                <a:latin typeface="Aharoni" pitchFamily="2" charset="-79"/>
                <a:cs typeface="Aharoni" pitchFamily="2" charset="-79"/>
              </a:rPr>
              <a:t>1978</a:t>
            </a:r>
            <a:r>
              <a:rPr lang="en-ZA" dirty="0" smtClean="0">
                <a:latin typeface="Aharoni" pitchFamily="2" charset="-79"/>
                <a:cs typeface="Aharoni" pitchFamily="2" charset="-79"/>
              </a:rPr>
              <a:t>. CP a core element of this.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Benefits: responsiveness, equitable distribution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In RSA: CP manifested through Health Committees (HC)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Problems: policy/role clarity, political/resource support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Question:</a:t>
            </a:r>
          </a:p>
          <a:p>
            <a:pPr>
              <a:buFontTx/>
              <a:buChar char="-"/>
            </a:pPr>
            <a:r>
              <a:rPr lang="en-ZA" dirty="0" smtClean="0">
                <a:latin typeface="Aharoni" pitchFamily="2" charset="-79"/>
                <a:cs typeface="Aharoni" pitchFamily="2" charset="-79"/>
              </a:rPr>
              <a:t>Health Committees have been shown to help improve the right to health</a:t>
            </a:r>
            <a:endParaRPr lang="en-ZA" i="1" dirty="0" smtClean="0">
              <a:latin typeface="Aharoni" pitchFamily="2" charset="-79"/>
              <a:cs typeface="Aharoni" pitchFamily="2" charset="-79"/>
            </a:endParaRPr>
          </a:p>
          <a:p>
            <a:pPr>
              <a:buNone/>
            </a:pPr>
            <a:r>
              <a:rPr lang="en-ZA" b="1" i="1" dirty="0" smtClean="0">
                <a:latin typeface="Aharoni" pitchFamily="2" charset="-79"/>
                <a:cs typeface="Aharoni" pitchFamily="2" charset="-79"/>
              </a:rPr>
              <a:t>Can they do the same for Persons with Disability?</a:t>
            </a:r>
            <a:r>
              <a:rPr lang="en-ZA" b="1" dirty="0" smtClean="0">
                <a:latin typeface="Aharoni" pitchFamily="2" charset="-79"/>
                <a:cs typeface="Aharoni" pitchFamily="2" charset="-79"/>
              </a:rPr>
              <a:t> </a:t>
            </a:r>
          </a:p>
          <a:p>
            <a:endParaRPr lang="en-Z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Governance</a:t>
            </a:r>
            <a:endParaRPr lang="en-ZA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en-ZA" dirty="0">
                <a:latin typeface="Aharoni" pitchFamily="2" charset="-79"/>
                <a:cs typeface="Aharoni" pitchFamily="2" charset="-79"/>
              </a:rPr>
              <a:t>“</a:t>
            </a:r>
            <a:r>
              <a:rPr lang="en-ZA" i="1" dirty="0">
                <a:latin typeface="Aharoni" pitchFamily="2" charset="-79"/>
                <a:cs typeface="Aharoni" pitchFamily="2" charset="-79"/>
              </a:rPr>
              <a:t>the exercise of power through institutions to steer society for the public good” (Huss et. al, 2010: </a:t>
            </a:r>
            <a:r>
              <a:rPr lang="en-ZA" i="1" dirty="0" smtClean="0">
                <a:latin typeface="Aharoni" pitchFamily="2" charset="-79"/>
                <a:cs typeface="Aharoni" pitchFamily="2" charset="-79"/>
              </a:rPr>
              <a:t>5)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Decision-making, accountability, oversight etc.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Good governance: human rights focused, meaningful, wide community participation, equality focused.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Health committees are touted to be governance structures – are they really, and how do they understand and practice governance?</a:t>
            </a:r>
          </a:p>
          <a:p>
            <a:pPr>
              <a:buNone/>
            </a:pPr>
            <a:endParaRPr lang="en-ZA" dirty="0" smtClean="0"/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Key Findings</a:t>
            </a:r>
            <a:endParaRPr lang="en-ZA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HC did not prioritise needs of </a:t>
            </a:r>
            <a:r>
              <a:rPr lang="en-ZA" dirty="0" err="1" smtClean="0">
                <a:latin typeface="Aharoni" pitchFamily="2" charset="-79"/>
                <a:cs typeface="Aharoni" pitchFamily="2" charset="-79"/>
              </a:rPr>
              <a:t>PwD</a:t>
            </a:r>
            <a:endParaRPr lang="en-ZA" dirty="0" smtClean="0">
              <a:latin typeface="Aharoni" pitchFamily="2" charset="-79"/>
              <a:cs typeface="Aharoni" pitchFamily="2" charset="-79"/>
            </a:endParaRPr>
          </a:p>
          <a:p>
            <a:r>
              <a:rPr lang="en-ZA" dirty="0" err="1" smtClean="0">
                <a:latin typeface="Aharoni" pitchFamily="2" charset="-79"/>
                <a:cs typeface="Aharoni" pitchFamily="2" charset="-79"/>
              </a:rPr>
              <a:t>PwD</a:t>
            </a:r>
            <a:r>
              <a:rPr lang="en-ZA" dirty="0" smtClean="0">
                <a:latin typeface="Aharoni" pitchFamily="2" charset="-79"/>
                <a:cs typeface="Aharoni" pitchFamily="2" charset="-79"/>
              </a:rPr>
              <a:t> not represented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HC did not understand disabled needs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Tension between egalitarian and rent-seeking values – hampers CP and trust </a:t>
            </a:r>
          </a:p>
          <a:p>
            <a:r>
              <a:rPr lang="en-ZA" dirty="0" smtClean="0">
                <a:latin typeface="Aharoni" pitchFamily="2" charset="-79"/>
                <a:cs typeface="Aharoni" pitchFamily="2" charset="-79"/>
              </a:rPr>
              <a:t>HC did not advance right to health for </a:t>
            </a:r>
            <a:r>
              <a:rPr lang="en-ZA" dirty="0" err="1" smtClean="0">
                <a:latin typeface="Aharoni" pitchFamily="2" charset="-79"/>
                <a:cs typeface="Aharoni" pitchFamily="2" charset="-79"/>
              </a:rPr>
              <a:t>PwD</a:t>
            </a:r>
            <a:r>
              <a:rPr lang="en-ZA" dirty="0" smtClean="0">
                <a:latin typeface="Aharoni" pitchFamily="2" charset="-79"/>
                <a:cs typeface="Aharoni" pitchFamily="2" charset="-79"/>
              </a:rPr>
              <a:t> </a:t>
            </a:r>
          </a:p>
          <a:p>
            <a:endParaRPr lang="en-ZA" dirty="0" smtClean="0"/>
          </a:p>
          <a:p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317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Community participation and the right to health for people with disability: A qualitative study into Health Committees’ understanding and practise of their governance role in relation to disability. </vt:lpstr>
      <vt:lpstr>Key concepts </vt:lpstr>
      <vt:lpstr>People with Disability (PwD)</vt:lpstr>
      <vt:lpstr>Rights framework </vt:lpstr>
      <vt:lpstr>Community Participation (CP)</vt:lpstr>
      <vt:lpstr>Governance</vt:lpstr>
      <vt:lpstr>Key Findings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Committees’ understanding and practise of community participation, human rights and disability as a rights issue.</dc:title>
  <dc:creator>Theo</dc:creator>
  <cp:lastModifiedBy>Theo</cp:lastModifiedBy>
  <cp:revision>11</cp:revision>
  <dcterms:created xsi:type="dcterms:W3CDTF">2014-02-25T19:10:44Z</dcterms:created>
  <dcterms:modified xsi:type="dcterms:W3CDTF">2017-09-11T20:14:11Z</dcterms:modified>
</cp:coreProperties>
</file>