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5" r:id="rId3"/>
    <p:sldId id="360" r:id="rId4"/>
    <p:sldId id="366" r:id="rId5"/>
    <p:sldId id="308" r:id="rId6"/>
    <p:sldId id="367" r:id="rId7"/>
    <p:sldId id="328" r:id="rId8"/>
    <p:sldId id="383" r:id="rId9"/>
    <p:sldId id="384" r:id="rId10"/>
    <p:sldId id="385" r:id="rId11"/>
    <p:sldId id="392" r:id="rId12"/>
    <p:sldId id="374" r:id="rId13"/>
    <p:sldId id="375" r:id="rId14"/>
    <p:sldId id="376" r:id="rId15"/>
    <p:sldId id="348" r:id="rId16"/>
    <p:sldId id="386" r:id="rId17"/>
    <p:sldId id="390" r:id="rId18"/>
    <p:sldId id="378" r:id="rId19"/>
    <p:sldId id="380" r:id="rId20"/>
    <p:sldId id="382" r:id="rId21"/>
    <p:sldId id="389" r:id="rId22"/>
  </p:sldIdLst>
  <p:sldSz cx="9144000" cy="6858000" type="screen4x3"/>
  <p:notesSz cx="6858000" cy="100139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902" autoAdjust="0"/>
    <p:restoredTop sz="86331" autoAdjust="0"/>
  </p:normalViewPr>
  <p:slideViewPr>
    <p:cSldViewPr>
      <p:cViewPr varScale="1">
        <p:scale>
          <a:sx n="81" d="100"/>
          <a:sy n="81" d="100"/>
        </p:scale>
        <p:origin x="7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2E758-A5E4-4709-A071-CF0A352A4EC8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C5504-4D0E-4D21-92E5-6ABB38B6F2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250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5BF4F-9A6F-452B-971F-D3AB3A6CDADA}" type="datetimeFigureOut">
              <a:rPr lang="en-ZA" smtClean="0"/>
              <a:pPr/>
              <a:t>2019/01/28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56626"/>
            <a:ext cx="5486400" cy="4506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511514"/>
            <a:ext cx="2971800" cy="5006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EB6F8-1818-475C-851C-3E109A36CDD1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7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600235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708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Much stronger roles – resembles</a:t>
            </a:r>
            <a:r>
              <a:rPr lang="en-US" baseline="0" dirty="0"/>
              <a:t> those of Facility Boards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16312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Policy check my proposal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456406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1354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20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47952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how I focus on policy, but speak based</a:t>
            </a:r>
            <a:r>
              <a:rPr lang="en-US" baseline="0" dirty="0"/>
              <a:t> on my practical experience. About my Ph.D. research a qualitative </a:t>
            </a:r>
            <a:r>
              <a:rPr lang="en-US" baseline="0" dirty="0" err="1"/>
              <a:t>mulitiple</a:t>
            </a:r>
            <a:r>
              <a:rPr lang="en-US" baseline="0" dirty="0"/>
              <a:t> case study focusing and voice, representation and power in </a:t>
            </a:r>
            <a:r>
              <a:rPr lang="en-US" baseline="0" dirty="0" err="1"/>
              <a:t>formalised</a:t>
            </a:r>
            <a:r>
              <a:rPr lang="en-US" baseline="0" dirty="0"/>
              <a:t> community participation or in the invited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6650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  <a:p>
            <a:r>
              <a:rPr lang="en-ZA" dirty="0"/>
              <a:t>First articulated</a:t>
            </a:r>
            <a:r>
              <a:rPr lang="en-ZA" baseline="0" dirty="0"/>
              <a:t> with the Alma-Ata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49977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what a general comment 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80912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White paper </a:t>
            </a:r>
            <a:r>
              <a:rPr lang="en-US" dirty="0" err="1"/>
              <a:t>eccoes</a:t>
            </a:r>
            <a:r>
              <a:rPr lang="en-US" dirty="0"/>
              <a:t> Alma Ata, but add s the idea of participation also being about</a:t>
            </a:r>
            <a:r>
              <a:rPr lang="en-US" baseline="0" dirty="0"/>
              <a:t> accountability.</a:t>
            </a:r>
          </a:p>
          <a:p>
            <a:r>
              <a:rPr lang="en-US" baseline="0" dirty="0"/>
              <a:t>The National Health Act give effect to the idea of community </a:t>
            </a:r>
            <a:r>
              <a:rPr lang="en-US" baseline="0" dirty="0" err="1"/>
              <a:t>particpation</a:t>
            </a:r>
            <a:r>
              <a:rPr lang="en-US" baseline="0" dirty="0"/>
              <a:t> by providing a framework for health committees.</a:t>
            </a:r>
          </a:p>
          <a:p>
            <a:endParaRPr lang="en-US" baseline="0" dirty="0"/>
          </a:p>
          <a:p>
            <a:r>
              <a:rPr lang="en-US" baseline="0" dirty="0"/>
              <a:t>Draft policy but the NHI refers to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86016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 has nine provinces – 7 have policies, limited knowledge about 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44097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10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29814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40513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Policies vary greatly in length, content and detail. Only one provincial policy talk about hc’s as governance structure: Northern Cape.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EB6F8-1818-475C-851C-3E109A36CDD1}" type="slidenum">
              <a:rPr lang="en-ZA" smtClean="0"/>
              <a:pPr/>
              <a:t>15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67243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4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754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59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4152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37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46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6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2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3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9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1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7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7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9D4B3-03BD-4174-972A-A87AB1A1269D}" type="datetimeFigureOut">
              <a:rPr lang="en-US" smtClean="0"/>
              <a:pPr/>
              <a:t>1/28/19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0BB40E-7226-4A37-AEB3-10A40ADDEC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47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  <p:sldLayoutId id="2147484350" r:id="rId12"/>
    <p:sldLayoutId id="2147484351" r:id="rId13"/>
    <p:sldLayoutId id="2147484352" r:id="rId14"/>
    <p:sldLayoutId id="2147484353" r:id="rId15"/>
    <p:sldLayoutId id="21474843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Hanne.Haricharan@uct.ac.z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47555"/>
            <a:ext cx="8080248" cy="145535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Possibilities and limitations for </a:t>
            </a:r>
            <a:br>
              <a:rPr lang="en-US" b="1" dirty="0"/>
            </a:br>
            <a:r>
              <a:rPr lang="en-US" b="1" dirty="0"/>
              <a:t>participation in the invited space</a:t>
            </a:r>
            <a:r>
              <a:rPr lang="en-US" dirty="0"/>
              <a:t>:</a:t>
            </a:r>
            <a:br>
              <a:rPr lang="en-US" sz="2700" dirty="0"/>
            </a:br>
            <a:r>
              <a:rPr lang="en-US" sz="2200" dirty="0"/>
              <a:t>An analysis of the WC Health Committees Act</a:t>
            </a:r>
            <a:br>
              <a:rPr lang="en-US" sz="2700" dirty="0"/>
            </a:br>
            <a:br>
              <a:rPr lang="en-US" sz="2700" dirty="0"/>
            </a:br>
            <a:r>
              <a:rPr lang="en-US" sz="2200" dirty="0"/>
              <a:t>Hanne Jensen Haricharan, October. 2016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 </a:t>
            </a:r>
          </a:p>
        </p:txBody>
      </p:sp>
      <p:pic>
        <p:nvPicPr>
          <p:cNvPr id="8" name="Content Placeholder 3" descr="C:\Users\Shanil Harichavan\Pictures\pho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4487" y="1981199"/>
            <a:ext cx="7692313" cy="4546113"/>
          </a:xfrm>
          <a:prstGeom prst="rect">
            <a:avLst/>
          </a:prstGeom>
          <a:noFill/>
        </p:spPr>
      </p:pic>
      <p:pic>
        <p:nvPicPr>
          <p:cNvPr id="6" name="Content Placeholder 3" descr="C:\Users\Shanil Harichavan\Pictures\pho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6679" y="1802912"/>
            <a:ext cx="7680121" cy="472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Powers of WC health committees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772800"/>
              </p:ext>
            </p:extLst>
          </p:nvPr>
        </p:nvGraphicFramePr>
        <p:xfrm>
          <a:off x="762000" y="1905001"/>
          <a:ext cx="7772400" cy="3688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</a:rPr>
                        <a:t>Powers: HCs (roles HCs may take on)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4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Advise and make recommendations to the MEC, management on performance.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Advise and make recommendations to MEC on renaming</a:t>
                      </a:r>
                      <a:endParaRPr lang="en-US" sz="2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Obtain information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Request copies of routine progress reports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4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Conduct surveys meetings and workshops in the communities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Dissiminate</a:t>
                      </a:r>
                      <a:r>
                        <a:rPr lang="en-GB" sz="2000" dirty="0">
                          <a:effectLst/>
                        </a:rPr>
                        <a:t> information…..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4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Conduct fundraising activities – to be administered by the Board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6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MEC can expand roles and revoke them depending on perceived capacity of committees.</a:t>
            </a:r>
          </a:p>
          <a:p>
            <a:endParaRPr lang="en-US" sz="2000" dirty="0"/>
          </a:p>
          <a:p>
            <a:r>
              <a:rPr lang="en-US" sz="2000" dirty="0"/>
              <a:t>No role in governance or accountability.</a:t>
            </a:r>
          </a:p>
          <a:p>
            <a:r>
              <a:rPr lang="en-US" sz="2000" dirty="0"/>
              <a:t>Limited decision-making power. </a:t>
            </a:r>
          </a:p>
          <a:p>
            <a:r>
              <a:rPr lang="en-US" sz="2000" dirty="0"/>
              <a:t>Not rights-based:  Note language: ‘request’, ‘advise’.</a:t>
            </a:r>
          </a:p>
          <a:p>
            <a:r>
              <a:rPr lang="en-US" sz="2000" dirty="0"/>
              <a:t>MECs power.</a:t>
            </a:r>
          </a:p>
        </p:txBody>
      </p:sp>
    </p:spTree>
    <p:extLst>
      <p:ext uri="{BB962C8B-B14F-4D97-AF65-F5344CB8AC3E}">
        <p14:creationId xmlns:p14="http://schemas.microsoft.com/office/powerpoint/2010/main" val="1990238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Representation in HCs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1" y="1600200"/>
            <a:ext cx="7162800" cy="4311022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Objects of Act: Establish </a:t>
            </a:r>
            <a:r>
              <a:rPr lang="en-US" sz="2400" i="1" dirty="0"/>
              <a:t>representativ</a:t>
            </a:r>
            <a:r>
              <a:rPr lang="en-US" sz="2400" dirty="0"/>
              <a:t>e and </a:t>
            </a:r>
            <a:r>
              <a:rPr lang="en-US" sz="2400" i="1" dirty="0"/>
              <a:t>accountable </a:t>
            </a:r>
            <a:r>
              <a:rPr lang="en-US" sz="2400" dirty="0"/>
              <a:t>boards and committees.</a:t>
            </a:r>
          </a:p>
          <a:p>
            <a:r>
              <a:rPr lang="en-US" sz="2400" dirty="0"/>
              <a:t>MEC appoints committees based on nomination.</a:t>
            </a:r>
          </a:p>
          <a:p>
            <a:r>
              <a:rPr lang="en-US" sz="2400" dirty="0"/>
              <a:t>Nominations from ‘a body that </a:t>
            </a:r>
            <a:r>
              <a:rPr lang="en-US" sz="2400" i="1" dirty="0"/>
              <a:t>in the opinion of the MEC</a:t>
            </a:r>
            <a:r>
              <a:rPr lang="en-US" sz="2400" dirty="0"/>
              <a:t> is sufficiently representative of the community’.</a:t>
            </a:r>
          </a:p>
          <a:p>
            <a:r>
              <a:rPr lang="en-US" sz="2400" dirty="0"/>
              <a:t>May delegate to </a:t>
            </a:r>
            <a:r>
              <a:rPr lang="en-US" sz="2400" dirty="0" err="1"/>
              <a:t>HoD</a:t>
            </a:r>
            <a:r>
              <a:rPr lang="en-US" sz="2400" dirty="0"/>
              <a:t> or other employees.</a:t>
            </a:r>
          </a:p>
          <a:p>
            <a:r>
              <a:rPr lang="en-US" sz="2400" dirty="0"/>
              <a:t>Minimum 50 % community representatives.</a:t>
            </a:r>
          </a:p>
          <a:p>
            <a:r>
              <a:rPr lang="en-US" sz="2400" dirty="0"/>
              <a:t>‘Sensitivity’ to race, gender, age, disability. </a:t>
            </a:r>
          </a:p>
          <a:p>
            <a:r>
              <a:rPr lang="en-US" sz="2400" dirty="0"/>
              <a:t>NB: MEC appoints in 7 out of 9 provinces.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2909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Linkages to other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MEC must put in place measures for collaboration between:</a:t>
            </a:r>
          </a:p>
          <a:p>
            <a:pPr>
              <a:buFont typeface="Arial" charset="0"/>
              <a:buChar char="•"/>
            </a:pPr>
            <a:r>
              <a:rPr lang="en-US" sz="2400" dirty="0"/>
              <a:t>Boards, committees and district health councils.</a:t>
            </a:r>
          </a:p>
          <a:p>
            <a:pPr>
              <a:buFont typeface="Arial" charset="0"/>
              <a:buChar char="•"/>
            </a:pPr>
            <a:r>
              <a:rPr lang="en-US" sz="2400" dirty="0"/>
              <a:t>Board/Committee and head of facility.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46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Venue.</a:t>
            </a:r>
          </a:p>
          <a:p>
            <a:r>
              <a:rPr lang="en-US" sz="2400" dirty="0"/>
              <a:t>Secretarial, administrative and financial accounting support.</a:t>
            </a:r>
          </a:p>
          <a:p>
            <a:r>
              <a:rPr lang="en-US" sz="2400" dirty="0"/>
              <a:t>Induction and training.</a:t>
            </a:r>
          </a:p>
          <a:p>
            <a:r>
              <a:rPr lang="en-US" sz="2400" dirty="0"/>
              <a:t>MEC </a:t>
            </a:r>
            <a:r>
              <a:rPr lang="en-US" sz="2400" i="1" dirty="0"/>
              <a:t>may</a:t>
            </a:r>
            <a:r>
              <a:rPr lang="en-US" sz="2400" dirty="0"/>
              <a:t> pay transport reimbursements.</a:t>
            </a:r>
          </a:p>
        </p:txBody>
      </p:sp>
    </p:spTree>
    <p:extLst>
      <p:ext uri="{BB962C8B-B14F-4D97-AF65-F5344CB8AC3E}">
        <p14:creationId xmlns:p14="http://schemas.microsoft.com/office/powerpoint/2010/main" val="943221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Comparison of roles of health committees in SA provinces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845437"/>
              </p:ext>
            </p:extLst>
          </p:nvPr>
        </p:nvGraphicFramePr>
        <p:xfrm>
          <a:off x="685800" y="2133599"/>
          <a:ext cx="8077201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4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r>
                        <a:rPr lang="en-US" sz="2400" dirty="0"/>
                        <a:t>Role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Explanation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Provinces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384">
                <a:tc>
                  <a:txBody>
                    <a:bodyPr/>
                    <a:lstStyle/>
                    <a:p>
                      <a:r>
                        <a:rPr lang="en-US" sz="2400" dirty="0"/>
                        <a:t>GOVERNANCE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Policy, strategy, planning, identify health needs, advice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All besides WC?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384">
                <a:tc>
                  <a:txBody>
                    <a:bodyPr/>
                    <a:lstStyle/>
                    <a:p>
                      <a:r>
                        <a:rPr lang="en-US" sz="2400" dirty="0"/>
                        <a:t>GOVERNANCE, Oversight, accountability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Monitoring/evaluation, complaints management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All besides WC</a:t>
                      </a: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81000"/>
            <a:ext cx="6589199" cy="1524000"/>
          </a:xfrm>
        </p:spPr>
        <p:txBody>
          <a:bodyPr/>
          <a:lstStyle/>
          <a:p>
            <a:r>
              <a:rPr lang="en-US" dirty="0"/>
              <a:t>Comparison between Facility Boards and HCs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447730"/>
              </p:ext>
            </p:extLst>
          </p:nvPr>
        </p:nvGraphicFramePr>
        <p:xfrm>
          <a:off x="533400" y="1752601"/>
          <a:ext cx="8382000" cy="494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608">
                <a:tc>
                  <a:txBody>
                    <a:bodyPr/>
                    <a:lstStyle/>
                    <a:p>
                      <a:r>
                        <a:rPr lang="en-US" sz="2800" dirty="0"/>
                        <a:t>Facility Boards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Health Committees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Participate in strategic planning (advisory role)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9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Monitor performance, effectiveness and efficiency + measures taken to improve these.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Request feedback on measure taken to improve quality of services.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98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Take measures to ensure that the needs concerns and complaints are addressed. </a:t>
                      </a:r>
                      <a:endParaRPr lang="en-US" sz="2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</a:rPr>
                        <a:t>Assist community to effectively communicate needs, concerns and complaints</a:t>
                      </a:r>
                      <a:endParaRPr lang="en-US" sz="2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Raise</a:t>
                      </a:r>
                      <a:r>
                        <a:rPr lang="en-US" sz="2400" baseline="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 and manage fund</a:t>
                      </a:r>
                      <a:endParaRPr lang="en-US" sz="2400" dirty="0">
                        <a:effectLst/>
                        <a:latin typeface="+mn-lt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Calibri" charset="0"/>
                          <a:cs typeface="Times New Roman" charset="0"/>
                        </a:rPr>
                        <a:t>Raise fund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072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509" y="184413"/>
            <a:ext cx="6589199" cy="1280890"/>
          </a:xfrm>
        </p:spPr>
        <p:txBody>
          <a:bodyPr/>
          <a:lstStyle/>
          <a:p>
            <a:r>
              <a:rPr lang="en-US" dirty="0"/>
              <a:t>Comparison to 2008 Draft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8001000" cy="4343400"/>
          </a:xfrm>
        </p:spPr>
        <p:txBody>
          <a:bodyPr>
            <a:normAutofit fontScale="62500" lnSpcReduction="20000"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3200" b="1" dirty="0"/>
              <a:t>Three important changes:</a:t>
            </a:r>
          </a:p>
          <a:p>
            <a:r>
              <a:rPr lang="en-US" sz="3600" dirty="0"/>
              <a:t>Shift away from roles in governance/accountability</a:t>
            </a:r>
          </a:p>
          <a:p>
            <a:r>
              <a:rPr lang="en-US" sz="3600" dirty="0"/>
              <a:t>No tiered structure</a:t>
            </a:r>
          </a:p>
          <a:p>
            <a:r>
              <a:rPr lang="en-US" sz="3600" dirty="0"/>
              <a:t>HC to be  appointment rather than elected.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818318"/>
              </p:ext>
            </p:extLst>
          </p:nvPr>
        </p:nvGraphicFramePr>
        <p:xfrm>
          <a:off x="1447800" y="1447800"/>
          <a:ext cx="61722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7185">
                <a:tc>
                  <a:txBody>
                    <a:bodyPr/>
                    <a:lstStyle/>
                    <a:p>
                      <a:r>
                        <a:rPr lang="en-US" dirty="0"/>
                        <a:t>Roles</a:t>
                      </a:r>
                      <a:r>
                        <a:rPr lang="en-US" baseline="0" dirty="0"/>
                        <a:t> 2008 Draft  Policy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185">
                <a:tc>
                  <a:txBody>
                    <a:bodyPr/>
                    <a:lstStyle/>
                    <a:p>
                      <a:r>
                        <a:rPr lang="en-US" dirty="0"/>
                        <a:t>Provide governance</a:t>
                      </a:r>
                      <a:r>
                        <a:rPr lang="en-US" baseline="0" dirty="0"/>
                        <a:t> as it relates to service provision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r>
                        <a:rPr lang="en-US" dirty="0"/>
                        <a:t>Take steps to ensure that the needs, concerns and complaints of patients and the community are properly addressed by the management.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074">
                <a:tc>
                  <a:txBody>
                    <a:bodyPr/>
                    <a:lstStyle/>
                    <a:p>
                      <a:r>
                        <a:rPr lang="en-US" dirty="0"/>
                        <a:t>Foster</a:t>
                      </a:r>
                      <a:r>
                        <a:rPr lang="en-US" baseline="0" dirty="0"/>
                        <a:t> community support for the initiatives and </a:t>
                      </a:r>
                      <a:r>
                        <a:rPr lang="en-US" baseline="0" dirty="0" err="1"/>
                        <a:t>programmes</a:t>
                      </a:r>
                      <a:r>
                        <a:rPr lang="en-US" baseline="0" dirty="0"/>
                        <a:t> of the facility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074">
                <a:tc>
                  <a:txBody>
                    <a:bodyPr/>
                    <a:lstStyle/>
                    <a:p>
                      <a:r>
                        <a:rPr lang="en-US" dirty="0"/>
                        <a:t>Monitor the performance, effectiveness and efficiency of the facility.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553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24110"/>
            <a:ext cx="7467600" cy="1280890"/>
          </a:xfrm>
        </p:spPr>
        <p:txBody>
          <a:bodyPr/>
          <a:lstStyle/>
          <a:p>
            <a:r>
              <a:rPr lang="en-US" dirty="0"/>
              <a:t>Comparison with HR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136706"/>
            <a:ext cx="3615947" cy="3767397"/>
          </a:xfrm>
        </p:spPr>
        <p:txBody>
          <a:bodyPr>
            <a:noAutofit/>
          </a:bodyPr>
          <a:lstStyle/>
          <a:p>
            <a:r>
              <a:rPr lang="en-US" sz="2400" b="1" dirty="0"/>
              <a:t>HR framework</a:t>
            </a:r>
          </a:p>
          <a:p>
            <a:r>
              <a:rPr lang="en-US" sz="2400" dirty="0"/>
              <a:t>Role: planning, priority setting, implementation, accountability</a:t>
            </a:r>
          </a:p>
          <a:p>
            <a:r>
              <a:rPr lang="en-US" sz="2400" dirty="0"/>
              <a:t>Participation as decision-making</a:t>
            </a:r>
          </a:p>
          <a:p>
            <a:r>
              <a:rPr lang="en-US" sz="2400" dirty="0"/>
              <a:t>Local, national, global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136706"/>
            <a:ext cx="4038599" cy="3767397"/>
          </a:xfrm>
        </p:spPr>
        <p:txBody>
          <a:bodyPr>
            <a:noAutofit/>
          </a:bodyPr>
          <a:lstStyle/>
          <a:p>
            <a:r>
              <a:rPr lang="en-US" sz="2400" b="1" dirty="0"/>
              <a:t>WC Act</a:t>
            </a:r>
          </a:p>
          <a:p>
            <a:r>
              <a:rPr lang="en-US" sz="2400" dirty="0"/>
              <a:t>No roles in governance or accountability</a:t>
            </a:r>
          </a:p>
          <a:p>
            <a:r>
              <a:rPr lang="en-US" sz="2400" dirty="0"/>
              <a:t>Unclear what decision-making power they have.</a:t>
            </a:r>
          </a:p>
          <a:p>
            <a:r>
              <a:rPr lang="en-US" sz="2400" dirty="0" err="1"/>
              <a:t>Localised</a:t>
            </a:r>
            <a:r>
              <a:rPr lang="en-US" sz="2400" dirty="0"/>
              <a:t> structures with limited linkages.</a:t>
            </a:r>
          </a:p>
        </p:txBody>
      </p:sp>
    </p:spTree>
    <p:extLst>
      <p:ext uri="{BB962C8B-B14F-4D97-AF65-F5344CB8AC3E}">
        <p14:creationId xmlns:p14="http://schemas.microsoft.com/office/powerpoint/2010/main" val="1590920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Possibilities and limitations in the WC Act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1905000"/>
            <a:ext cx="3197531" cy="4953000"/>
          </a:xfrm>
        </p:spPr>
        <p:txBody>
          <a:bodyPr>
            <a:normAutofit fontScale="70000" lnSpcReduction="20000"/>
          </a:bodyPr>
          <a:lstStyle/>
          <a:p>
            <a:r>
              <a:rPr lang="en-US" sz="3400" b="1" dirty="0"/>
              <a:t>Possibilities:</a:t>
            </a:r>
          </a:p>
          <a:p>
            <a:r>
              <a:rPr lang="en-US" sz="3400" dirty="0"/>
              <a:t>HCs are statutory bodies.</a:t>
            </a:r>
          </a:p>
          <a:p>
            <a:r>
              <a:rPr lang="en-US" sz="3400" dirty="0"/>
              <a:t>HCs have a mandate</a:t>
            </a:r>
          </a:p>
          <a:p>
            <a:r>
              <a:rPr lang="en-US" sz="3400" dirty="0"/>
              <a:t>Community member majority</a:t>
            </a:r>
          </a:p>
          <a:p>
            <a:r>
              <a:rPr lang="en-US" sz="3400" dirty="0"/>
              <a:t>Training obligation</a:t>
            </a:r>
          </a:p>
          <a:p>
            <a:r>
              <a:rPr lang="en-US" sz="3400" dirty="0"/>
              <a:t>Obligation to provide support</a:t>
            </a:r>
          </a:p>
          <a:p>
            <a:r>
              <a:rPr lang="en-US" sz="3400" dirty="0"/>
              <a:t>Collaboration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1752600"/>
            <a:ext cx="3197093" cy="4648200"/>
          </a:xfrm>
        </p:spPr>
        <p:txBody>
          <a:bodyPr>
            <a:noAutofit/>
          </a:bodyPr>
          <a:lstStyle/>
          <a:p>
            <a:r>
              <a:rPr lang="en-US" sz="2400" b="1" dirty="0"/>
              <a:t>Limitations;</a:t>
            </a:r>
          </a:p>
          <a:p>
            <a:r>
              <a:rPr lang="en-US" sz="2400" dirty="0"/>
              <a:t>Limited roles</a:t>
            </a:r>
          </a:p>
          <a:p>
            <a:r>
              <a:rPr lang="en-US" sz="2400" dirty="0"/>
              <a:t>MEC’s power, in particular re. appointment and roles</a:t>
            </a:r>
          </a:p>
          <a:p>
            <a:r>
              <a:rPr lang="en-US" sz="2400" dirty="0"/>
              <a:t>Questions of </a:t>
            </a:r>
            <a:r>
              <a:rPr lang="en-US" sz="2400" dirty="0" err="1"/>
              <a:t>representivity</a:t>
            </a:r>
            <a:r>
              <a:rPr lang="en-US" sz="2400" dirty="0"/>
              <a:t> and legitimacy</a:t>
            </a:r>
          </a:p>
          <a:p>
            <a:r>
              <a:rPr lang="en-US" sz="2400" dirty="0"/>
              <a:t>Limited linkages to other structures</a:t>
            </a:r>
          </a:p>
          <a:p>
            <a:r>
              <a:rPr lang="en-US" sz="2400" dirty="0"/>
              <a:t>No funding</a:t>
            </a:r>
          </a:p>
        </p:txBody>
      </p:sp>
    </p:spTree>
    <p:extLst>
      <p:ext uri="{BB962C8B-B14F-4D97-AF65-F5344CB8AC3E}">
        <p14:creationId xmlns:p14="http://schemas.microsoft.com/office/powerpoint/2010/main" val="353399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invited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676400"/>
            <a:ext cx="7315200" cy="4234822"/>
          </a:xfrm>
        </p:spPr>
        <p:txBody>
          <a:bodyPr>
            <a:noAutofit/>
          </a:bodyPr>
          <a:lstStyle/>
          <a:p>
            <a:r>
              <a:rPr lang="en-US" sz="2400" dirty="0"/>
              <a:t>Gaventa’s three spaces:</a:t>
            </a:r>
          </a:p>
          <a:p>
            <a:r>
              <a:rPr lang="en-US" sz="2400" dirty="0"/>
              <a:t>Closed: traditional political spaces.</a:t>
            </a:r>
          </a:p>
          <a:p>
            <a:r>
              <a:rPr lang="en-US" sz="2400" dirty="0"/>
              <a:t>Invited: Spaces where governments invite citizens to participate.</a:t>
            </a:r>
          </a:p>
          <a:p>
            <a:r>
              <a:rPr lang="en-US" sz="2400" dirty="0"/>
              <a:t>Claimed spaces: Spaces where citizens claim their participation. E.g. mass </a:t>
            </a:r>
            <a:r>
              <a:rPr lang="en-US" sz="2400" dirty="0" err="1"/>
              <a:t>mobilisation</a:t>
            </a:r>
            <a:r>
              <a:rPr lang="en-US" sz="2400" dirty="0"/>
              <a:t>.</a:t>
            </a:r>
          </a:p>
          <a:p>
            <a:r>
              <a:rPr lang="en-US" sz="2400" dirty="0"/>
              <a:t>The invited space as a ‘new democratic’ space.</a:t>
            </a:r>
          </a:p>
          <a:p>
            <a:r>
              <a:rPr lang="en-US" sz="2400" dirty="0"/>
              <a:t>Health committees as invited spaces:  Participation by citizens in health/governance and primary health care facilities.</a:t>
            </a:r>
          </a:p>
        </p:txBody>
      </p:sp>
    </p:spTree>
    <p:extLst>
      <p:ext uri="{BB962C8B-B14F-4D97-AF65-F5344CB8AC3E}">
        <p14:creationId xmlns:p14="http://schemas.microsoft.com/office/powerpoint/2010/main" val="1591319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1" y="624110"/>
            <a:ext cx="6934200" cy="1280890"/>
          </a:xfrm>
        </p:spPr>
        <p:txBody>
          <a:bodyPr/>
          <a:lstStyle/>
          <a:p>
            <a:r>
              <a:rPr lang="en-US" dirty="0"/>
              <a:t>Expanding </a:t>
            </a:r>
            <a:r>
              <a:rPr lang="en-US"/>
              <a:t>the invited space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315201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The invited space risks becoming an ‘ambiguous space‘ with top-down and  limited participation; MEC is in control; representation not founded on democratic principles.</a:t>
            </a:r>
          </a:p>
          <a:p>
            <a:r>
              <a:rPr lang="en-US" sz="2800" dirty="0"/>
              <a:t>Implementation unknown. Expansion possible, but dependent on MEC.</a:t>
            </a:r>
          </a:p>
          <a:p>
            <a:r>
              <a:rPr lang="en-US" sz="2800" dirty="0"/>
              <a:t>The HR argument: inconsistent with an HR framework.</a:t>
            </a:r>
          </a:p>
          <a:p>
            <a:r>
              <a:rPr lang="en-US" sz="2800" dirty="0"/>
              <a:t>Pressure from ‘spaces’ outside the invited space?</a:t>
            </a:r>
          </a:p>
          <a:p>
            <a:r>
              <a:rPr lang="en-US" sz="2800" dirty="0"/>
              <a:t>Collective action and collaboration? Addressing the problem of atomized HCs.</a:t>
            </a:r>
          </a:p>
        </p:txBody>
      </p:sp>
    </p:spTree>
    <p:extLst>
      <p:ext uri="{BB962C8B-B14F-4D97-AF65-F5344CB8AC3E}">
        <p14:creationId xmlns:p14="http://schemas.microsoft.com/office/powerpoint/2010/main" val="14663142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hlinkClick r:id="rId2"/>
            </a:endParaRPr>
          </a:p>
          <a:p>
            <a:r>
              <a:rPr lang="en-US" dirty="0"/>
              <a:t>Funding and support for my Ph.D. research from the Wellcome Trust and the SASH fellowship is greatly appreciated. </a:t>
            </a:r>
          </a:p>
          <a:p>
            <a:endParaRPr lang="en-US" dirty="0"/>
          </a:p>
          <a:p>
            <a:r>
              <a:rPr lang="en-US" dirty="0"/>
              <a:t>More information: </a:t>
            </a:r>
            <a:r>
              <a:rPr lang="en-US" dirty="0" err="1"/>
              <a:t>salearningnetwork@uct.ac.za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/>
              <a:t>Hanne.Haricharan@uct.ac.za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7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/>
              <a:t>Participation in primary health care: the Alma 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2133600"/>
            <a:ext cx="7239000" cy="3777622"/>
          </a:xfrm>
        </p:spPr>
        <p:txBody>
          <a:bodyPr>
            <a:noAutofit/>
          </a:bodyPr>
          <a:lstStyle/>
          <a:p>
            <a:r>
              <a:rPr lang="en-ZA" sz="2400" dirty="0"/>
              <a:t>Participation as a central component to the Right to Health.</a:t>
            </a:r>
          </a:p>
          <a:p>
            <a:r>
              <a:rPr lang="en-ZA" sz="2400" dirty="0"/>
              <a:t>Alma Ata (1978): “The people have the right and duty to participate individually and collectively in the </a:t>
            </a:r>
            <a:r>
              <a:rPr lang="en-ZA" sz="2400" b="1" i="1" dirty="0"/>
              <a:t>planning and implementation </a:t>
            </a:r>
            <a:r>
              <a:rPr lang="en-ZA" sz="2400" dirty="0"/>
              <a:t>of their health care.”</a:t>
            </a:r>
          </a:p>
          <a:p>
            <a:r>
              <a:rPr lang="en-ZA" sz="2400" dirty="0"/>
              <a:t>PHC “requires </a:t>
            </a:r>
            <a:r>
              <a:rPr lang="is-IS" sz="2400" dirty="0"/>
              <a:t>…</a:t>
            </a:r>
            <a:r>
              <a:rPr lang="en-ZA" sz="2400" b="1" i="1" dirty="0"/>
              <a:t>participation in the planning, organisation, operation and control of primary health care</a:t>
            </a:r>
          </a:p>
          <a:p>
            <a:r>
              <a:rPr lang="en-ZA" sz="2400" dirty="0"/>
              <a:t>And develops through appropriate </a:t>
            </a:r>
            <a:r>
              <a:rPr lang="en-ZA" sz="2400" b="1" i="1" dirty="0"/>
              <a:t>education</a:t>
            </a:r>
            <a:r>
              <a:rPr lang="en-ZA" sz="2400" dirty="0"/>
              <a:t> the ability of communities to participate.”</a:t>
            </a:r>
          </a:p>
        </p:txBody>
      </p:sp>
    </p:spTree>
    <p:extLst>
      <p:ext uri="{BB962C8B-B14F-4D97-AF65-F5344CB8AC3E}">
        <p14:creationId xmlns:p14="http://schemas.microsoft.com/office/powerpoint/2010/main" val="3159485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624110"/>
            <a:ext cx="7010400" cy="1280890"/>
          </a:xfrm>
        </p:spPr>
        <p:txBody>
          <a:bodyPr>
            <a:normAutofit fontScale="90000"/>
          </a:bodyPr>
          <a:lstStyle/>
          <a:p>
            <a:r>
              <a:rPr lang="en-ZA" dirty="0"/>
              <a:t>A human rights framework for participation: ICESCR and Gen. 14</a:t>
            </a:r>
            <a:br>
              <a:rPr lang="en-ZA" dirty="0"/>
            </a:br>
            <a:br>
              <a:rPr lang="en-Z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305800" cy="4267200"/>
          </a:xfrm>
        </p:spPr>
        <p:txBody>
          <a:bodyPr>
            <a:normAutofit fontScale="92500" lnSpcReduction="20000"/>
          </a:bodyPr>
          <a:lstStyle/>
          <a:p>
            <a:r>
              <a:rPr lang="en-ZA" sz="2400" dirty="0"/>
              <a:t>ICESCR (1996): ‘The right to health’ AND ‘the right to participation’. Recently ratified by SA.</a:t>
            </a:r>
          </a:p>
          <a:p>
            <a:r>
              <a:rPr lang="en-ZA" sz="2400" dirty="0"/>
              <a:t>General Comment 14: </a:t>
            </a:r>
          </a:p>
          <a:p>
            <a:pPr>
              <a:buFont typeface="Arial" charset="0"/>
              <a:buChar char="•"/>
            </a:pPr>
            <a:r>
              <a:rPr lang="en-ZA" sz="2400" dirty="0"/>
              <a:t>Participation = </a:t>
            </a:r>
            <a:r>
              <a:rPr lang="en-ZA" sz="2400" b="1" dirty="0"/>
              <a:t>decision-making </a:t>
            </a:r>
            <a:r>
              <a:rPr lang="en-ZA" sz="2400" dirty="0"/>
              <a:t>in setting priorities, planning, implementing and evaluating.</a:t>
            </a:r>
          </a:p>
          <a:p>
            <a:pPr>
              <a:buFont typeface="Arial" charset="0"/>
              <a:buChar char="•"/>
            </a:pPr>
            <a:r>
              <a:rPr lang="en-ZA" sz="2400" dirty="0"/>
              <a:t>At </a:t>
            </a:r>
            <a:r>
              <a:rPr lang="en-ZA" sz="2400" b="1" dirty="0"/>
              <a:t>local, national, global level</a:t>
            </a:r>
            <a:r>
              <a:rPr lang="en-ZA" sz="2400" dirty="0"/>
              <a:t>.</a:t>
            </a:r>
          </a:p>
          <a:p>
            <a:pPr>
              <a:buFont typeface="Arial" charset="0"/>
              <a:buChar char="•"/>
            </a:pPr>
            <a:r>
              <a:rPr lang="en-ZA" sz="2400" b="1" dirty="0"/>
              <a:t>State  responsibility </a:t>
            </a:r>
            <a:r>
              <a:rPr lang="en-ZA" sz="2400" dirty="0"/>
              <a:t>to put participatory mechanisms in pace.</a:t>
            </a:r>
          </a:p>
          <a:p>
            <a:pPr>
              <a:buFont typeface="Arial" charset="0"/>
              <a:buChar char="•"/>
            </a:pPr>
            <a:endParaRPr lang="en-ZA" sz="2400" dirty="0"/>
          </a:p>
          <a:p>
            <a:r>
              <a:rPr lang="en-ZA" sz="2400" dirty="0"/>
              <a:t>The right to health and  to participation are both fundamental human rights and central to a PHC approach.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5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99890"/>
          </a:xfrm>
        </p:spPr>
        <p:txBody>
          <a:bodyPr>
            <a:normAutofit/>
          </a:bodyPr>
          <a:lstStyle/>
          <a:p>
            <a:r>
              <a:rPr lang="en-US"/>
              <a:t>SA’s Legislative </a:t>
            </a:r>
            <a:r>
              <a:rPr lang="en-US" dirty="0"/>
              <a:t>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686800" cy="5181600"/>
          </a:xfrm>
        </p:spPr>
        <p:txBody>
          <a:bodyPr>
            <a:noAutofit/>
          </a:bodyPr>
          <a:lstStyle/>
          <a:p>
            <a:r>
              <a:rPr lang="en-US" sz="2400" b="1" dirty="0"/>
              <a:t>White Paper</a:t>
            </a:r>
            <a:r>
              <a:rPr lang="en-US" sz="2400" dirty="0"/>
              <a:t> on Transformation of the Health System (1997): Participation in </a:t>
            </a:r>
            <a:r>
              <a:rPr lang="en-US" sz="2400" b="1" i="1" dirty="0"/>
              <a:t>planning and provision </a:t>
            </a:r>
            <a:r>
              <a:rPr lang="en-US" sz="2400" b="1" dirty="0"/>
              <a:t>of health services</a:t>
            </a:r>
            <a:r>
              <a:rPr lang="en-US" sz="2400" dirty="0"/>
              <a:t>. Ensure </a:t>
            </a:r>
            <a:r>
              <a:rPr lang="en-US" sz="2400" b="1" i="1" dirty="0"/>
              <a:t>accountability</a:t>
            </a:r>
            <a:r>
              <a:rPr lang="en-US" sz="2400" dirty="0"/>
              <a:t>.</a:t>
            </a:r>
          </a:p>
          <a:p>
            <a:r>
              <a:rPr lang="en-US" sz="2400" b="1" dirty="0"/>
              <a:t>National Health Act </a:t>
            </a:r>
            <a:r>
              <a:rPr lang="en-US" sz="2400" dirty="0"/>
              <a:t>(2003) provides for establishment of health committees:</a:t>
            </a:r>
          </a:p>
          <a:p>
            <a:pPr>
              <a:buNone/>
            </a:pPr>
            <a:r>
              <a:rPr lang="en-US" sz="2400" dirty="0"/>
              <a:t>	a) Each clinic should have a health committee composed of facility manager, ward councillor, community members.</a:t>
            </a:r>
          </a:p>
          <a:p>
            <a:pPr>
              <a:buNone/>
            </a:pPr>
            <a:r>
              <a:rPr lang="en-US" sz="2400" dirty="0"/>
              <a:t>	b) </a:t>
            </a:r>
            <a:r>
              <a:rPr lang="en-US" sz="2400" b="1" dirty="0"/>
              <a:t>Provincial legislation </a:t>
            </a:r>
            <a:r>
              <a:rPr lang="en-US" sz="2400" dirty="0"/>
              <a:t>stipulate role and function.</a:t>
            </a:r>
          </a:p>
          <a:p>
            <a:pPr>
              <a:buFont typeface="Wingdings" charset="2"/>
              <a:buChar char="§"/>
            </a:pPr>
            <a:r>
              <a:rPr lang="en-US" sz="2400" b="1" dirty="0"/>
              <a:t>National Draft Policy</a:t>
            </a:r>
            <a:r>
              <a:rPr lang="en-US" sz="2400" dirty="0"/>
              <a:t> and Health Governance Structures (2013). HCs: </a:t>
            </a:r>
            <a:r>
              <a:rPr lang="en-US" sz="2400" b="1" u="sng" dirty="0"/>
              <a:t>governance structures</a:t>
            </a:r>
            <a:r>
              <a:rPr lang="en-US" sz="2400" dirty="0"/>
              <a:t>. </a:t>
            </a:r>
            <a:r>
              <a:rPr lang="en-US" sz="2400" b="1" dirty="0"/>
              <a:t>Planning and accountability.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Emerging model of health committee participation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905000"/>
            <a:ext cx="7315200" cy="4006222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Rights-based invited spaces.</a:t>
            </a:r>
          </a:p>
          <a:p>
            <a:r>
              <a:rPr lang="en-US" sz="2400" dirty="0"/>
              <a:t>Governances structures.</a:t>
            </a:r>
          </a:p>
          <a:p>
            <a:r>
              <a:rPr lang="en-US" sz="2400" dirty="0"/>
              <a:t>Roles in planning, </a:t>
            </a:r>
            <a:r>
              <a:rPr lang="en-US" sz="2400" dirty="0" err="1"/>
              <a:t>prioriotising</a:t>
            </a:r>
            <a:r>
              <a:rPr lang="en-US" sz="2400" dirty="0"/>
              <a:t>, implementation and evaluation, accountability.</a:t>
            </a:r>
          </a:p>
          <a:p>
            <a:r>
              <a:rPr lang="en-US" sz="2400" dirty="0"/>
              <a:t>Essence of participation: Decision-making power.</a:t>
            </a:r>
          </a:p>
          <a:p>
            <a:endParaRPr lang="en-US" sz="2400" dirty="0"/>
          </a:p>
          <a:p>
            <a:r>
              <a:rPr lang="en-US" sz="2400" dirty="0"/>
              <a:t>But: provinces to give effect to the framework.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13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23690"/>
          </a:xfrm>
        </p:spPr>
        <p:txBody>
          <a:bodyPr>
            <a:normAutofit/>
          </a:bodyPr>
          <a:lstStyle/>
          <a:p>
            <a:r>
              <a:rPr lang="en-ZA" dirty="0"/>
              <a:t>Provincial policies </a:t>
            </a:r>
            <a:r>
              <a:rPr lang="en-ZA"/>
              <a:t>on HCs 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80954"/>
              </p:ext>
            </p:extLst>
          </p:nvPr>
        </p:nvGraphicFramePr>
        <p:xfrm>
          <a:off x="612775" y="1447801"/>
          <a:ext cx="8378826" cy="4901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5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8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3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999">
                <a:tc>
                  <a:txBody>
                    <a:bodyPr/>
                    <a:lstStyle/>
                    <a:p>
                      <a:r>
                        <a:rPr lang="en-ZA" sz="2000" dirty="0"/>
                        <a:t>Province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Policy/legislation</a:t>
                      </a:r>
                      <a:r>
                        <a:rPr lang="en-ZA" sz="2000" baseline="0" dirty="0"/>
                        <a:t> </a:t>
                      </a:r>
                      <a:r>
                        <a:rPr lang="en-ZA" sz="2000" dirty="0"/>
                        <a:t>exist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081">
                <a:tc>
                  <a:txBody>
                    <a:bodyPr/>
                    <a:lstStyle/>
                    <a:p>
                      <a:r>
                        <a:rPr lang="en-ZA" sz="2000" dirty="0"/>
                        <a:t>Eastern 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081">
                <a:tc>
                  <a:txBody>
                    <a:bodyPr/>
                    <a:lstStyle/>
                    <a:p>
                      <a:r>
                        <a:rPr lang="en-ZA" sz="2000" dirty="0"/>
                        <a:t>KwaZulu-Natal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In Provincial Health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081">
                <a:tc>
                  <a:txBody>
                    <a:bodyPr/>
                    <a:lstStyle/>
                    <a:p>
                      <a:r>
                        <a:rPr lang="en-ZA" sz="2000" dirty="0"/>
                        <a:t>Free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In Provincial Health Act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081">
                <a:tc>
                  <a:txBody>
                    <a:bodyPr/>
                    <a:lstStyle/>
                    <a:p>
                      <a:r>
                        <a:rPr lang="en-ZA" sz="2000" dirty="0"/>
                        <a:t>Mpumalanga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Guidelines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081">
                <a:tc>
                  <a:txBody>
                    <a:bodyPr/>
                    <a:lstStyle/>
                    <a:p>
                      <a:r>
                        <a:rPr lang="en-ZA" sz="2000" dirty="0"/>
                        <a:t>Gauteng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Draft guidelines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231">
                <a:tc>
                  <a:txBody>
                    <a:bodyPr/>
                    <a:lstStyle/>
                    <a:p>
                      <a:r>
                        <a:rPr lang="en-ZA" sz="2000" dirty="0"/>
                        <a:t>Western 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Act</a:t>
                      </a:r>
                    </a:p>
                    <a:p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440">
                <a:tc>
                  <a:txBody>
                    <a:bodyPr/>
                    <a:lstStyle/>
                    <a:p>
                      <a:r>
                        <a:rPr lang="en-ZA" sz="2000" dirty="0"/>
                        <a:t>Limpopo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109">
                <a:tc>
                  <a:txBody>
                    <a:bodyPr/>
                    <a:lstStyle/>
                    <a:p>
                      <a:r>
                        <a:rPr lang="en-ZA" sz="2000" dirty="0"/>
                        <a:t>NorthWest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0440">
                <a:tc>
                  <a:txBody>
                    <a:bodyPr/>
                    <a:lstStyle/>
                    <a:p>
                      <a:r>
                        <a:rPr lang="en-ZA" sz="2000" dirty="0"/>
                        <a:t>Northern 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2000" dirty="0"/>
                        <a:t>2013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56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1" y="624110"/>
            <a:ext cx="7010400" cy="976090"/>
          </a:xfrm>
        </p:spPr>
        <p:txBody>
          <a:bodyPr/>
          <a:lstStyle/>
          <a:p>
            <a:r>
              <a:rPr lang="en-US"/>
              <a:t>HC policy </a:t>
            </a:r>
            <a:r>
              <a:rPr lang="en-US" dirty="0"/>
              <a:t>process </a:t>
            </a:r>
            <a:r>
              <a:rPr lang="en-US"/>
              <a:t>in WC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/>
              <a:t>Draft policy 2008</a:t>
            </a:r>
          </a:p>
          <a:p>
            <a:r>
              <a:rPr lang="en-US" sz="2600" dirty="0"/>
              <a:t>Decision not to implement draft policy, but rather amend the Health Facility Boards Act.</a:t>
            </a:r>
          </a:p>
          <a:p>
            <a:r>
              <a:rPr lang="en-US" sz="2600" dirty="0"/>
              <a:t>Consultation process with communities and health committees (DHC and the LN).</a:t>
            </a:r>
          </a:p>
          <a:p>
            <a:r>
              <a:rPr lang="en-US" sz="2600" dirty="0"/>
              <a:t>Key issues raised:</a:t>
            </a:r>
          </a:p>
          <a:p>
            <a:r>
              <a:rPr lang="en-US" sz="2600" dirty="0"/>
              <a:t>1)Health committees to be elected rather than appointed.</a:t>
            </a:r>
          </a:p>
          <a:p>
            <a:r>
              <a:rPr lang="en-US" sz="2600" dirty="0"/>
              <a:t>2) Role of health committees: governance, accountability</a:t>
            </a:r>
          </a:p>
          <a:p>
            <a:r>
              <a:rPr lang="en-US" sz="2600" dirty="0"/>
              <a:t>3) Support and funding for health committees,</a:t>
            </a:r>
          </a:p>
          <a:p>
            <a:r>
              <a:rPr lang="en-US" sz="2600" dirty="0"/>
              <a:t>2015 Health Committee Bill.</a:t>
            </a:r>
          </a:p>
          <a:p>
            <a:r>
              <a:rPr lang="en-US" sz="2600" dirty="0"/>
              <a:t>Policy submissions, presentations and contestation.</a:t>
            </a:r>
          </a:p>
          <a:p>
            <a:r>
              <a:rPr lang="en-US" sz="2600" dirty="0"/>
              <a:t>2016 Act passed with minimal changes.</a:t>
            </a:r>
          </a:p>
          <a:p>
            <a:r>
              <a:rPr lang="en-US" sz="2600" dirty="0"/>
              <a:t>Process with minimal ‘participation’.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551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WC Health Committees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78247"/>
              </p:ext>
            </p:extLst>
          </p:nvPr>
        </p:nvGraphicFramePr>
        <p:xfrm>
          <a:off x="762000" y="1905002"/>
          <a:ext cx="7772400" cy="4507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5453">
                <a:tc>
                  <a:txBody>
                    <a:bodyPr/>
                    <a:lstStyle/>
                    <a:p>
                      <a:r>
                        <a:rPr lang="en-US" dirty="0"/>
                        <a:t>Duties (HC must undertake)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0" i="1" u="sng" dirty="0">
                          <a:effectLst/>
                        </a:rPr>
                        <a:t>Request</a:t>
                      </a:r>
                      <a:r>
                        <a:rPr lang="en-GB" sz="2400" dirty="0">
                          <a:effectLst/>
                        </a:rPr>
                        <a:t> feedback on measure taken to improve quality of services.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0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effectLst/>
                        </a:rPr>
                        <a:t>Assist</a:t>
                      </a:r>
                      <a:r>
                        <a:rPr lang="en-GB" sz="2400" dirty="0">
                          <a:effectLst/>
                        </a:rPr>
                        <a:t> community to effectively communicate needs, concerns and complaints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Foster community support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Encourage volunteers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Conduct scheduled visits in cooperation with management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4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Provide constructive feedback to enhance service delivery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45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4143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2983</TotalTime>
  <Words>1344</Words>
  <Application>Microsoft Macintosh PowerPoint</Application>
  <PresentationFormat>On-screen Show (4:3)</PresentationFormat>
  <Paragraphs>233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Possibilities and limitations for  participation in the invited space: An analysis of the WC Health Committees Act  Hanne Jensen Haricharan, October. 2016</vt:lpstr>
      <vt:lpstr>The invited space</vt:lpstr>
      <vt:lpstr>Participation in primary health care: the Alma Ata</vt:lpstr>
      <vt:lpstr>A human rights framework for participation: ICESCR and Gen. 14  </vt:lpstr>
      <vt:lpstr>SA’s Legislative framework</vt:lpstr>
      <vt:lpstr>Emerging model of health committee participation: </vt:lpstr>
      <vt:lpstr>Provincial policies on HCs </vt:lpstr>
      <vt:lpstr>HC policy process in WC </vt:lpstr>
      <vt:lpstr>Roles of WC Health Committees</vt:lpstr>
      <vt:lpstr>Powers of WC health committees</vt:lpstr>
      <vt:lpstr>Roles </vt:lpstr>
      <vt:lpstr>Representation in HCs </vt:lpstr>
      <vt:lpstr>Linkages to other structures</vt:lpstr>
      <vt:lpstr>Support</vt:lpstr>
      <vt:lpstr>Comparison of roles of health committees in SA provinces</vt:lpstr>
      <vt:lpstr>Comparison between Facility Boards and HCs</vt:lpstr>
      <vt:lpstr>Comparison to 2008 Draft policy</vt:lpstr>
      <vt:lpstr>Comparison with HR framework</vt:lpstr>
      <vt:lpstr>Possibilities and limitations in the WC Act </vt:lpstr>
      <vt:lpstr>Expanding the invited space?</vt:lpstr>
      <vt:lpstr>Thank you</vt:lpstr>
    </vt:vector>
  </TitlesOfParts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Existing in a vacuum:</dc:title>
  <dc:creator>Shanil Haricharan</dc:creator>
  <cp:lastModifiedBy>Microsoft Office User</cp:lastModifiedBy>
  <cp:revision>327</cp:revision>
  <cp:lastPrinted>2015-11-18T06:09:19Z</cp:lastPrinted>
  <dcterms:created xsi:type="dcterms:W3CDTF">2011-09-01T13:31:30Z</dcterms:created>
  <dcterms:modified xsi:type="dcterms:W3CDTF">2019-01-28T10:56:09Z</dcterms:modified>
</cp:coreProperties>
</file>