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notesMasterIdLst>
    <p:notesMasterId r:id="rId24"/>
  </p:notesMasterIdLst>
  <p:handoutMasterIdLst>
    <p:handoutMasterId r:id="rId25"/>
  </p:handoutMasterIdLst>
  <p:sldIdLst>
    <p:sldId id="256" r:id="rId2"/>
    <p:sldId id="287" r:id="rId3"/>
    <p:sldId id="345" r:id="rId4"/>
    <p:sldId id="309" r:id="rId5"/>
    <p:sldId id="312" r:id="rId6"/>
    <p:sldId id="313" r:id="rId7"/>
    <p:sldId id="311" r:id="rId8"/>
    <p:sldId id="325" r:id="rId9"/>
    <p:sldId id="331" r:id="rId10"/>
    <p:sldId id="332" r:id="rId11"/>
    <p:sldId id="329" r:id="rId12"/>
    <p:sldId id="326" r:id="rId13"/>
    <p:sldId id="335" r:id="rId14"/>
    <p:sldId id="341" r:id="rId15"/>
    <p:sldId id="327" r:id="rId16"/>
    <p:sldId id="337" r:id="rId17"/>
    <p:sldId id="338" r:id="rId18"/>
    <p:sldId id="339" r:id="rId19"/>
    <p:sldId id="340" r:id="rId20"/>
    <p:sldId id="343" r:id="rId21"/>
    <p:sldId id="328" r:id="rId22"/>
    <p:sldId id="342"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7" d="100"/>
          <a:sy n="107" d="100"/>
        </p:scale>
        <p:origin x="-84" y="-72"/>
      </p:cViewPr>
      <p:guideLst>
        <p:guide orient="horz" pos="2160"/>
        <p:guide pos="2880"/>
      </p:guideLst>
    </p:cSldViewPr>
  </p:slideViewPr>
  <p:outlineViewPr>
    <p:cViewPr>
      <p:scale>
        <a:sx n="33" d="100"/>
        <a:sy n="33" d="100"/>
      </p:scale>
      <p:origin x="0" y="6534"/>
    </p:cViewPr>
  </p:outlineViewPr>
  <p:notesTextViewPr>
    <p:cViewPr>
      <p:scale>
        <a:sx n="100" d="100"/>
        <a:sy n="100" d="100"/>
      </p:scale>
      <p:origin x="0" y="0"/>
    </p:cViewPr>
  </p:notesTextViewPr>
  <p:sorterViewPr>
    <p:cViewPr>
      <p:scale>
        <a:sx n="66" d="100"/>
        <a:sy n="66" d="100"/>
      </p:scale>
      <p:origin x="0" y="14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a:latin typeface="Calibri" charset="0"/>
                <a:ea typeface="ＭＳ Ｐゴシック" charset="0"/>
                <a:cs typeface="+mn-cs"/>
              </a:defRPr>
            </a:lvl1pPr>
          </a:lstStyle>
          <a:p>
            <a:pPr>
              <a:defRPr/>
            </a:pPr>
            <a:endParaRPr lang="en-GB"/>
          </a:p>
        </p:txBody>
      </p:sp>
      <p:sp>
        <p:nvSpPr>
          <p:cNvPr id="10752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AC250BF1-A9B4-4EC7-81CF-CCCE01C82DD9}" type="datetimeFigureOut">
              <a:rPr lang="en-GB"/>
              <a:pPr/>
              <a:t>17/12/2013</a:t>
            </a:fld>
            <a:endParaRPr lang="en-GB"/>
          </a:p>
        </p:txBody>
      </p:sp>
      <p:sp>
        <p:nvSpPr>
          <p:cNvPr id="10752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a:latin typeface="Calibri" charset="0"/>
                <a:ea typeface="ＭＳ Ｐゴシック" charset="0"/>
                <a:cs typeface="+mn-cs"/>
              </a:defRPr>
            </a:lvl1pPr>
          </a:lstStyle>
          <a:p>
            <a:pPr>
              <a:defRPr/>
            </a:pPr>
            <a:endParaRPr lang="en-GB"/>
          </a:p>
        </p:txBody>
      </p:sp>
      <p:sp>
        <p:nvSpPr>
          <p:cNvPr id="10752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696B5631-C6F5-4FA6-BD40-B10347160FBB}" type="slidenum">
              <a:rPr lang="en-GB"/>
              <a:pPr/>
              <a:t>‹#›</a:t>
            </a:fld>
            <a:endParaRPr lang="en-GB"/>
          </a:p>
        </p:txBody>
      </p:sp>
    </p:spTree>
    <p:extLst>
      <p:ext uri="{BB962C8B-B14F-4D97-AF65-F5344CB8AC3E}">
        <p14:creationId xmlns:p14="http://schemas.microsoft.com/office/powerpoint/2010/main" val="27242931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81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a:latin typeface="Calibri" charset="0"/>
                <a:ea typeface="ＭＳ Ｐゴシック" charset="0"/>
                <a:cs typeface="+mn-cs"/>
              </a:defRPr>
            </a:lvl1pPr>
          </a:lstStyle>
          <a:p>
            <a:pPr>
              <a:defRPr/>
            </a:pPr>
            <a:endParaRPr lang="en-GB"/>
          </a:p>
        </p:txBody>
      </p:sp>
      <p:sp>
        <p:nvSpPr>
          <p:cNvPr id="11981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1A788EF3-51C9-481C-BA59-67CCF4B0E913}" type="datetimeFigureOut">
              <a:rPr lang="en-GB"/>
              <a:pPr/>
              <a:t>17/12/2013</a:t>
            </a:fld>
            <a:endParaRPr lang="en-GB"/>
          </a:p>
        </p:txBody>
      </p:sp>
      <p:sp>
        <p:nvSpPr>
          <p:cNvPr id="1198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xmlns="" val="1"/>
            </a:ext>
          </a:extLst>
        </p:spPr>
      </p:sp>
      <p:sp>
        <p:nvSpPr>
          <p:cNvPr id="11981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1981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a:latin typeface="Calibri" charset="0"/>
                <a:ea typeface="ＭＳ Ｐゴシック" charset="0"/>
                <a:cs typeface="+mn-cs"/>
              </a:defRPr>
            </a:lvl1pPr>
          </a:lstStyle>
          <a:p>
            <a:pPr>
              <a:defRPr/>
            </a:pPr>
            <a:endParaRPr lang="en-GB"/>
          </a:p>
        </p:txBody>
      </p:sp>
      <p:sp>
        <p:nvSpPr>
          <p:cNvPr id="11981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B4250739-CFD3-4E4A-A3EB-EEAEE1DAEBC9}" type="slidenum">
              <a:rPr lang="en-GB"/>
              <a:pPr/>
              <a:t>‹#›</a:t>
            </a:fld>
            <a:endParaRPr lang="en-GB"/>
          </a:p>
        </p:txBody>
      </p:sp>
    </p:spTree>
    <p:extLst>
      <p:ext uri="{BB962C8B-B14F-4D97-AF65-F5344CB8AC3E}">
        <p14:creationId xmlns:p14="http://schemas.microsoft.com/office/powerpoint/2010/main" val="31224529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Calibri"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Calibri"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Calibri"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Calibri"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a:extLst/>
        </p:spPr>
      </p:sp>
      <p:sp>
        <p:nvSpPr>
          <p:cNvPr id="120835" name="Rectangle 3"/>
          <p:cNvSpPr>
            <a:spLocks noGrp="1" noChangeArrowheads="1"/>
          </p:cNvSpPr>
          <p:nvPr>
            <p:ph type="body" idx="1"/>
          </p:nvPr>
        </p:nvSpPr>
        <p:spPr/>
        <p:txBody>
          <a:bodyPr/>
          <a:lstStyle/>
          <a:p>
            <a:pPr eaLnBrk="1" hangingPunct="1">
              <a:defRPr/>
            </a:pPr>
            <a:endParaRPr lang="en-GB" smtClean="0">
              <a:ea typeface="ＭＳ Ｐゴシック" charset="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Rot="1" noChangeAspect="1" noChangeArrowheads="1" noTextEdit="1"/>
          </p:cNvSpPr>
          <p:nvPr>
            <p:ph type="sldImg"/>
          </p:nvPr>
        </p:nvSpPr>
        <p:spPr>
          <a:ln/>
          <a:extLst/>
        </p:spPr>
      </p:sp>
      <p:sp>
        <p:nvSpPr>
          <p:cNvPr id="226307" name="Rectangle 3"/>
          <p:cNvSpPr>
            <a:spLocks noGrp="1" noChangeArrowheads="1"/>
          </p:cNvSpPr>
          <p:nvPr>
            <p:ph type="body" idx="1"/>
          </p:nvPr>
        </p:nvSpPr>
        <p:spPr/>
        <p:txBody>
          <a:bodyPr/>
          <a:lstStyle/>
          <a:p>
            <a:pPr eaLnBrk="1" hangingPunct="1">
              <a:defRPr/>
            </a:pPr>
            <a:endParaRPr lang="en-GB" smtClean="0">
              <a:ea typeface="ＭＳ Ｐゴシック" charset="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Rot="1" noChangeAspect="1" noChangeArrowheads="1" noTextEdit="1"/>
          </p:cNvSpPr>
          <p:nvPr>
            <p:ph type="sldImg"/>
          </p:nvPr>
        </p:nvSpPr>
        <p:spPr>
          <a:ln/>
          <a:extLst/>
        </p:spPr>
      </p:sp>
      <p:sp>
        <p:nvSpPr>
          <p:cNvPr id="220163" name="Rectangle 3"/>
          <p:cNvSpPr>
            <a:spLocks noGrp="1" noChangeArrowheads="1"/>
          </p:cNvSpPr>
          <p:nvPr>
            <p:ph type="body" idx="1"/>
          </p:nvPr>
        </p:nvSpPr>
        <p:spPr/>
        <p:txBody>
          <a:bodyPr/>
          <a:lstStyle/>
          <a:p>
            <a:pPr eaLnBrk="1" hangingPunct="1">
              <a:defRPr/>
            </a:pPr>
            <a:endParaRPr lang="en-GB" smtClean="0">
              <a:ea typeface="ＭＳ Ｐゴシック" charset="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Rot="1" noChangeAspect="1" noChangeArrowheads="1" noTextEdit="1"/>
          </p:cNvSpPr>
          <p:nvPr>
            <p:ph type="sldImg"/>
          </p:nvPr>
        </p:nvSpPr>
        <p:spPr>
          <a:ln/>
          <a:extLst/>
        </p:spPr>
      </p:sp>
      <p:sp>
        <p:nvSpPr>
          <p:cNvPr id="214019" name="Rectangle 3"/>
          <p:cNvSpPr>
            <a:spLocks noGrp="1" noChangeArrowheads="1"/>
          </p:cNvSpPr>
          <p:nvPr>
            <p:ph type="body" idx="1"/>
          </p:nvPr>
        </p:nvSpPr>
        <p:spPr/>
        <p:txBody>
          <a:bodyPr/>
          <a:lstStyle/>
          <a:p>
            <a:pPr eaLnBrk="1" hangingPunct="1">
              <a:defRPr/>
            </a:pPr>
            <a:endParaRPr lang="en-GB" smtClean="0">
              <a:ea typeface="ＭＳ Ｐゴシック" charset="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spect="1" noChangeArrowheads="1" noTextEdit="1"/>
          </p:cNvSpPr>
          <p:nvPr>
            <p:ph type="sldImg"/>
          </p:nvPr>
        </p:nvSpPr>
        <p:spPr>
          <a:ln/>
          <a:extLst/>
        </p:spPr>
      </p:sp>
      <p:sp>
        <p:nvSpPr>
          <p:cNvPr id="232451" name="Rectangle 3"/>
          <p:cNvSpPr>
            <a:spLocks noGrp="1" noChangeArrowheads="1"/>
          </p:cNvSpPr>
          <p:nvPr>
            <p:ph type="body" idx="1"/>
          </p:nvPr>
        </p:nvSpPr>
        <p:spPr/>
        <p:txBody>
          <a:bodyPr/>
          <a:lstStyle/>
          <a:p>
            <a:pPr eaLnBrk="1" hangingPunct="1"/>
            <a:r>
              <a:rPr lang="en-GB" smtClean="0">
                <a:latin typeface="Calibri" pitchFamily="34" charset="0"/>
              </a:rPr>
              <a:t>The PRC is a list of things, some of which are </a:t>
            </a:r>
            <a:r>
              <a:rPr lang="en-GB" altLang="en-US" smtClean="0">
                <a:latin typeface="Calibri" pitchFamily="34" charset="0"/>
              </a:rPr>
              <a:t>‘</a:t>
            </a:r>
            <a:r>
              <a:rPr lang="en-GB" smtClean="0">
                <a:latin typeface="Calibri" pitchFamily="34" charset="0"/>
              </a:rPr>
              <a:t>rights</a:t>
            </a:r>
            <a:r>
              <a:rPr lang="en-GB" altLang="en-US" smtClean="0">
                <a:latin typeface="Calibri" pitchFamily="34" charset="0"/>
              </a:rPr>
              <a:t>’</a:t>
            </a:r>
            <a:r>
              <a:rPr lang="en-GB" smtClean="0">
                <a:latin typeface="Calibri" pitchFamily="34" charset="0"/>
              </a:rPr>
              <a:t> in the sense of claims in terms of the Bill of Rights, and others, which are derived entitlements, which could be rights, but may not be. For example, the right to continuity of care is important but I am not sure it is always a right. If the state can provide you with good quality care from different providers, that meets all the General Comment elements, then I don</a:t>
            </a:r>
            <a:r>
              <a:rPr lang="en-GB" altLang="en-US" smtClean="0">
                <a:latin typeface="Calibri" pitchFamily="34" charset="0"/>
              </a:rPr>
              <a:t>’</a:t>
            </a:r>
            <a:r>
              <a:rPr lang="en-GB" smtClean="0">
                <a:latin typeface="Calibri" pitchFamily="34" charset="0"/>
              </a:rPr>
              <a:t>t think it is violating rights if you don</a:t>
            </a:r>
            <a:r>
              <a:rPr lang="en-GB" altLang="en-US" smtClean="0">
                <a:latin typeface="Calibri" pitchFamily="34" charset="0"/>
              </a:rPr>
              <a:t>’</a:t>
            </a:r>
            <a:r>
              <a:rPr lang="en-GB" smtClean="0">
                <a:latin typeface="Calibri" pitchFamily="34" charset="0"/>
              </a:rPr>
              <a:t>t get the same provider. Similarly, the right to be treated by a named provider, is a matter of dignity and respect. The right is to dignity and respect and one of many ways that happens is when the provider gives you their name. They may not need to wear a nametag to do that.</a:t>
            </a:r>
          </a:p>
          <a:p>
            <a:pPr eaLnBrk="1" hangingPunct="1"/>
            <a:r>
              <a:rPr lang="en-GB" smtClean="0">
                <a:latin typeface="Calibri" pitchFamily="34" charset="0"/>
              </a:rPr>
              <a:t>So, I would rather treat the PRC as a quality assurance standard.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Rot="1" noChangeAspect="1" noChangeArrowheads="1" noTextEdit="1"/>
          </p:cNvSpPr>
          <p:nvPr>
            <p:ph type="sldImg"/>
          </p:nvPr>
        </p:nvSpPr>
        <p:spPr>
          <a:ln/>
          <a:extLst/>
        </p:spPr>
      </p:sp>
      <p:sp>
        <p:nvSpPr>
          <p:cNvPr id="220163" name="Rectangle 3"/>
          <p:cNvSpPr>
            <a:spLocks noGrp="1" noChangeArrowheads="1"/>
          </p:cNvSpPr>
          <p:nvPr>
            <p:ph type="body" idx="1"/>
          </p:nvPr>
        </p:nvSpPr>
        <p:spPr/>
        <p:txBody>
          <a:bodyPr/>
          <a:lstStyle/>
          <a:p>
            <a:pPr eaLnBrk="1" hangingPunct="1">
              <a:defRPr/>
            </a:pPr>
            <a:endParaRPr lang="en-GB" smtClean="0">
              <a:ea typeface="ＭＳ Ｐゴシック" charset="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a:ln/>
          <a:extLst/>
        </p:spPr>
      </p:sp>
      <p:sp>
        <p:nvSpPr>
          <p:cNvPr id="216067" name="Rectangle 3"/>
          <p:cNvSpPr>
            <a:spLocks noGrp="1" noChangeArrowheads="1"/>
          </p:cNvSpPr>
          <p:nvPr>
            <p:ph type="body" idx="1"/>
          </p:nvPr>
        </p:nvSpPr>
        <p:spPr/>
        <p:txBody>
          <a:bodyPr/>
          <a:lstStyle/>
          <a:p>
            <a:pPr eaLnBrk="1" hangingPunct="1">
              <a:defRPr/>
            </a:pPr>
            <a:endParaRPr lang="en-GB" smtClean="0">
              <a:ea typeface="ＭＳ Ｐゴシック" charset="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Rot="1" noChangeAspect="1" noChangeArrowheads="1" noTextEdit="1"/>
          </p:cNvSpPr>
          <p:nvPr>
            <p:ph type="sldImg"/>
          </p:nvPr>
        </p:nvSpPr>
        <p:spPr>
          <a:ln/>
          <a:extLst/>
        </p:spPr>
      </p:sp>
      <p:sp>
        <p:nvSpPr>
          <p:cNvPr id="238595" name="Rectangle 3"/>
          <p:cNvSpPr>
            <a:spLocks noGrp="1" noChangeArrowheads="1"/>
          </p:cNvSpPr>
          <p:nvPr>
            <p:ph type="body" idx="1"/>
          </p:nvPr>
        </p:nvSpPr>
        <p:spPr/>
        <p:txBody>
          <a:bodyPr/>
          <a:lstStyle/>
          <a:p>
            <a:pPr eaLnBrk="1" hangingPunct="1">
              <a:defRPr/>
            </a:pPr>
            <a:endParaRPr lang="en-GB" smtClean="0">
              <a:ea typeface="ＭＳ Ｐゴシック" charset="0"/>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Rot="1" noChangeAspect="1" noChangeArrowheads="1" noTextEdit="1"/>
          </p:cNvSpPr>
          <p:nvPr>
            <p:ph type="sldImg"/>
          </p:nvPr>
        </p:nvSpPr>
        <p:spPr>
          <a:ln/>
          <a:extLst/>
        </p:spPr>
      </p:sp>
      <p:sp>
        <p:nvSpPr>
          <p:cNvPr id="240643" name="Rectangle 3"/>
          <p:cNvSpPr>
            <a:spLocks noGrp="1" noChangeArrowheads="1"/>
          </p:cNvSpPr>
          <p:nvPr>
            <p:ph type="body" idx="1"/>
          </p:nvPr>
        </p:nvSpPr>
        <p:spPr/>
        <p:txBody>
          <a:bodyPr/>
          <a:lstStyle/>
          <a:p>
            <a:pPr eaLnBrk="1" hangingPunct="1">
              <a:defRPr/>
            </a:pPr>
            <a:endParaRPr lang="en-GB" smtClean="0">
              <a:ea typeface="ＭＳ Ｐゴシック" charset="0"/>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Rot="1" noChangeAspect="1" noChangeArrowheads="1" noTextEdit="1"/>
          </p:cNvSpPr>
          <p:nvPr>
            <p:ph type="sldImg"/>
          </p:nvPr>
        </p:nvSpPr>
        <p:spPr>
          <a:ln/>
          <a:extLst/>
        </p:spPr>
      </p:sp>
      <p:sp>
        <p:nvSpPr>
          <p:cNvPr id="242691" name="Rectangle 3"/>
          <p:cNvSpPr>
            <a:spLocks noGrp="1" noChangeArrowheads="1"/>
          </p:cNvSpPr>
          <p:nvPr>
            <p:ph type="body" idx="1"/>
          </p:nvPr>
        </p:nvSpPr>
        <p:spPr/>
        <p:txBody>
          <a:bodyPr/>
          <a:lstStyle/>
          <a:p>
            <a:pPr eaLnBrk="1" hangingPunct="1">
              <a:defRPr/>
            </a:pPr>
            <a:endParaRPr lang="en-GB" smtClean="0">
              <a:ea typeface="ＭＳ Ｐゴシック" charset="0"/>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Rot="1" noChangeAspect="1" noChangeArrowheads="1" noTextEdit="1"/>
          </p:cNvSpPr>
          <p:nvPr>
            <p:ph type="sldImg"/>
          </p:nvPr>
        </p:nvSpPr>
        <p:spPr>
          <a:ln/>
          <a:extLst/>
        </p:spPr>
      </p:sp>
      <p:sp>
        <p:nvSpPr>
          <p:cNvPr id="244739" name="Rectangle 3"/>
          <p:cNvSpPr>
            <a:spLocks noGrp="1" noChangeArrowheads="1"/>
          </p:cNvSpPr>
          <p:nvPr>
            <p:ph type="body" idx="1"/>
          </p:nvPr>
        </p:nvSpPr>
        <p:spPr/>
        <p:txBody>
          <a:bodyPr/>
          <a:lstStyle/>
          <a:p>
            <a:pPr eaLnBrk="1" hangingPunct="1">
              <a:defRPr/>
            </a:pPr>
            <a:endParaRPr lang="en-GB" smtClean="0">
              <a:ea typeface="ＭＳ Ｐゴシック" charset="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ln/>
          <a:extLst/>
        </p:spPr>
      </p:sp>
      <p:sp>
        <p:nvSpPr>
          <p:cNvPr id="139267" name="Rectangle 3"/>
          <p:cNvSpPr>
            <a:spLocks noGrp="1" noChangeArrowheads="1"/>
          </p:cNvSpPr>
          <p:nvPr>
            <p:ph type="body" idx="1"/>
          </p:nvPr>
        </p:nvSpPr>
        <p:spPr/>
        <p:txBody>
          <a:bodyPr/>
          <a:lstStyle/>
          <a:p>
            <a:pPr eaLnBrk="1" hangingPunct="1">
              <a:defRPr/>
            </a:pPr>
            <a:endParaRPr lang="en-GB" smtClean="0">
              <a:ea typeface="ＭＳ Ｐゴシック" charset="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Rot="1" noChangeAspect="1" noChangeArrowheads="1" noTextEdit="1"/>
          </p:cNvSpPr>
          <p:nvPr>
            <p:ph type="sldImg"/>
          </p:nvPr>
        </p:nvSpPr>
        <p:spPr>
          <a:ln/>
          <a:extLst/>
        </p:spPr>
      </p:sp>
      <p:sp>
        <p:nvSpPr>
          <p:cNvPr id="220163" name="Rectangle 3"/>
          <p:cNvSpPr>
            <a:spLocks noGrp="1" noChangeArrowheads="1"/>
          </p:cNvSpPr>
          <p:nvPr>
            <p:ph type="body" idx="1"/>
          </p:nvPr>
        </p:nvSpPr>
        <p:spPr/>
        <p:txBody>
          <a:bodyPr/>
          <a:lstStyle/>
          <a:p>
            <a:pPr eaLnBrk="1" hangingPunct="1">
              <a:defRPr/>
            </a:pPr>
            <a:endParaRPr lang="en-GB" smtClean="0">
              <a:ea typeface="ＭＳ Ｐゴシック" charset="0"/>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ChangeArrowheads="1" noTextEdit="1"/>
          </p:cNvSpPr>
          <p:nvPr>
            <p:ph type="sldImg"/>
          </p:nvPr>
        </p:nvSpPr>
        <p:spPr>
          <a:ln/>
          <a:extLst/>
        </p:spPr>
      </p:sp>
      <p:sp>
        <p:nvSpPr>
          <p:cNvPr id="218115" name="Rectangle 3"/>
          <p:cNvSpPr>
            <a:spLocks noGrp="1" noChangeArrowheads="1"/>
          </p:cNvSpPr>
          <p:nvPr>
            <p:ph type="body" idx="1"/>
          </p:nvPr>
        </p:nvSpPr>
        <p:spPr/>
        <p:txBody>
          <a:bodyPr/>
          <a:lstStyle/>
          <a:p>
            <a:pPr eaLnBrk="1" hangingPunct="1"/>
            <a:r>
              <a:rPr lang="en-GB" altLang="en-US" smtClean="0">
                <a:latin typeface="Calibri" pitchFamily="34" charset="0"/>
              </a:rPr>
              <a:t>“</a:t>
            </a:r>
            <a:r>
              <a:rPr lang="en-GB" smtClean="0">
                <a:latin typeface="Calibri" pitchFamily="34" charset="0"/>
              </a:rPr>
              <a:t>Promote</a:t>
            </a:r>
            <a:r>
              <a:rPr lang="en-GB" altLang="en-US" smtClean="0">
                <a:latin typeface="Calibri" pitchFamily="34" charset="0"/>
              </a:rPr>
              <a:t>”</a:t>
            </a:r>
            <a:r>
              <a:rPr lang="en-GB" smtClean="0">
                <a:latin typeface="Calibri" pitchFamily="34" charset="0"/>
              </a:rPr>
              <a:t> is a </a:t>
            </a:r>
            <a:r>
              <a:rPr lang="en-GB" altLang="en-US" smtClean="0">
                <a:latin typeface="Calibri" pitchFamily="34" charset="0"/>
              </a:rPr>
              <a:t>‘</a:t>
            </a:r>
            <a:r>
              <a:rPr lang="en-GB" smtClean="0">
                <a:latin typeface="Calibri" pitchFamily="34" charset="0"/>
              </a:rPr>
              <a:t>uniquely</a:t>
            </a:r>
            <a:r>
              <a:rPr lang="en-GB" altLang="en-US" smtClean="0">
                <a:latin typeface="Calibri" pitchFamily="34" charset="0"/>
              </a:rPr>
              <a:t>’</a:t>
            </a:r>
            <a:r>
              <a:rPr lang="en-GB" smtClean="0">
                <a:latin typeface="Calibri" pitchFamily="34" charset="0"/>
              </a:rPr>
              <a:t> South African feature of human rights – that</a:t>
            </a:r>
            <a:r>
              <a:rPr lang="en-GB" altLang="en-US" smtClean="0">
                <a:latin typeface="Calibri" pitchFamily="34" charset="0"/>
              </a:rPr>
              <a:t>’</a:t>
            </a:r>
            <a:r>
              <a:rPr lang="en-GB" smtClean="0">
                <a:latin typeface="Calibri" pitchFamily="34" charset="0"/>
              </a:rPr>
              <a:t>s why the SAHRC has the job it does, and why it is holding this hearing/meeting?</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ChangeArrowheads="1" noTextEdit="1"/>
          </p:cNvSpPr>
          <p:nvPr>
            <p:ph type="sldImg"/>
          </p:nvPr>
        </p:nvSpPr>
        <p:spPr>
          <a:ln/>
          <a:extLst/>
        </p:spPr>
      </p:sp>
      <p:sp>
        <p:nvSpPr>
          <p:cNvPr id="218115" name="Rectangle 3"/>
          <p:cNvSpPr>
            <a:spLocks noGrp="1" noChangeArrowheads="1"/>
          </p:cNvSpPr>
          <p:nvPr>
            <p:ph type="body" idx="1"/>
          </p:nvPr>
        </p:nvSpPr>
        <p:spPr/>
        <p:txBody>
          <a:bodyPr/>
          <a:lstStyle/>
          <a:p>
            <a:pPr eaLnBrk="1" hangingPunct="1">
              <a:defRPr/>
            </a:pPr>
            <a:endParaRPr lang="en-GB" smtClean="0">
              <a:ea typeface="ＭＳ Ｐゴシック" charset="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GB" dirty="0" smtClean="0">
                <a:ea typeface="ＭＳ Ｐゴシック" charset="0"/>
                <a:cs typeface="+mn-cs"/>
              </a:rPr>
              <a:t>You might want to distinguish funders from members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ChangeArrowheads="1" noTextEdit="1"/>
          </p:cNvSpPr>
          <p:nvPr>
            <p:ph type="sldImg"/>
          </p:nvPr>
        </p:nvSpPr>
        <p:spPr>
          <a:ln/>
          <a:extLst/>
        </p:spPr>
      </p:sp>
      <p:sp>
        <p:nvSpPr>
          <p:cNvPr id="179203" name="Rectangle 3"/>
          <p:cNvSpPr>
            <a:spLocks noGrp="1" noChangeArrowheads="1"/>
          </p:cNvSpPr>
          <p:nvPr>
            <p:ph type="body" idx="1"/>
          </p:nvPr>
        </p:nvSpPr>
        <p:spPr/>
        <p:txBody>
          <a:bodyPr/>
          <a:lstStyle/>
          <a:p>
            <a:pPr eaLnBrk="1" hangingPunct="1">
              <a:defRPr/>
            </a:pPr>
            <a:endParaRPr lang="en-GB" smtClean="0">
              <a:ea typeface="ＭＳ Ｐゴシック" charset="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ChangeArrowheads="1" noTextEdit="1"/>
          </p:cNvSpPr>
          <p:nvPr>
            <p:ph type="sldImg"/>
          </p:nvPr>
        </p:nvSpPr>
        <p:spPr>
          <a:ln/>
          <a:extLst/>
        </p:spPr>
      </p:sp>
      <p:sp>
        <p:nvSpPr>
          <p:cNvPr id="185347" name="Rectangle 3"/>
          <p:cNvSpPr>
            <a:spLocks noGrp="1" noChangeArrowheads="1"/>
          </p:cNvSpPr>
          <p:nvPr>
            <p:ph type="body" idx="1"/>
          </p:nvPr>
        </p:nvSpPr>
        <p:spPr/>
        <p:txBody>
          <a:bodyPr/>
          <a:lstStyle/>
          <a:p>
            <a:pPr eaLnBrk="1" hangingPunct="1">
              <a:defRPr/>
            </a:pPr>
            <a:endParaRPr lang="en-GB" smtClean="0">
              <a:ea typeface="ＭＳ Ｐゴシック" charset="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ChangeArrowheads="1" noTextEdit="1"/>
          </p:cNvSpPr>
          <p:nvPr>
            <p:ph type="sldImg"/>
          </p:nvPr>
        </p:nvSpPr>
        <p:spPr>
          <a:ln/>
          <a:extLst/>
        </p:spPr>
      </p:sp>
      <p:sp>
        <p:nvSpPr>
          <p:cNvPr id="187395" name="Rectangle 3"/>
          <p:cNvSpPr>
            <a:spLocks noGrp="1" noChangeArrowheads="1"/>
          </p:cNvSpPr>
          <p:nvPr>
            <p:ph type="body" idx="1"/>
          </p:nvPr>
        </p:nvSpPr>
        <p:spPr/>
        <p:txBody>
          <a:bodyPr/>
          <a:lstStyle/>
          <a:p>
            <a:pPr eaLnBrk="1" hangingPunct="1">
              <a:defRPr/>
            </a:pPr>
            <a:endParaRPr lang="en-GB" smtClean="0">
              <a:ea typeface="ＭＳ Ｐゴシック" charset="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a:ln/>
          <a:extLst/>
        </p:spPr>
      </p:sp>
      <p:sp>
        <p:nvSpPr>
          <p:cNvPr id="183299" name="Rectangle 3"/>
          <p:cNvSpPr>
            <a:spLocks noGrp="1" noChangeArrowheads="1"/>
          </p:cNvSpPr>
          <p:nvPr>
            <p:ph type="body" idx="1"/>
          </p:nvPr>
        </p:nvSpPr>
        <p:spPr/>
        <p:txBody>
          <a:bodyPr/>
          <a:lstStyle/>
          <a:p>
            <a:pPr eaLnBrk="1" hangingPunct="1">
              <a:defRPr/>
            </a:pPr>
            <a:endParaRPr lang="en-GB" dirty="0" smtClean="0">
              <a:ea typeface="ＭＳ Ｐゴシック" charset="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Rot="1" noChangeAspect="1" noChangeArrowheads="1" noTextEdit="1"/>
          </p:cNvSpPr>
          <p:nvPr>
            <p:ph type="sldImg"/>
          </p:nvPr>
        </p:nvSpPr>
        <p:spPr>
          <a:ln/>
          <a:extLst/>
        </p:spPr>
      </p:sp>
      <p:sp>
        <p:nvSpPr>
          <p:cNvPr id="211971" name="Rectangle 3"/>
          <p:cNvSpPr>
            <a:spLocks noGrp="1" noChangeArrowheads="1"/>
          </p:cNvSpPr>
          <p:nvPr>
            <p:ph type="body" idx="1"/>
          </p:nvPr>
        </p:nvSpPr>
        <p:spPr/>
        <p:txBody>
          <a:bodyPr/>
          <a:lstStyle/>
          <a:p>
            <a:pPr eaLnBrk="1" hangingPunct="1">
              <a:defRPr/>
            </a:pPr>
            <a:r>
              <a:rPr lang="en-GB" dirty="0" smtClean="0">
                <a:ea typeface="ＭＳ Ｐゴシック" charset="0"/>
                <a:cs typeface="+mn-cs"/>
              </a:rPr>
              <a:t>Besides the social determinants, it is also about equality, respect, dignity, </a:t>
            </a:r>
            <a:r>
              <a:rPr lang="en-GB" dirty="0" err="1" smtClean="0">
                <a:ea typeface="ＭＳ Ｐゴシック" charset="0"/>
                <a:cs typeface="+mn-cs"/>
              </a:rPr>
              <a:t>etc</a:t>
            </a:r>
            <a:r>
              <a:rPr lang="en-GB" dirty="0" smtClean="0">
                <a:ea typeface="ＭＳ Ｐゴシック" charset="0"/>
                <a:cs typeface="+mn-cs"/>
              </a:rPr>
              <a:t>, I would make that clearer</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a:ln/>
          <a:extLst/>
        </p:spPr>
      </p:sp>
      <p:sp>
        <p:nvSpPr>
          <p:cNvPr id="224259" name="Rectangle 3"/>
          <p:cNvSpPr>
            <a:spLocks noGrp="1" noChangeArrowheads="1"/>
          </p:cNvSpPr>
          <p:nvPr>
            <p:ph type="body" idx="1"/>
          </p:nvPr>
        </p:nvSpPr>
        <p:spPr/>
        <p:txBody>
          <a:bodyPr/>
          <a:lstStyle/>
          <a:p>
            <a:pPr eaLnBrk="1" hangingPunct="1">
              <a:defRPr/>
            </a:pPr>
            <a:endParaRPr lang="en-GB" smtClean="0">
              <a:ea typeface="ＭＳ Ｐゴシック" charset="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95234" name="Rectangle 2"/>
          <p:cNvSpPr>
            <a:spLocks noGrp="1" noChangeArrowheads="1"/>
          </p:cNvSpPr>
          <p:nvPr>
            <p:ph type="ctrTitle"/>
          </p:nvPr>
        </p:nvSpPr>
        <p:spPr>
          <a:xfrm>
            <a:off x="914400" y="1524000"/>
            <a:ext cx="7623175" cy="1752600"/>
          </a:xfrm>
        </p:spPr>
        <p:txBody>
          <a:bodyPr/>
          <a:lstStyle>
            <a:lvl1pPr>
              <a:defRPr sz="5000"/>
            </a:lvl1pPr>
          </a:lstStyle>
          <a:p>
            <a:pPr lvl="0"/>
            <a:r>
              <a:rPr lang="en-GB" noProof="0" smtClean="0"/>
              <a:t>Click to edit Master title style</a:t>
            </a:r>
          </a:p>
        </p:txBody>
      </p:sp>
      <p:sp>
        <p:nvSpPr>
          <p:cNvPr id="95235" name="Rectangle 3"/>
          <p:cNvSpPr>
            <a:spLocks noGrp="1" noChangeArrowheads="1"/>
          </p:cNvSpPr>
          <p:nvPr>
            <p:ph type="subTitle" idx="1"/>
          </p:nvPr>
        </p:nvSpPr>
        <p:spPr>
          <a:xfrm>
            <a:off x="1981200" y="3962400"/>
            <a:ext cx="6553200" cy="1752600"/>
          </a:xfrm>
        </p:spPr>
        <p:txBody>
          <a:bodyPr/>
          <a:lstStyle>
            <a:lvl1pPr marL="0" indent="0">
              <a:buFont typeface="Wingdings" charset="0"/>
              <a:buNone/>
              <a:defRPr sz="2800"/>
            </a:lvl1pPr>
          </a:lstStyle>
          <a:p>
            <a:pPr lvl="0"/>
            <a:r>
              <a:rPr lang="en-GB" noProof="0" smtClean="0"/>
              <a:t>Click to edit Master subtitle style</a:t>
            </a:r>
          </a:p>
        </p:txBody>
      </p:sp>
      <p:sp>
        <p:nvSpPr>
          <p:cNvPr id="6" name="Rectangle 4"/>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lvl1pPr>
              <a:defRPr/>
            </a:lvl1pPr>
          </a:lstStyle>
          <a:p>
            <a:fld id="{DA70D19F-FD67-4C38-AB8B-E426E2EEB6BE}" type="datetimeFigureOut">
              <a:rPr lang="en-US"/>
              <a:pPr/>
              <a:t>17-Dec-13</a:t>
            </a:fld>
            <a:endParaRPr lang="en-GB"/>
          </a:p>
        </p:txBody>
      </p:sp>
      <p:sp>
        <p:nvSpPr>
          <p:cNvPr id="7" name="Rectangle 5"/>
          <p:cNvSpPr>
            <a:spLocks noGrp="1" noChangeArrowheads="1"/>
          </p:cNvSpPr>
          <p:nvPr>
            <p:ph type="ftr" sz="quarter" idx="11"/>
          </p:nvPr>
        </p:nvSpPr>
        <p:spPr>
          <a:xfrm>
            <a:off x="3124200" y="6243638"/>
            <a:ext cx="28956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lvl1pPr>
              <a:defRPr/>
            </a:lvl1pPr>
          </a:lstStyle>
          <a:p>
            <a:pPr>
              <a:defRPr/>
            </a:pPr>
            <a:endParaRPr lang="en-GB"/>
          </a:p>
        </p:txBody>
      </p:sp>
      <p:sp>
        <p:nvSpPr>
          <p:cNvPr id="8" name="Rectangle 6"/>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lvl1pPr>
              <a:defRPr/>
            </a:lvl1pPr>
          </a:lstStyle>
          <a:p>
            <a:fld id="{D7A97339-B40B-47E7-9C8E-93459ECF1C59}"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1E6F68C3-CB44-42FB-85CF-3D19DAB9A846}" type="datetimeFigureOut">
              <a:rPr lang="en-US"/>
              <a:pPr/>
              <a:t>17-Dec-13</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77527D25-7652-47BD-9FAC-90A090483EC7}" type="slidenum">
              <a:rPr lang="en-GB"/>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6D53E318-35DD-4652-B99D-48AA71AF9CC6}" type="datetimeFigureOut">
              <a:rPr lang="en-US"/>
              <a:pPr/>
              <a:t>17-Dec-13</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B88B508A-64CF-41EA-990E-8250235F32DA}"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3B1019F5-B444-4FFB-BC0A-C34955BEC9C6}" type="datetimeFigureOut">
              <a:rPr lang="en-US"/>
              <a:pPr/>
              <a:t>17-Dec-13</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A7E37946-54CA-4844-ADF6-17EB370575F5}" type="slidenum">
              <a:rPr lang="en-GB"/>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94FD12B8-662C-448A-A732-811226E9E98D}" type="datetimeFigureOut">
              <a:rPr lang="en-US"/>
              <a:pPr/>
              <a:t>17-Dec-13</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9EDEF149-A7AA-4023-A9BF-636AA7A9B8E9}"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D3134369-3A28-4A14-A704-1BEF574C17C7}" type="datetimeFigureOut">
              <a:rPr lang="en-US"/>
              <a:pPr/>
              <a:t>17-Dec-13</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75A5D885-398B-41C2-AA38-B8B877129790}"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1CD5C2FD-C910-4A04-843C-4BC7666F5C5C}" type="datetimeFigureOut">
              <a:rPr lang="en-US"/>
              <a:pPr/>
              <a:t>17-Dec-13</a:t>
            </a:fld>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fld id="{CBECA7A8-7F7F-4B40-98DD-C0222D4763A3}"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3267B0AC-5070-4473-84B8-BEBE84255019}" type="datetimeFigureOut">
              <a:rPr lang="en-US"/>
              <a:pPr/>
              <a:t>17-Dec-13</a:t>
            </a:fld>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fld id="{09DF7F5D-166D-4902-BF55-E061139E03BF}"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C9B99D31-BA9E-4FD4-955E-6F982230DA49}" type="datetimeFigureOut">
              <a:rPr lang="en-US"/>
              <a:pPr/>
              <a:t>17-Dec-13</a:t>
            </a:fld>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fld id="{F4EB3FB1-5454-46B6-94E9-64074319112D}"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EF8E6375-423B-4293-8A51-BFE742CD8304}" type="datetimeFigureOut">
              <a:rPr lang="en-US"/>
              <a:pPr/>
              <a:t>17-Dec-13</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84928731-D8B6-4D04-AF40-E2FB94E58A25}"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D85CE216-F86B-4FCF-B729-9905933CAEDF}" type="datetimeFigureOut">
              <a:rPr lang="en-US"/>
              <a:pPr/>
              <a:t>17-Dec-13</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E06E4EFB-7851-4797-8F7E-EB64194FDFB2}"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t>Click to edit Master title style</a:t>
            </a:r>
          </a:p>
        </p:txBody>
      </p:sp>
      <p:sp>
        <p:nvSpPr>
          <p:cNvPr id="94211" name="Rectangle 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4212" name="Rectangle 4"/>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fld id="{7D8D666C-93E6-400F-B63B-1E2F416E7CA0}" type="datetimeFigureOut">
              <a:rPr lang="en-US"/>
              <a:pPr/>
              <a:t>17-Dec-13</a:t>
            </a:fld>
            <a:endParaRPr lang="en-GB"/>
          </a:p>
        </p:txBody>
      </p:sp>
      <p:sp>
        <p:nvSpPr>
          <p:cNvPr id="94213"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ctr">
              <a:defRPr sz="1200">
                <a:latin typeface="+mj-lt"/>
                <a:ea typeface="ＭＳ Ｐゴシック" charset="0"/>
                <a:cs typeface="+mn-cs"/>
              </a:defRPr>
            </a:lvl1pPr>
          </a:lstStyle>
          <a:p>
            <a:pPr>
              <a:defRPr/>
            </a:pPr>
            <a:endParaRPr lang="en-GB"/>
          </a:p>
        </p:txBody>
      </p:sp>
      <p:sp>
        <p:nvSpPr>
          <p:cNvPr id="94214" name="Rectangle 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latin typeface="Garamond" pitchFamily="18" charset="0"/>
              </a:defRPr>
            </a:lvl1pPr>
          </a:lstStyle>
          <a:p>
            <a:fld id="{E5DBAB92-9E03-49C3-8C94-0EF03139E0C3}" type="slidenum">
              <a:rPr lang="en-GB"/>
              <a:pPr/>
              <a:t>‹#›</a:t>
            </a:fld>
            <a:endParaRPr lang="en-GB"/>
          </a:p>
        </p:txBody>
      </p:sp>
      <p:sp>
        <p:nvSpPr>
          <p:cNvPr id="1031" name="Freeform 7"/>
          <p:cNvSpPr>
            <a:spLocks noChangeArrowheads="1"/>
          </p:cNvSpPr>
          <p:nvPr/>
        </p:nvSpPr>
        <p:spPr bwMode="auto">
          <a:xfrm>
            <a:off x="381000" y="228600"/>
            <a:ext cx="8229600" cy="6096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endParaRPr lang="en-US"/>
          </a:p>
        </p:txBody>
      </p:sp>
      <p:sp>
        <p:nvSpPr>
          <p:cNvPr id="94216"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Tree>
  </p:cSld>
  <p:clrMap bg1="lt1" tx1="dk1" bg2="lt2" tx2="dk2" accent1="accent1" accent2="accent2" accent3="accent3" accent4="accent4" accent5="accent5" accent6="accent6" hlink="hlink" folHlink="folHlink"/>
  <p:sldLayoutIdLst>
    <p:sldLayoutId id="2147483741"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S PGothic" pitchFamily="34" charset="-128"/>
          <a:cs typeface="ＭＳ Ｐゴシック" charset="0"/>
        </a:defRPr>
      </a:lvl1pPr>
      <a:lvl2pPr algn="l" rtl="0" eaLnBrk="0" fontAlgn="base" hangingPunct="0">
        <a:spcBef>
          <a:spcPct val="0"/>
        </a:spcBef>
        <a:spcAft>
          <a:spcPct val="0"/>
        </a:spcAft>
        <a:defRPr sz="4200">
          <a:solidFill>
            <a:schemeClr val="tx2"/>
          </a:solidFill>
          <a:latin typeface="Garamond" charset="0"/>
          <a:ea typeface="MS PGothic" pitchFamily="34" charset="-128"/>
          <a:cs typeface="ＭＳ Ｐゴシック" charset="0"/>
        </a:defRPr>
      </a:lvl2pPr>
      <a:lvl3pPr algn="l" rtl="0" eaLnBrk="0" fontAlgn="base" hangingPunct="0">
        <a:spcBef>
          <a:spcPct val="0"/>
        </a:spcBef>
        <a:spcAft>
          <a:spcPct val="0"/>
        </a:spcAft>
        <a:defRPr sz="4200">
          <a:solidFill>
            <a:schemeClr val="tx2"/>
          </a:solidFill>
          <a:latin typeface="Garamond" charset="0"/>
          <a:ea typeface="MS PGothic" pitchFamily="34" charset="-128"/>
          <a:cs typeface="ＭＳ Ｐゴシック" charset="0"/>
        </a:defRPr>
      </a:lvl3pPr>
      <a:lvl4pPr algn="l" rtl="0" eaLnBrk="0" fontAlgn="base" hangingPunct="0">
        <a:spcBef>
          <a:spcPct val="0"/>
        </a:spcBef>
        <a:spcAft>
          <a:spcPct val="0"/>
        </a:spcAft>
        <a:defRPr sz="4200">
          <a:solidFill>
            <a:schemeClr val="tx2"/>
          </a:solidFill>
          <a:latin typeface="Garamond" charset="0"/>
          <a:ea typeface="MS PGothic" pitchFamily="34" charset="-128"/>
          <a:cs typeface="ＭＳ Ｐゴシック" charset="0"/>
        </a:defRPr>
      </a:lvl4pPr>
      <a:lvl5pPr algn="l" rtl="0" eaLnBrk="0" fontAlgn="base" hangingPunct="0">
        <a:spcBef>
          <a:spcPct val="0"/>
        </a:spcBef>
        <a:spcAft>
          <a:spcPct val="0"/>
        </a:spcAft>
        <a:defRPr sz="4200">
          <a:solidFill>
            <a:schemeClr val="tx2"/>
          </a:solidFill>
          <a:latin typeface="Garamond" charset="0"/>
          <a:ea typeface="MS PGothic" pitchFamily="34" charset="-128"/>
          <a:cs typeface="ＭＳ Ｐゴシック" charset="0"/>
        </a:defRPr>
      </a:lvl5pPr>
      <a:lvl6pPr marL="457200" algn="l" rtl="0" fontAlgn="base">
        <a:spcBef>
          <a:spcPct val="0"/>
        </a:spcBef>
        <a:spcAft>
          <a:spcPct val="0"/>
        </a:spcAft>
        <a:defRPr sz="4200">
          <a:solidFill>
            <a:schemeClr val="tx2"/>
          </a:solidFill>
          <a:latin typeface="Garamond" charset="0"/>
          <a:ea typeface="ＭＳ Ｐゴシック" charset="0"/>
        </a:defRPr>
      </a:lvl6pPr>
      <a:lvl7pPr marL="914400" algn="l" rtl="0" fontAlgn="base">
        <a:spcBef>
          <a:spcPct val="0"/>
        </a:spcBef>
        <a:spcAft>
          <a:spcPct val="0"/>
        </a:spcAft>
        <a:defRPr sz="4200">
          <a:solidFill>
            <a:schemeClr val="tx2"/>
          </a:solidFill>
          <a:latin typeface="Garamond" charset="0"/>
          <a:ea typeface="ＭＳ Ｐゴシック" charset="0"/>
        </a:defRPr>
      </a:lvl7pPr>
      <a:lvl8pPr marL="1371600" algn="l" rtl="0" fontAlgn="base">
        <a:spcBef>
          <a:spcPct val="0"/>
        </a:spcBef>
        <a:spcAft>
          <a:spcPct val="0"/>
        </a:spcAft>
        <a:defRPr sz="4200">
          <a:solidFill>
            <a:schemeClr val="tx2"/>
          </a:solidFill>
          <a:latin typeface="Garamond" charset="0"/>
          <a:ea typeface="ＭＳ Ｐゴシック" charset="0"/>
        </a:defRPr>
      </a:lvl8pPr>
      <a:lvl9pPr marL="1828800" algn="l" rtl="0" fontAlgn="base">
        <a:spcBef>
          <a:spcPct val="0"/>
        </a:spcBef>
        <a:spcAft>
          <a:spcPct val="0"/>
        </a:spcAft>
        <a:defRPr sz="4200">
          <a:solidFill>
            <a:schemeClr val="tx2"/>
          </a:solidFill>
          <a:latin typeface="Garamond" charset="0"/>
          <a:ea typeface="ＭＳ Ｐゴシック"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S PGothic" pitchFamily="34" charset="-128"/>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ea typeface="MS PGothic" pitchFamily="34" charset="-128"/>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ea typeface="MS PGothic" pitchFamily="34" charset="-128"/>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ea typeface="MS PGothic" pitchFamily="34" charset="-128"/>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ea typeface="MS PGothic" pitchFamily="34" charset="-128"/>
        </a:defRPr>
      </a:lvl5pPr>
      <a:lvl6pPr marL="2138363" indent="-339725" algn="l" rtl="0" fontAlgn="base">
        <a:spcBef>
          <a:spcPct val="20000"/>
        </a:spcBef>
        <a:spcAft>
          <a:spcPct val="0"/>
        </a:spcAft>
        <a:buClr>
          <a:schemeClr val="accent1"/>
        </a:buClr>
        <a:buSzPct val="75000"/>
        <a:buFont typeface="Wingdings" charset="0"/>
        <a:buChar char="§"/>
        <a:defRPr sz="2000">
          <a:solidFill>
            <a:schemeClr val="tx1"/>
          </a:solidFill>
          <a:latin typeface="+mn-lt"/>
          <a:ea typeface="+mn-ea"/>
        </a:defRPr>
      </a:lvl6pPr>
      <a:lvl7pPr marL="2595563" indent="-339725" algn="l" rtl="0" fontAlgn="base">
        <a:spcBef>
          <a:spcPct val="20000"/>
        </a:spcBef>
        <a:spcAft>
          <a:spcPct val="0"/>
        </a:spcAft>
        <a:buClr>
          <a:schemeClr val="accent1"/>
        </a:buClr>
        <a:buSzPct val="75000"/>
        <a:buFont typeface="Wingdings" charset="0"/>
        <a:buChar char="§"/>
        <a:defRPr sz="2000">
          <a:solidFill>
            <a:schemeClr val="tx1"/>
          </a:solidFill>
          <a:latin typeface="+mn-lt"/>
          <a:ea typeface="+mn-ea"/>
        </a:defRPr>
      </a:lvl7pPr>
      <a:lvl8pPr marL="3052763" indent="-339725" algn="l" rtl="0" fontAlgn="base">
        <a:spcBef>
          <a:spcPct val="20000"/>
        </a:spcBef>
        <a:spcAft>
          <a:spcPct val="0"/>
        </a:spcAft>
        <a:buClr>
          <a:schemeClr val="accent1"/>
        </a:buClr>
        <a:buSzPct val="75000"/>
        <a:buFont typeface="Wingdings" charset="0"/>
        <a:buChar char="§"/>
        <a:defRPr sz="2000">
          <a:solidFill>
            <a:schemeClr val="tx1"/>
          </a:solidFill>
          <a:latin typeface="+mn-lt"/>
          <a:ea typeface="+mn-ea"/>
        </a:defRPr>
      </a:lvl8pPr>
      <a:lvl9pPr marL="3509963" indent="-339725" algn="l" rtl="0" fontAlgn="base">
        <a:spcBef>
          <a:spcPct val="20000"/>
        </a:spcBef>
        <a:spcAft>
          <a:spcPct val="0"/>
        </a:spcAft>
        <a:buClr>
          <a:schemeClr val="accent1"/>
        </a:buClr>
        <a:buSzPct val="75000"/>
        <a:buFont typeface="Wingdings"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wmf"/><Relationship Id="rId13"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6.wmf"/><Relationship Id="rId12"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idx="4294967295"/>
          </p:nvPr>
        </p:nvSpPr>
        <p:spPr>
          <a:xfrm>
            <a:off x="684213" y="836613"/>
            <a:ext cx="7772400" cy="1871662"/>
          </a:xfrm>
        </p:spPr>
        <p:txBody>
          <a:bodyPr anchor="ctr"/>
          <a:lstStyle/>
          <a:p>
            <a:pPr algn="ctr" eaLnBrk="1" hangingPunct="1">
              <a:defRPr/>
            </a:pPr>
            <a:r>
              <a:rPr lang="en-ZA" sz="4600" dirty="0" smtClean="0">
                <a:solidFill>
                  <a:schemeClr val="tx1"/>
                </a:solidFill>
                <a:latin typeface="Arial" charset="0"/>
                <a:ea typeface="+mj-ea"/>
                <a:cs typeface="+mj-cs"/>
              </a:rPr>
              <a:t>What Does the Right to Health Mean from a Human Rights Perspective?</a:t>
            </a:r>
            <a:endParaRPr lang="en-ZA" sz="3600" dirty="0" smtClean="0">
              <a:solidFill>
                <a:schemeClr val="tx1"/>
              </a:solidFill>
              <a:latin typeface="Arial" charset="0"/>
              <a:ea typeface="+mj-ea"/>
              <a:cs typeface="+mj-cs"/>
            </a:endParaRPr>
          </a:p>
        </p:txBody>
      </p:sp>
      <p:sp>
        <p:nvSpPr>
          <p:cNvPr id="3" name="Subtitle 2"/>
          <p:cNvSpPr>
            <a:spLocks noGrp="1"/>
          </p:cNvSpPr>
          <p:nvPr>
            <p:ph type="subTitle" idx="4294967295"/>
          </p:nvPr>
        </p:nvSpPr>
        <p:spPr>
          <a:xfrm>
            <a:off x="1476375" y="3068638"/>
            <a:ext cx="6402388" cy="1754187"/>
          </a:xfrm>
        </p:spPr>
        <p:txBody>
          <a:bodyPr>
            <a:normAutofit/>
          </a:bodyPr>
          <a:lstStyle/>
          <a:p>
            <a:pPr marL="0" indent="0" algn="ctr" eaLnBrk="1" hangingPunct="1">
              <a:buFont typeface="Wingdings" charset="0"/>
              <a:buNone/>
              <a:defRPr/>
            </a:pPr>
            <a:r>
              <a:rPr lang="en-ZA" sz="3600" dirty="0" smtClean="0">
                <a:solidFill>
                  <a:srgbClr val="898989"/>
                </a:solidFill>
                <a:ea typeface="+mn-ea"/>
                <a:cs typeface="+mn-cs"/>
              </a:rPr>
              <a:t>SAHRC Meeting on Access to Health Care, Vredenburg</a:t>
            </a:r>
          </a:p>
        </p:txBody>
      </p:sp>
      <p:pic>
        <p:nvPicPr>
          <p:cNvPr id="15363" name="Picture 5" descr="Learning Network logo"/>
          <p:cNvPicPr>
            <a:picLocks noChangeAspect="1" noChangeArrowheads="1"/>
          </p:cNvPicPr>
          <p:nvPr/>
        </p:nvPicPr>
        <p:blipFill>
          <a:blip r:embed="rId3" cstate="print"/>
          <a:srcRect/>
          <a:stretch>
            <a:fillRect/>
          </a:stretch>
        </p:blipFill>
        <p:spPr bwMode="auto">
          <a:xfrm>
            <a:off x="6156325" y="4435475"/>
            <a:ext cx="2794000" cy="2241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Title 1"/>
          <p:cNvSpPr>
            <a:spLocks noGrp="1"/>
          </p:cNvSpPr>
          <p:nvPr>
            <p:ph type="title" idx="4294967295"/>
          </p:nvPr>
        </p:nvSpPr>
        <p:spPr>
          <a:xfrm>
            <a:off x="323850" y="277813"/>
            <a:ext cx="8820150" cy="1139825"/>
          </a:xfrm>
        </p:spPr>
        <p:txBody>
          <a:bodyPr anchor="ctr"/>
          <a:lstStyle/>
          <a:p>
            <a:pPr eaLnBrk="1" hangingPunct="1">
              <a:defRPr/>
            </a:pPr>
            <a:r>
              <a:rPr lang="en-ZA" sz="3800" b="1" smtClean="0">
                <a:solidFill>
                  <a:srgbClr val="FF9933"/>
                </a:solidFill>
                <a:latin typeface="Arial" charset="0"/>
                <a:ea typeface="+mj-ea"/>
                <a:cs typeface="+mj-cs"/>
              </a:rPr>
              <a:t>International Covenant on Economic, Social and Cultural Rights (ICESCR)</a:t>
            </a:r>
          </a:p>
        </p:txBody>
      </p:sp>
      <p:sp>
        <p:nvSpPr>
          <p:cNvPr id="225283" name="Content Placeholder 2"/>
          <p:cNvSpPr>
            <a:spLocks noGrp="1"/>
          </p:cNvSpPr>
          <p:nvPr>
            <p:ph idx="4294967295"/>
          </p:nvPr>
        </p:nvSpPr>
        <p:spPr>
          <a:xfrm>
            <a:off x="323850" y="1484313"/>
            <a:ext cx="8229600" cy="4392612"/>
          </a:xfrm>
        </p:spPr>
        <p:txBody>
          <a:bodyPr/>
          <a:lstStyle/>
          <a:p>
            <a:pPr eaLnBrk="1" hangingPunct="1">
              <a:buFont typeface="Wingdings" charset="0"/>
              <a:buNone/>
              <a:defRPr/>
            </a:pPr>
            <a:endParaRPr lang="en-ZA" sz="1600" u="sng" smtClean="0">
              <a:ea typeface="+mn-ea"/>
              <a:cs typeface="+mn-cs"/>
            </a:endParaRPr>
          </a:p>
          <a:p>
            <a:pPr eaLnBrk="1" hangingPunct="1">
              <a:buFont typeface="Wingdings" charset="0"/>
              <a:buNone/>
              <a:defRPr/>
            </a:pPr>
            <a:r>
              <a:rPr lang="en-ZA" sz="3200" u="sng" smtClean="0">
                <a:ea typeface="+mn-ea"/>
                <a:cs typeface="+mn-cs"/>
              </a:rPr>
              <a:t>Article 12</a:t>
            </a:r>
          </a:p>
          <a:p>
            <a:pPr eaLnBrk="1" hangingPunct="1">
              <a:buFont typeface="Wingdings" charset="0"/>
              <a:buNone/>
              <a:defRPr/>
            </a:pPr>
            <a:endParaRPr lang="en-ZA" sz="1600" u="sng" smtClean="0">
              <a:ea typeface="+mn-ea"/>
              <a:cs typeface="+mn-cs"/>
            </a:endParaRPr>
          </a:p>
          <a:p>
            <a:pPr eaLnBrk="1" hangingPunct="1">
              <a:buFont typeface="Wingdings" charset="0"/>
              <a:buNone/>
              <a:defRPr/>
            </a:pPr>
            <a:r>
              <a:rPr lang="en-ZA" sz="3200" smtClean="0">
                <a:ea typeface="+mn-ea"/>
                <a:cs typeface="+mn-cs"/>
              </a:rPr>
              <a:t>	</a:t>
            </a:r>
            <a:r>
              <a:rPr lang="en-ZA" sz="3600" smtClean="0">
                <a:ea typeface="+mn-ea"/>
                <a:cs typeface="+mn-cs"/>
              </a:rPr>
              <a:t>The right of everyone to the enjoyment of the highest attainable standard of physical and mental health</a:t>
            </a:r>
          </a:p>
          <a:p>
            <a:pPr algn="just" eaLnBrk="1" hangingPunct="1">
              <a:buFont typeface="Wingdings" charset="0"/>
              <a:buNone/>
              <a:defRPr/>
            </a:pPr>
            <a:r>
              <a:rPr lang="en-ZA" smtClean="0">
                <a:ea typeface="+mn-ea"/>
                <a:cs typeface="+mn-cs"/>
              </a:rPr>
              <a:t>   </a:t>
            </a:r>
          </a:p>
        </p:txBody>
      </p:sp>
      <p:pic>
        <p:nvPicPr>
          <p:cNvPr id="33795" name="Picture 4" descr="Learning Network logo"/>
          <p:cNvPicPr>
            <a:picLocks noChangeAspect="1" noChangeArrowheads="1"/>
          </p:cNvPicPr>
          <p:nvPr/>
        </p:nvPicPr>
        <p:blipFill>
          <a:blip r:embed="rId3" cstate="print"/>
          <a:srcRect/>
          <a:stretch>
            <a:fillRect/>
          </a:stretch>
        </p:blipFill>
        <p:spPr bwMode="auto">
          <a:xfrm>
            <a:off x="7235825" y="5084763"/>
            <a:ext cx="1714500" cy="1376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Title 1"/>
          <p:cNvSpPr>
            <a:spLocks noGrp="1"/>
          </p:cNvSpPr>
          <p:nvPr>
            <p:ph type="title" idx="4294967295"/>
          </p:nvPr>
        </p:nvSpPr>
        <p:spPr>
          <a:xfrm>
            <a:off x="179388" y="1268413"/>
            <a:ext cx="8697912" cy="2736850"/>
          </a:xfrm>
        </p:spPr>
        <p:txBody>
          <a:bodyPr anchor="ctr"/>
          <a:lstStyle/>
          <a:p>
            <a:pPr algn="ctr" eaLnBrk="1" hangingPunct="1">
              <a:defRPr/>
            </a:pPr>
            <a:r>
              <a:rPr lang="en-ZA" sz="5400" b="1" smtClean="0">
                <a:solidFill>
                  <a:schemeClr val="tx1"/>
                </a:solidFill>
                <a:latin typeface="Arial" charset="0"/>
                <a:ea typeface="+mj-ea"/>
                <a:cs typeface="+mj-cs"/>
              </a:rPr>
              <a:t>What general rights are related to the right to health?</a:t>
            </a:r>
            <a:endParaRPr lang="en-ZA" sz="3800" b="1" smtClean="0">
              <a:ea typeface="+mj-ea"/>
              <a:cs typeface="+mj-cs"/>
            </a:endParaRPr>
          </a:p>
        </p:txBody>
      </p:sp>
      <p:pic>
        <p:nvPicPr>
          <p:cNvPr id="35842" name="Picture 4" descr="Learning Network logo"/>
          <p:cNvPicPr>
            <a:picLocks noChangeAspect="1" noChangeArrowheads="1"/>
          </p:cNvPicPr>
          <p:nvPr/>
        </p:nvPicPr>
        <p:blipFill>
          <a:blip r:embed="rId3" cstate="print"/>
          <a:srcRect/>
          <a:stretch>
            <a:fillRect/>
          </a:stretch>
        </p:blipFill>
        <p:spPr bwMode="auto">
          <a:xfrm>
            <a:off x="6997700" y="4797425"/>
            <a:ext cx="2146300" cy="1722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Title 1"/>
          <p:cNvSpPr>
            <a:spLocks noGrp="1"/>
          </p:cNvSpPr>
          <p:nvPr>
            <p:ph type="title" idx="4294967295"/>
          </p:nvPr>
        </p:nvSpPr>
        <p:spPr/>
        <p:txBody>
          <a:bodyPr anchor="ctr"/>
          <a:lstStyle/>
          <a:p>
            <a:pPr algn="ctr" eaLnBrk="1" hangingPunct="1">
              <a:defRPr/>
            </a:pPr>
            <a:r>
              <a:rPr lang="en-ZA" sz="4400" b="1" smtClean="0">
                <a:solidFill>
                  <a:srgbClr val="FF9933"/>
                </a:solidFill>
                <a:latin typeface="Arial" charset="0"/>
                <a:ea typeface="+mj-ea"/>
                <a:cs typeface="+mj-cs"/>
              </a:rPr>
              <a:t>Rights related to health</a:t>
            </a:r>
            <a:r>
              <a:rPr lang="en-ZA" b="1" smtClean="0">
                <a:solidFill>
                  <a:srgbClr val="FF9933"/>
                </a:solidFill>
                <a:latin typeface="Arial" charset="0"/>
                <a:ea typeface="+mj-ea"/>
                <a:cs typeface="+mj-cs"/>
              </a:rPr>
              <a:t> </a:t>
            </a:r>
          </a:p>
        </p:txBody>
      </p:sp>
      <p:sp>
        <p:nvSpPr>
          <p:cNvPr id="212995" name="Content Placeholder 2"/>
          <p:cNvSpPr>
            <a:spLocks noGrp="1"/>
          </p:cNvSpPr>
          <p:nvPr>
            <p:ph idx="4294967295"/>
          </p:nvPr>
        </p:nvSpPr>
        <p:spPr>
          <a:xfrm>
            <a:off x="323850" y="1341438"/>
            <a:ext cx="8229600" cy="4392612"/>
          </a:xfrm>
        </p:spPr>
        <p:txBody>
          <a:bodyPr/>
          <a:lstStyle/>
          <a:p>
            <a:pPr eaLnBrk="1" hangingPunct="1">
              <a:buFont typeface="Wingdings" charset="0"/>
              <a:buChar char="n"/>
              <a:defRPr/>
            </a:pPr>
            <a:r>
              <a:rPr lang="en-ZA" sz="3400" dirty="0" smtClean="0">
                <a:ea typeface="+mn-ea"/>
                <a:cs typeface="+mn-cs"/>
              </a:rPr>
              <a:t>The rights to life, dignity and equality</a:t>
            </a:r>
          </a:p>
          <a:p>
            <a:pPr eaLnBrk="1" hangingPunct="1">
              <a:buFont typeface="Wingdings" charset="0"/>
              <a:buChar char="n"/>
              <a:defRPr/>
            </a:pPr>
            <a:r>
              <a:rPr lang="en-ZA" sz="3400" dirty="0" smtClean="0">
                <a:ea typeface="+mn-ea"/>
                <a:cs typeface="+mn-cs"/>
              </a:rPr>
              <a:t>The right to bodily and psychological integrity</a:t>
            </a:r>
          </a:p>
          <a:p>
            <a:pPr eaLnBrk="1" hangingPunct="1">
              <a:buFont typeface="Wingdings" charset="0"/>
              <a:buChar char="n"/>
              <a:defRPr/>
            </a:pPr>
            <a:r>
              <a:rPr lang="en-ZA" sz="3400" dirty="0" smtClean="0">
                <a:ea typeface="+mn-ea"/>
                <a:cs typeface="+mn-cs"/>
              </a:rPr>
              <a:t>The right to a healthy environment</a:t>
            </a:r>
          </a:p>
          <a:p>
            <a:pPr eaLnBrk="1" hangingPunct="1">
              <a:buFont typeface="Wingdings" charset="0"/>
              <a:buChar char="n"/>
              <a:defRPr/>
            </a:pPr>
            <a:r>
              <a:rPr lang="en-ZA" sz="3400" dirty="0" smtClean="0">
                <a:ea typeface="+mn-ea"/>
                <a:cs typeface="+mn-cs"/>
              </a:rPr>
              <a:t>The right to food and water</a:t>
            </a:r>
          </a:p>
          <a:p>
            <a:pPr eaLnBrk="1" hangingPunct="1">
              <a:buFont typeface="Wingdings" charset="0"/>
              <a:buChar char="n"/>
              <a:defRPr/>
            </a:pPr>
            <a:r>
              <a:rPr lang="en-ZA" sz="3400" dirty="0" smtClean="0">
                <a:ea typeface="+mn-ea"/>
                <a:cs typeface="+mn-cs"/>
              </a:rPr>
              <a:t>The right to housing</a:t>
            </a:r>
          </a:p>
          <a:p>
            <a:pPr eaLnBrk="1" hangingPunct="1">
              <a:buFont typeface="Wingdings" charset="0"/>
              <a:buChar char="n"/>
              <a:defRPr/>
            </a:pPr>
            <a:r>
              <a:rPr lang="en-ZA" sz="3400" dirty="0" smtClean="0">
                <a:ea typeface="+mn-ea"/>
                <a:cs typeface="+mn-cs"/>
              </a:rPr>
              <a:t>The right to access to information</a:t>
            </a:r>
          </a:p>
          <a:p>
            <a:pPr eaLnBrk="1" hangingPunct="1">
              <a:buFont typeface="Wingdings" charset="0"/>
              <a:buChar char="n"/>
              <a:defRPr/>
            </a:pPr>
            <a:endParaRPr lang="en-ZA" sz="3400" dirty="0" smtClean="0">
              <a:ea typeface="+mn-ea"/>
              <a:cs typeface="+mn-cs"/>
            </a:endParaRPr>
          </a:p>
          <a:p>
            <a:pPr eaLnBrk="1" hangingPunct="1">
              <a:buFont typeface="Wingdings" charset="0"/>
              <a:buNone/>
              <a:defRPr/>
            </a:pPr>
            <a:endParaRPr lang="en-ZA" sz="1400" dirty="0" smtClean="0">
              <a:ea typeface="+mn-ea"/>
              <a:cs typeface="+mn-cs"/>
            </a:endParaRPr>
          </a:p>
          <a:p>
            <a:pPr eaLnBrk="1" hangingPunct="1">
              <a:buFont typeface="Wingdings" charset="0"/>
              <a:buNone/>
              <a:defRPr/>
            </a:pPr>
            <a:endParaRPr lang="en-ZA" sz="1400" dirty="0" smtClean="0">
              <a:ea typeface="+mn-ea"/>
              <a:cs typeface="+mn-cs"/>
            </a:endParaRPr>
          </a:p>
          <a:p>
            <a:pPr eaLnBrk="1" hangingPunct="1">
              <a:buFont typeface="Wingdings" charset="0"/>
              <a:buNone/>
              <a:defRPr/>
            </a:pPr>
            <a:endParaRPr lang="en-ZA" sz="3200" dirty="0" smtClean="0">
              <a:ea typeface="+mn-ea"/>
              <a:cs typeface="+mn-cs"/>
            </a:endParaRPr>
          </a:p>
          <a:p>
            <a:pPr algn="just" eaLnBrk="1" hangingPunct="1">
              <a:buFont typeface="Wingdings" charset="0"/>
              <a:buNone/>
              <a:defRPr/>
            </a:pPr>
            <a:r>
              <a:rPr lang="en-ZA" dirty="0" smtClean="0">
                <a:ea typeface="+mn-ea"/>
                <a:cs typeface="+mn-cs"/>
              </a:rPr>
              <a:t>   </a:t>
            </a:r>
          </a:p>
        </p:txBody>
      </p:sp>
      <p:pic>
        <p:nvPicPr>
          <p:cNvPr id="37891" name="Picture 4" descr="Learning Network logo"/>
          <p:cNvPicPr>
            <a:picLocks noChangeAspect="1" noChangeArrowheads="1"/>
          </p:cNvPicPr>
          <p:nvPr/>
        </p:nvPicPr>
        <p:blipFill>
          <a:blip r:embed="rId3" cstate="print"/>
          <a:srcRect/>
          <a:stretch>
            <a:fillRect/>
          </a:stretch>
        </p:blipFill>
        <p:spPr bwMode="auto">
          <a:xfrm>
            <a:off x="7235825" y="5084763"/>
            <a:ext cx="1714500" cy="1376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Title 1"/>
          <p:cNvSpPr>
            <a:spLocks noGrp="1"/>
          </p:cNvSpPr>
          <p:nvPr>
            <p:ph type="title" idx="4294967295"/>
          </p:nvPr>
        </p:nvSpPr>
        <p:spPr>
          <a:xfrm>
            <a:off x="468313" y="0"/>
            <a:ext cx="8229600" cy="1139825"/>
          </a:xfrm>
        </p:spPr>
        <p:txBody>
          <a:bodyPr anchor="ctr"/>
          <a:lstStyle/>
          <a:p>
            <a:pPr algn="ctr" eaLnBrk="1" hangingPunct="1">
              <a:defRPr/>
            </a:pPr>
            <a:r>
              <a:rPr lang="en-ZA" sz="4400" b="1" dirty="0" smtClean="0">
                <a:solidFill>
                  <a:srgbClr val="FF9933"/>
                </a:solidFill>
                <a:latin typeface="Arial" charset="0"/>
                <a:ea typeface="+mj-ea"/>
                <a:cs typeface="+mj-cs"/>
              </a:rPr>
              <a:t>Patient Rights Charter</a:t>
            </a:r>
            <a:r>
              <a:rPr lang="en-ZA" b="1" dirty="0" smtClean="0">
                <a:solidFill>
                  <a:srgbClr val="FF9933"/>
                </a:solidFill>
                <a:latin typeface="Arial" charset="0"/>
                <a:ea typeface="+mj-ea"/>
                <a:cs typeface="+mj-cs"/>
              </a:rPr>
              <a:t> </a:t>
            </a:r>
          </a:p>
        </p:txBody>
      </p:sp>
      <p:sp>
        <p:nvSpPr>
          <p:cNvPr id="231427" name="Content Placeholder 2"/>
          <p:cNvSpPr>
            <a:spLocks noGrp="1"/>
          </p:cNvSpPr>
          <p:nvPr>
            <p:ph idx="4294967295"/>
          </p:nvPr>
        </p:nvSpPr>
        <p:spPr>
          <a:xfrm>
            <a:off x="323850" y="981075"/>
            <a:ext cx="8229600" cy="5111750"/>
          </a:xfrm>
        </p:spPr>
        <p:txBody>
          <a:bodyPr/>
          <a:lstStyle/>
          <a:p>
            <a:pPr eaLnBrk="1" hangingPunct="1">
              <a:buFont typeface="Wingdings" charset="0"/>
              <a:buChar char="n"/>
              <a:defRPr/>
            </a:pPr>
            <a:r>
              <a:rPr lang="en-ZA" sz="2400" dirty="0" smtClean="0">
                <a:ea typeface="+mn-ea"/>
                <a:cs typeface="+mn-cs"/>
              </a:rPr>
              <a:t>Right to access to health care</a:t>
            </a:r>
          </a:p>
          <a:p>
            <a:pPr eaLnBrk="1" hangingPunct="1">
              <a:buFont typeface="Wingdings" charset="0"/>
              <a:buChar char="n"/>
              <a:defRPr/>
            </a:pPr>
            <a:r>
              <a:rPr lang="en-ZA" sz="2400" dirty="0" smtClean="0">
                <a:ea typeface="+mn-ea"/>
                <a:cs typeface="+mn-cs"/>
              </a:rPr>
              <a:t>Right to confidentiality and privacy</a:t>
            </a:r>
          </a:p>
          <a:p>
            <a:pPr eaLnBrk="1" hangingPunct="1">
              <a:buFont typeface="Wingdings" charset="0"/>
              <a:buChar char="n"/>
              <a:defRPr/>
            </a:pPr>
            <a:r>
              <a:rPr lang="en-ZA" sz="2400" dirty="0" smtClean="0">
                <a:ea typeface="+mn-ea"/>
                <a:cs typeface="+mn-cs"/>
              </a:rPr>
              <a:t>The right to a healthy and safe environment</a:t>
            </a:r>
          </a:p>
          <a:p>
            <a:pPr eaLnBrk="1" hangingPunct="1">
              <a:buFont typeface="Wingdings" charset="0"/>
              <a:buChar char="n"/>
              <a:defRPr/>
            </a:pPr>
            <a:r>
              <a:rPr lang="en-ZA" sz="2400" dirty="0" smtClean="0">
                <a:ea typeface="+mn-ea"/>
                <a:cs typeface="+mn-cs"/>
              </a:rPr>
              <a:t>The right to be communicated with in a language you understand</a:t>
            </a:r>
          </a:p>
          <a:p>
            <a:pPr eaLnBrk="1" hangingPunct="1">
              <a:buFont typeface="Wingdings" charset="0"/>
              <a:buChar char="n"/>
              <a:defRPr/>
            </a:pPr>
            <a:r>
              <a:rPr lang="en-ZA" sz="2400" dirty="0" smtClean="0">
                <a:ea typeface="+mn-ea"/>
                <a:cs typeface="+mn-cs"/>
              </a:rPr>
              <a:t>The right to be treated by a named provider</a:t>
            </a:r>
          </a:p>
          <a:p>
            <a:pPr eaLnBrk="1" hangingPunct="1">
              <a:buFont typeface="Wingdings" charset="0"/>
              <a:buChar char="n"/>
              <a:defRPr/>
            </a:pPr>
            <a:r>
              <a:rPr lang="en-ZA" sz="2400" dirty="0" smtClean="0">
                <a:ea typeface="+mn-ea"/>
                <a:cs typeface="+mn-cs"/>
              </a:rPr>
              <a:t>The right to refuse treatment / ask for a second opinion</a:t>
            </a:r>
          </a:p>
          <a:p>
            <a:pPr eaLnBrk="1" hangingPunct="1">
              <a:buFont typeface="Wingdings" charset="0"/>
              <a:buChar char="n"/>
              <a:defRPr/>
            </a:pPr>
            <a:r>
              <a:rPr lang="en-ZA" sz="2400" dirty="0" smtClean="0">
                <a:ea typeface="+mn-ea"/>
                <a:cs typeface="+mn-cs"/>
              </a:rPr>
              <a:t>The right to complain</a:t>
            </a:r>
          </a:p>
          <a:p>
            <a:pPr eaLnBrk="1" hangingPunct="1">
              <a:buFont typeface="Wingdings" charset="0"/>
              <a:buChar char="n"/>
              <a:defRPr/>
            </a:pPr>
            <a:r>
              <a:rPr lang="en-ZA" sz="2400" dirty="0" smtClean="0">
                <a:ea typeface="+mn-ea"/>
                <a:cs typeface="+mn-cs"/>
              </a:rPr>
              <a:t>The right to informed consent</a:t>
            </a:r>
          </a:p>
          <a:p>
            <a:pPr eaLnBrk="1" hangingPunct="1">
              <a:buFont typeface="Wingdings" charset="0"/>
              <a:buChar char="n"/>
              <a:defRPr/>
            </a:pPr>
            <a:r>
              <a:rPr lang="en-ZA" sz="2400" dirty="0" smtClean="0">
                <a:ea typeface="+mn-ea"/>
                <a:cs typeface="+mn-cs"/>
              </a:rPr>
              <a:t>The right to participate in health care decision making</a:t>
            </a:r>
          </a:p>
          <a:p>
            <a:pPr eaLnBrk="1" hangingPunct="1">
              <a:buFont typeface="Wingdings" charset="0"/>
              <a:buChar char="n"/>
              <a:defRPr/>
            </a:pPr>
            <a:r>
              <a:rPr lang="en-ZA" sz="2400" dirty="0" smtClean="0">
                <a:ea typeface="+mn-ea"/>
                <a:cs typeface="+mn-cs"/>
              </a:rPr>
              <a:t>The right to information about health/costs </a:t>
            </a:r>
          </a:p>
          <a:p>
            <a:pPr eaLnBrk="1" hangingPunct="1">
              <a:buFont typeface="Wingdings" charset="0"/>
              <a:buNone/>
              <a:defRPr/>
            </a:pPr>
            <a:r>
              <a:rPr lang="en-ZA" sz="2400" dirty="0" smtClean="0">
                <a:ea typeface="+mn-ea"/>
                <a:cs typeface="+mn-cs"/>
              </a:rPr>
              <a:t>	The right to continuity of care</a:t>
            </a:r>
          </a:p>
          <a:p>
            <a:pPr eaLnBrk="1" hangingPunct="1">
              <a:buFont typeface="Wingdings" charset="0"/>
              <a:buNone/>
              <a:defRPr/>
            </a:pPr>
            <a:r>
              <a:rPr lang="en-ZA" sz="2400" dirty="0" smtClean="0">
                <a:ea typeface="+mn-ea"/>
                <a:cs typeface="+mn-cs"/>
              </a:rPr>
              <a:t> </a:t>
            </a:r>
          </a:p>
        </p:txBody>
      </p:sp>
      <p:pic>
        <p:nvPicPr>
          <p:cNvPr id="39939" name="Picture 4" descr="Learning Network logo"/>
          <p:cNvPicPr>
            <a:picLocks noChangeAspect="1" noChangeArrowheads="1"/>
          </p:cNvPicPr>
          <p:nvPr/>
        </p:nvPicPr>
        <p:blipFill>
          <a:blip r:embed="rId3" cstate="print"/>
          <a:srcRect/>
          <a:stretch>
            <a:fillRect/>
          </a:stretch>
        </p:blipFill>
        <p:spPr bwMode="auto">
          <a:xfrm>
            <a:off x="7429500" y="5300663"/>
            <a:ext cx="1714500" cy="1376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Title 1"/>
          <p:cNvSpPr>
            <a:spLocks noGrp="1"/>
          </p:cNvSpPr>
          <p:nvPr>
            <p:ph type="title" idx="4294967295"/>
          </p:nvPr>
        </p:nvSpPr>
        <p:spPr>
          <a:xfrm>
            <a:off x="179388" y="1268413"/>
            <a:ext cx="8697912" cy="2736850"/>
          </a:xfrm>
        </p:spPr>
        <p:txBody>
          <a:bodyPr anchor="ctr"/>
          <a:lstStyle/>
          <a:p>
            <a:pPr algn="ctr" eaLnBrk="1" hangingPunct="1"/>
            <a:r>
              <a:rPr lang="en-ZA" sz="5400" b="1" smtClean="0">
                <a:solidFill>
                  <a:schemeClr val="tx1"/>
                </a:solidFill>
                <a:latin typeface="Arial" pitchFamily="34" charset="0"/>
              </a:rPr>
              <a:t>What does the right to </a:t>
            </a:r>
            <a:r>
              <a:rPr lang="en-ZA" altLang="en-US" sz="5400" b="1" smtClean="0">
                <a:solidFill>
                  <a:schemeClr val="tx1"/>
                </a:solidFill>
                <a:latin typeface="Arial" pitchFamily="34" charset="0"/>
              </a:rPr>
              <a:t>“</a:t>
            </a:r>
            <a:r>
              <a:rPr lang="en-ZA" sz="5400" b="1" smtClean="0">
                <a:solidFill>
                  <a:schemeClr val="tx1"/>
                </a:solidFill>
                <a:latin typeface="Arial" pitchFamily="34" charset="0"/>
              </a:rPr>
              <a:t>access to health care</a:t>
            </a:r>
            <a:r>
              <a:rPr lang="en-ZA" altLang="en-US" sz="5400" b="1" smtClean="0">
                <a:solidFill>
                  <a:schemeClr val="tx1"/>
                </a:solidFill>
                <a:latin typeface="Arial" pitchFamily="34" charset="0"/>
              </a:rPr>
              <a:t>”</a:t>
            </a:r>
            <a:r>
              <a:rPr lang="en-ZA" sz="5400" b="1" smtClean="0">
                <a:solidFill>
                  <a:schemeClr val="tx1"/>
                </a:solidFill>
                <a:latin typeface="Arial" pitchFamily="34" charset="0"/>
              </a:rPr>
              <a:t> really mean?</a:t>
            </a:r>
            <a:endParaRPr lang="en-ZA" sz="3800" b="1" smtClean="0"/>
          </a:p>
        </p:txBody>
      </p:sp>
      <p:pic>
        <p:nvPicPr>
          <p:cNvPr id="41986" name="Picture 4" descr="Learning Network logo"/>
          <p:cNvPicPr>
            <a:picLocks noChangeAspect="1" noChangeArrowheads="1"/>
          </p:cNvPicPr>
          <p:nvPr/>
        </p:nvPicPr>
        <p:blipFill>
          <a:blip r:embed="rId3" cstate="print"/>
          <a:srcRect/>
          <a:stretch>
            <a:fillRect/>
          </a:stretch>
        </p:blipFill>
        <p:spPr bwMode="auto">
          <a:xfrm>
            <a:off x="6997700" y="4797425"/>
            <a:ext cx="2146300" cy="1722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Title 1"/>
          <p:cNvSpPr>
            <a:spLocks noGrp="1"/>
          </p:cNvSpPr>
          <p:nvPr>
            <p:ph type="title" idx="4294967295"/>
          </p:nvPr>
        </p:nvSpPr>
        <p:spPr/>
        <p:txBody>
          <a:bodyPr anchor="ctr"/>
          <a:lstStyle/>
          <a:p>
            <a:pPr algn="ctr" eaLnBrk="1" hangingPunct="1">
              <a:defRPr/>
            </a:pPr>
            <a:r>
              <a:rPr lang="en-ZA" b="1" dirty="0" smtClean="0">
                <a:solidFill>
                  <a:srgbClr val="FF9933"/>
                </a:solidFill>
                <a:latin typeface="Arial" charset="0"/>
                <a:ea typeface="+mj-ea"/>
                <a:cs typeface="+mj-cs"/>
              </a:rPr>
              <a:t>Access to Health Care</a:t>
            </a:r>
          </a:p>
        </p:txBody>
      </p:sp>
      <p:sp>
        <p:nvSpPr>
          <p:cNvPr id="215043" name="Content Placeholder 2"/>
          <p:cNvSpPr>
            <a:spLocks noGrp="1"/>
          </p:cNvSpPr>
          <p:nvPr>
            <p:ph idx="4294967295"/>
          </p:nvPr>
        </p:nvSpPr>
        <p:spPr>
          <a:xfrm>
            <a:off x="323850" y="1341438"/>
            <a:ext cx="8229600" cy="4392612"/>
          </a:xfrm>
        </p:spPr>
        <p:txBody>
          <a:bodyPr/>
          <a:lstStyle/>
          <a:p>
            <a:pPr marL="0" indent="0" algn="ctr" eaLnBrk="1" hangingPunct="1">
              <a:buFont typeface="Wingdings" charset="0"/>
              <a:buNone/>
              <a:defRPr/>
            </a:pPr>
            <a:endParaRPr lang="en-ZA" sz="3400" dirty="0" smtClean="0">
              <a:ea typeface="+mn-ea"/>
              <a:cs typeface="+mn-cs"/>
            </a:endParaRPr>
          </a:p>
          <a:p>
            <a:pPr marL="0" indent="0" algn="ctr" eaLnBrk="1" hangingPunct="1">
              <a:buFont typeface="Wingdings" charset="0"/>
              <a:buNone/>
              <a:defRPr/>
            </a:pPr>
            <a:r>
              <a:rPr lang="en-ZA" sz="3400" dirty="0" smtClean="0">
                <a:ea typeface="+mn-ea"/>
                <a:cs typeface="+mn-cs"/>
              </a:rPr>
              <a:t>Availability</a:t>
            </a:r>
          </a:p>
          <a:p>
            <a:pPr algn="ctr" eaLnBrk="1" hangingPunct="1">
              <a:buFont typeface="Wingdings" charset="0"/>
              <a:buNone/>
              <a:defRPr/>
            </a:pPr>
            <a:endParaRPr lang="en-ZA" sz="1400" dirty="0" smtClean="0">
              <a:ea typeface="+mn-ea"/>
              <a:cs typeface="+mn-cs"/>
            </a:endParaRPr>
          </a:p>
          <a:p>
            <a:pPr marL="0" indent="0" algn="ctr" eaLnBrk="1" hangingPunct="1">
              <a:buFont typeface="Wingdings" charset="0"/>
              <a:buNone/>
              <a:defRPr/>
            </a:pPr>
            <a:r>
              <a:rPr lang="en-ZA" sz="3400" dirty="0" smtClean="0">
                <a:ea typeface="+mn-ea"/>
                <a:cs typeface="+mn-cs"/>
              </a:rPr>
              <a:t>Accessibility</a:t>
            </a:r>
          </a:p>
          <a:p>
            <a:pPr algn="ctr" eaLnBrk="1" hangingPunct="1">
              <a:buFont typeface="Wingdings" charset="0"/>
              <a:buNone/>
              <a:defRPr/>
            </a:pPr>
            <a:endParaRPr lang="en-ZA" sz="1400" dirty="0" smtClean="0">
              <a:ea typeface="+mn-ea"/>
              <a:cs typeface="+mn-cs"/>
            </a:endParaRPr>
          </a:p>
          <a:p>
            <a:pPr marL="0" indent="0" algn="ctr" eaLnBrk="1" hangingPunct="1">
              <a:buFont typeface="Wingdings" charset="0"/>
              <a:buNone/>
              <a:defRPr/>
            </a:pPr>
            <a:r>
              <a:rPr lang="en-ZA" sz="3400" dirty="0" smtClean="0">
                <a:ea typeface="+mn-ea"/>
                <a:cs typeface="+mn-cs"/>
              </a:rPr>
              <a:t>Acceptability</a:t>
            </a:r>
          </a:p>
          <a:p>
            <a:pPr algn="ctr" eaLnBrk="1" hangingPunct="1">
              <a:buFont typeface="Wingdings" charset="0"/>
              <a:buChar char="n"/>
              <a:defRPr/>
            </a:pPr>
            <a:endParaRPr lang="en-ZA" sz="1400" dirty="0" smtClean="0">
              <a:ea typeface="+mn-ea"/>
              <a:cs typeface="+mn-cs"/>
            </a:endParaRPr>
          </a:p>
          <a:p>
            <a:pPr marL="0" indent="0" algn="ctr" eaLnBrk="1" hangingPunct="1">
              <a:buFont typeface="Wingdings" charset="0"/>
              <a:buNone/>
              <a:defRPr/>
            </a:pPr>
            <a:r>
              <a:rPr lang="en-ZA" sz="3400" dirty="0" smtClean="0">
                <a:ea typeface="+mn-ea"/>
                <a:cs typeface="+mn-cs"/>
              </a:rPr>
              <a:t>Quality</a:t>
            </a:r>
            <a:r>
              <a:rPr lang="en-ZA" sz="3200" dirty="0" smtClean="0">
                <a:ea typeface="+mn-ea"/>
                <a:cs typeface="+mn-cs"/>
              </a:rPr>
              <a:t>	</a:t>
            </a:r>
          </a:p>
          <a:p>
            <a:pPr eaLnBrk="1" hangingPunct="1">
              <a:buFont typeface="Wingdings" charset="0"/>
              <a:buNone/>
              <a:defRPr/>
            </a:pPr>
            <a:endParaRPr lang="en-ZA" sz="3200" dirty="0" smtClean="0">
              <a:ea typeface="+mn-ea"/>
              <a:cs typeface="+mn-cs"/>
            </a:endParaRPr>
          </a:p>
          <a:p>
            <a:pPr algn="just" eaLnBrk="1" hangingPunct="1">
              <a:buFont typeface="Wingdings" charset="0"/>
              <a:buNone/>
              <a:defRPr/>
            </a:pPr>
            <a:r>
              <a:rPr lang="en-ZA" dirty="0" smtClean="0">
                <a:ea typeface="+mn-ea"/>
                <a:cs typeface="+mn-cs"/>
              </a:rPr>
              <a:t>   </a:t>
            </a:r>
          </a:p>
        </p:txBody>
      </p:sp>
      <p:pic>
        <p:nvPicPr>
          <p:cNvPr id="44035" name="Picture 4" descr="Learning Network logo"/>
          <p:cNvPicPr>
            <a:picLocks noChangeAspect="1" noChangeArrowheads="1"/>
          </p:cNvPicPr>
          <p:nvPr/>
        </p:nvPicPr>
        <p:blipFill>
          <a:blip r:embed="rId3" cstate="print"/>
          <a:srcRect/>
          <a:stretch>
            <a:fillRect/>
          </a:stretch>
        </p:blipFill>
        <p:spPr bwMode="auto">
          <a:xfrm>
            <a:off x="7235825" y="5084763"/>
            <a:ext cx="1714500" cy="1376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Title 1"/>
          <p:cNvSpPr>
            <a:spLocks noGrp="1"/>
          </p:cNvSpPr>
          <p:nvPr>
            <p:ph type="title" idx="4294967295"/>
          </p:nvPr>
        </p:nvSpPr>
        <p:spPr/>
        <p:txBody>
          <a:bodyPr anchor="ctr"/>
          <a:lstStyle/>
          <a:p>
            <a:pPr algn="ctr" eaLnBrk="1" hangingPunct="1">
              <a:defRPr/>
            </a:pPr>
            <a:r>
              <a:rPr lang="en-ZA" b="1" smtClean="0">
                <a:solidFill>
                  <a:srgbClr val="FF9933"/>
                </a:solidFill>
                <a:latin typeface="Arial" charset="0"/>
                <a:ea typeface="+mj-ea"/>
                <a:cs typeface="+mj-cs"/>
              </a:rPr>
              <a:t>Availability </a:t>
            </a:r>
          </a:p>
        </p:txBody>
      </p:sp>
      <p:sp>
        <p:nvSpPr>
          <p:cNvPr id="237571" name="Content Placeholder 2"/>
          <p:cNvSpPr>
            <a:spLocks noGrp="1"/>
          </p:cNvSpPr>
          <p:nvPr>
            <p:ph idx="4294967295"/>
          </p:nvPr>
        </p:nvSpPr>
        <p:spPr>
          <a:xfrm>
            <a:off x="323850" y="1557338"/>
            <a:ext cx="8229600" cy="4176712"/>
          </a:xfrm>
        </p:spPr>
        <p:txBody>
          <a:bodyPr/>
          <a:lstStyle/>
          <a:p>
            <a:pPr eaLnBrk="1" hangingPunct="1">
              <a:buFont typeface="Wingdings" charset="0"/>
              <a:buChar char="n"/>
              <a:defRPr/>
            </a:pPr>
            <a:r>
              <a:rPr lang="en-ZA" sz="3400" dirty="0" smtClean="0">
                <a:ea typeface="+mn-ea"/>
                <a:cs typeface="+mn-cs"/>
              </a:rPr>
              <a:t>Functioning facilities and services</a:t>
            </a:r>
          </a:p>
          <a:p>
            <a:pPr eaLnBrk="1" hangingPunct="1">
              <a:buFont typeface="Wingdings" charset="0"/>
              <a:buChar char="n"/>
              <a:defRPr/>
            </a:pPr>
            <a:r>
              <a:rPr lang="en-ZA" sz="3400" dirty="0" smtClean="0">
                <a:ea typeface="+mn-ea"/>
                <a:cs typeface="+mn-cs"/>
              </a:rPr>
              <a:t>Access to underlying determinants of health (water, sanitation)</a:t>
            </a:r>
          </a:p>
          <a:p>
            <a:pPr eaLnBrk="1" hangingPunct="1">
              <a:buFont typeface="Wingdings" charset="0"/>
              <a:buChar char="n"/>
              <a:defRPr/>
            </a:pPr>
            <a:r>
              <a:rPr lang="en-ZA" sz="3400" dirty="0" smtClean="0">
                <a:ea typeface="+mn-ea"/>
                <a:cs typeface="+mn-cs"/>
              </a:rPr>
              <a:t>Medical care for emergencies</a:t>
            </a:r>
          </a:p>
          <a:p>
            <a:pPr eaLnBrk="1" hangingPunct="1">
              <a:buFont typeface="Wingdings" charset="0"/>
              <a:buChar char="n"/>
              <a:defRPr/>
            </a:pPr>
            <a:r>
              <a:rPr lang="en-ZA" sz="3400" dirty="0" smtClean="0">
                <a:ea typeface="+mn-ea"/>
                <a:cs typeface="+mn-cs"/>
              </a:rPr>
              <a:t>Trained personnel</a:t>
            </a:r>
          </a:p>
          <a:p>
            <a:pPr eaLnBrk="1" hangingPunct="1">
              <a:buFont typeface="Wingdings" charset="0"/>
              <a:buChar char="n"/>
              <a:defRPr/>
            </a:pPr>
            <a:r>
              <a:rPr lang="en-ZA" sz="3400" dirty="0" smtClean="0">
                <a:ea typeface="+mn-ea"/>
                <a:cs typeface="+mn-cs"/>
              </a:rPr>
              <a:t>WHO essential drugs</a:t>
            </a:r>
            <a:endParaRPr lang="en-ZA" sz="3200" dirty="0" smtClean="0">
              <a:ea typeface="+mn-ea"/>
              <a:cs typeface="+mn-cs"/>
            </a:endParaRPr>
          </a:p>
          <a:p>
            <a:pPr eaLnBrk="1" hangingPunct="1">
              <a:buFont typeface="Wingdings" charset="0"/>
              <a:buNone/>
              <a:defRPr/>
            </a:pPr>
            <a:endParaRPr lang="en-ZA" sz="3200" dirty="0" smtClean="0">
              <a:ea typeface="+mn-ea"/>
              <a:cs typeface="+mn-cs"/>
            </a:endParaRPr>
          </a:p>
          <a:p>
            <a:pPr algn="just" eaLnBrk="1" hangingPunct="1">
              <a:buFont typeface="Wingdings" charset="0"/>
              <a:buNone/>
              <a:defRPr/>
            </a:pPr>
            <a:r>
              <a:rPr lang="en-ZA" dirty="0" smtClean="0">
                <a:ea typeface="+mn-ea"/>
                <a:cs typeface="+mn-cs"/>
              </a:rPr>
              <a:t>   </a:t>
            </a:r>
          </a:p>
        </p:txBody>
      </p:sp>
      <p:pic>
        <p:nvPicPr>
          <p:cNvPr id="46083" name="Picture 4" descr="Learning Network logo"/>
          <p:cNvPicPr>
            <a:picLocks noChangeAspect="1" noChangeArrowheads="1"/>
          </p:cNvPicPr>
          <p:nvPr/>
        </p:nvPicPr>
        <p:blipFill>
          <a:blip r:embed="rId3" cstate="print"/>
          <a:srcRect/>
          <a:stretch>
            <a:fillRect/>
          </a:stretch>
        </p:blipFill>
        <p:spPr bwMode="auto">
          <a:xfrm>
            <a:off x="7235825" y="5084763"/>
            <a:ext cx="1714500" cy="1376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Title 1"/>
          <p:cNvSpPr>
            <a:spLocks noGrp="1"/>
          </p:cNvSpPr>
          <p:nvPr>
            <p:ph type="title" idx="4294967295"/>
          </p:nvPr>
        </p:nvSpPr>
        <p:spPr/>
        <p:txBody>
          <a:bodyPr anchor="ctr"/>
          <a:lstStyle/>
          <a:p>
            <a:pPr algn="ctr" eaLnBrk="1" hangingPunct="1">
              <a:defRPr/>
            </a:pPr>
            <a:r>
              <a:rPr lang="en-ZA" b="1" smtClean="0">
                <a:solidFill>
                  <a:srgbClr val="FF9933"/>
                </a:solidFill>
                <a:latin typeface="Arial" charset="0"/>
                <a:ea typeface="+mj-ea"/>
                <a:cs typeface="+mj-cs"/>
              </a:rPr>
              <a:t>Accessibility </a:t>
            </a:r>
          </a:p>
        </p:txBody>
      </p:sp>
      <p:sp>
        <p:nvSpPr>
          <p:cNvPr id="239619" name="Content Placeholder 2"/>
          <p:cNvSpPr>
            <a:spLocks noGrp="1"/>
          </p:cNvSpPr>
          <p:nvPr>
            <p:ph idx="4294967295"/>
          </p:nvPr>
        </p:nvSpPr>
        <p:spPr>
          <a:xfrm>
            <a:off x="323850" y="1557338"/>
            <a:ext cx="8229600" cy="4176712"/>
          </a:xfrm>
        </p:spPr>
        <p:txBody>
          <a:bodyPr/>
          <a:lstStyle/>
          <a:p>
            <a:pPr eaLnBrk="1" hangingPunct="1">
              <a:buFont typeface="Wingdings" charset="0"/>
              <a:buChar char="n"/>
              <a:defRPr/>
            </a:pPr>
            <a:r>
              <a:rPr lang="en-ZA" sz="3400" dirty="0" smtClean="0">
                <a:ea typeface="+mn-ea"/>
                <a:cs typeface="+mn-cs"/>
              </a:rPr>
              <a:t>Existence of services in communities</a:t>
            </a:r>
          </a:p>
          <a:p>
            <a:pPr eaLnBrk="1" hangingPunct="1">
              <a:buFont typeface="Wingdings" charset="0"/>
              <a:buChar char="n"/>
              <a:defRPr/>
            </a:pPr>
            <a:r>
              <a:rPr lang="en-ZA" sz="3400" dirty="0" smtClean="0">
                <a:ea typeface="+mn-ea"/>
                <a:cs typeface="+mn-cs"/>
              </a:rPr>
              <a:t>Services accessible without discrimination</a:t>
            </a:r>
          </a:p>
          <a:p>
            <a:pPr eaLnBrk="1" hangingPunct="1">
              <a:buFont typeface="Wingdings" charset="0"/>
              <a:buChar char="n"/>
              <a:defRPr/>
            </a:pPr>
            <a:r>
              <a:rPr lang="en-ZA" sz="3400" dirty="0" smtClean="0">
                <a:ea typeface="+mn-ea"/>
                <a:cs typeface="+mn-cs"/>
              </a:rPr>
              <a:t>Health care is distributed equitably</a:t>
            </a:r>
          </a:p>
          <a:p>
            <a:pPr eaLnBrk="1" hangingPunct="1">
              <a:buFont typeface="Wingdings" charset="0"/>
              <a:buChar char="n"/>
              <a:defRPr/>
            </a:pPr>
            <a:r>
              <a:rPr lang="en-ZA" sz="3400" dirty="0" smtClean="0">
                <a:ea typeface="+mn-ea"/>
                <a:cs typeface="+mn-cs"/>
              </a:rPr>
              <a:t>Services are physically accessible</a:t>
            </a:r>
          </a:p>
          <a:p>
            <a:pPr eaLnBrk="1" hangingPunct="1">
              <a:buFont typeface="Wingdings" charset="0"/>
              <a:buChar char="n"/>
              <a:defRPr/>
            </a:pPr>
            <a:r>
              <a:rPr lang="en-ZA" sz="3200" dirty="0" smtClean="0">
                <a:ea typeface="+mn-ea"/>
                <a:cs typeface="+mn-cs"/>
              </a:rPr>
              <a:t>Services are affordable</a:t>
            </a:r>
          </a:p>
          <a:p>
            <a:pPr eaLnBrk="1" hangingPunct="1">
              <a:buFont typeface="Wingdings" charset="0"/>
              <a:buChar char="n"/>
              <a:defRPr/>
            </a:pPr>
            <a:r>
              <a:rPr lang="en-ZA" sz="3200" dirty="0" smtClean="0">
                <a:ea typeface="+mn-ea"/>
                <a:cs typeface="+mn-cs"/>
              </a:rPr>
              <a:t>Information is accessible</a:t>
            </a:r>
          </a:p>
          <a:p>
            <a:pPr eaLnBrk="1" hangingPunct="1">
              <a:buFont typeface="Wingdings" charset="0"/>
              <a:buNone/>
              <a:defRPr/>
            </a:pPr>
            <a:endParaRPr lang="en-ZA" sz="3200" dirty="0" smtClean="0">
              <a:ea typeface="+mn-ea"/>
              <a:cs typeface="+mn-cs"/>
            </a:endParaRPr>
          </a:p>
          <a:p>
            <a:pPr algn="just" eaLnBrk="1" hangingPunct="1">
              <a:buFont typeface="Wingdings" charset="0"/>
              <a:buNone/>
              <a:defRPr/>
            </a:pPr>
            <a:r>
              <a:rPr lang="en-ZA" dirty="0" smtClean="0">
                <a:ea typeface="+mn-ea"/>
                <a:cs typeface="+mn-cs"/>
              </a:rPr>
              <a:t>   </a:t>
            </a:r>
          </a:p>
        </p:txBody>
      </p:sp>
      <p:pic>
        <p:nvPicPr>
          <p:cNvPr id="48131" name="Picture 4" descr="Learning Network logo"/>
          <p:cNvPicPr>
            <a:picLocks noChangeAspect="1" noChangeArrowheads="1"/>
          </p:cNvPicPr>
          <p:nvPr/>
        </p:nvPicPr>
        <p:blipFill>
          <a:blip r:embed="rId3" cstate="print"/>
          <a:srcRect/>
          <a:stretch>
            <a:fillRect/>
          </a:stretch>
        </p:blipFill>
        <p:spPr bwMode="auto">
          <a:xfrm>
            <a:off x="7235825" y="5084763"/>
            <a:ext cx="1714500" cy="1376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Title 1"/>
          <p:cNvSpPr>
            <a:spLocks noGrp="1"/>
          </p:cNvSpPr>
          <p:nvPr>
            <p:ph type="title" idx="4294967295"/>
          </p:nvPr>
        </p:nvSpPr>
        <p:spPr/>
        <p:txBody>
          <a:bodyPr anchor="ctr"/>
          <a:lstStyle/>
          <a:p>
            <a:pPr algn="ctr" eaLnBrk="1" hangingPunct="1">
              <a:defRPr/>
            </a:pPr>
            <a:r>
              <a:rPr lang="en-ZA" b="1" smtClean="0">
                <a:solidFill>
                  <a:srgbClr val="FF9933"/>
                </a:solidFill>
                <a:latin typeface="Arial" charset="0"/>
                <a:ea typeface="+mj-ea"/>
                <a:cs typeface="+mj-cs"/>
              </a:rPr>
              <a:t>Acceptability </a:t>
            </a:r>
          </a:p>
        </p:txBody>
      </p:sp>
      <p:sp>
        <p:nvSpPr>
          <p:cNvPr id="241667" name="Content Placeholder 2"/>
          <p:cNvSpPr>
            <a:spLocks noGrp="1"/>
          </p:cNvSpPr>
          <p:nvPr>
            <p:ph idx="4294967295"/>
          </p:nvPr>
        </p:nvSpPr>
        <p:spPr>
          <a:xfrm>
            <a:off x="323850" y="1557338"/>
            <a:ext cx="8569325" cy="4176712"/>
          </a:xfrm>
        </p:spPr>
        <p:txBody>
          <a:bodyPr/>
          <a:lstStyle/>
          <a:p>
            <a:pPr eaLnBrk="1" hangingPunct="1">
              <a:buFont typeface="Wingdings" charset="0"/>
              <a:buChar char="n"/>
              <a:defRPr/>
            </a:pPr>
            <a:r>
              <a:rPr lang="en-ZA" sz="3400" dirty="0" smtClean="0">
                <a:ea typeface="+mn-ea"/>
                <a:cs typeface="+mn-cs"/>
              </a:rPr>
              <a:t>Services are sensitive/responsive to patient needs, fostering culture of dignity</a:t>
            </a:r>
          </a:p>
          <a:p>
            <a:pPr eaLnBrk="1" hangingPunct="1">
              <a:buFont typeface="Wingdings" charset="0"/>
              <a:buChar char="n"/>
              <a:defRPr/>
            </a:pPr>
            <a:r>
              <a:rPr lang="en-ZA" sz="3400" dirty="0" smtClean="0">
                <a:ea typeface="+mn-ea"/>
                <a:cs typeface="+mn-cs"/>
              </a:rPr>
              <a:t>Facilities respect medical ethics</a:t>
            </a:r>
          </a:p>
          <a:p>
            <a:pPr eaLnBrk="1" hangingPunct="1">
              <a:buFont typeface="Wingdings" charset="0"/>
              <a:buChar char="n"/>
              <a:defRPr/>
            </a:pPr>
            <a:r>
              <a:rPr lang="en-ZA" sz="3400" dirty="0" smtClean="0">
                <a:ea typeface="+mn-ea"/>
                <a:cs typeface="+mn-cs"/>
              </a:rPr>
              <a:t>Services are culturally appropriate</a:t>
            </a:r>
          </a:p>
          <a:p>
            <a:pPr eaLnBrk="1" hangingPunct="1">
              <a:buFont typeface="Wingdings" charset="0"/>
              <a:buChar char="n"/>
              <a:defRPr/>
            </a:pPr>
            <a:r>
              <a:rPr lang="en-ZA" sz="3200" dirty="0" smtClean="0">
                <a:ea typeface="+mn-ea"/>
                <a:cs typeface="+mn-cs"/>
              </a:rPr>
              <a:t>Translation should be available</a:t>
            </a:r>
          </a:p>
          <a:p>
            <a:pPr eaLnBrk="1" hangingPunct="1">
              <a:buFont typeface="Wingdings" charset="0"/>
              <a:buChar char="n"/>
              <a:defRPr/>
            </a:pPr>
            <a:r>
              <a:rPr lang="en-ZA" sz="3200" dirty="0" smtClean="0">
                <a:ea typeface="+mn-ea"/>
                <a:cs typeface="+mn-cs"/>
              </a:rPr>
              <a:t>Sensitive to gender and age</a:t>
            </a:r>
          </a:p>
          <a:p>
            <a:pPr eaLnBrk="1" hangingPunct="1">
              <a:buFont typeface="Wingdings" charset="0"/>
              <a:buChar char="n"/>
              <a:defRPr/>
            </a:pPr>
            <a:r>
              <a:rPr lang="en-ZA" sz="3200" dirty="0" smtClean="0">
                <a:ea typeface="+mn-ea"/>
                <a:cs typeface="+mn-cs"/>
              </a:rPr>
              <a:t>Respectful of confidentiality/privacy	</a:t>
            </a:r>
          </a:p>
          <a:p>
            <a:pPr eaLnBrk="1" hangingPunct="1">
              <a:buFont typeface="Wingdings" charset="0"/>
              <a:buNone/>
              <a:defRPr/>
            </a:pPr>
            <a:endParaRPr lang="en-ZA" sz="3200" dirty="0" smtClean="0">
              <a:ea typeface="+mn-ea"/>
              <a:cs typeface="+mn-cs"/>
            </a:endParaRPr>
          </a:p>
          <a:p>
            <a:pPr algn="just" eaLnBrk="1" hangingPunct="1">
              <a:buFont typeface="Wingdings" charset="0"/>
              <a:buNone/>
              <a:defRPr/>
            </a:pPr>
            <a:r>
              <a:rPr lang="en-ZA" dirty="0" smtClean="0">
                <a:ea typeface="+mn-ea"/>
                <a:cs typeface="+mn-cs"/>
              </a:rPr>
              <a:t>   </a:t>
            </a:r>
          </a:p>
        </p:txBody>
      </p:sp>
      <p:pic>
        <p:nvPicPr>
          <p:cNvPr id="50179" name="Picture 4" descr="Learning Network logo"/>
          <p:cNvPicPr>
            <a:picLocks noChangeAspect="1" noChangeArrowheads="1"/>
          </p:cNvPicPr>
          <p:nvPr/>
        </p:nvPicPr>
        <p:blipFill>
          <a:blip r:embed="rId3" cstate="print"/>
          <a:srcRect/>
          <a:stretch>
            <a:fillRect/>
          </a:stretch>
        </p:blipFill>
        <p:spPr bwMode="auto">
          <a:xfrm>
            <a:off x="7235825" y="5084763"/>
            <a:ext cx="1714500" cy="1376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Title 1"/>
          <p:cNvSpPr>
            <a:spLocks noGrp="1"/>
          </p:cNvSpPr>
          <p:nvPr>
            <p:ph type="title" idx="4294967295"/>
          </p:nvPr>
        </p:nvSpPr>
        <p:spPr/>
        <p:txBody>
          <a:bodyPr anchor="ctr"/>
          <a:lstStyle/>
          <a:p>
            <a:pPr algn="ctr" eaLnBrk="1" hangingPunct="1">
              <a:defRPr/>
            </a:pPr>
            <a:r>
              <a:rPr lang="en-ZA" b="1" smtClean="0">
                <a:solidFill>
                  <a:srgbClr val="FF9933"/>
                </a:solidFill>
                <a:latin typeface="Arial" charset="0"/>
                <a:ea typeface="+mj-ea"/>
                <a:cs typeface="+mj-cs"/>
              </a:rPr>
              <a:t>Quality </a:t>
            </a:r>
          </a:p>
        </p:txBody>
      </p:sp>
      <p:sp>
        <p:nvSpPr>
          <p:cNvPr id="243715" name="Content Placeholder 2"/>
          <p:cNvSpPr>
            <a:spLocks noGrp="1"/>
          </p:cNvSpPr>
          <p:nvPr>
            <p:ph idx="4294967295"/>
          </p:nvPr>
        </p:nvSpPr>
        <p:spPr>
          <a:xfrm>
            <a:off x="323850" y="1484313"/>
            <a:ext cx="8229600" cy="4033837"/>
          </a:xfrm>
        </p:spPr>
        <p:txBody>
          <a:bodyPr/>
          <a:lstStyle/>
          <a:p>
            <a:pPr eaLnBrk="1" hangingPunct="1">
              <a:buFont typeface="Wingdings" charset="0"/>
              <a:buChar char="n"/>
              <a:defRPr/>
            </a:pPr>
            <a:r>
              <a:rPr lang="en-ZA" sz="3400" dirty="0" smtClean="0">
                <a:ea typeface="+mn-ea"/>
                <a:cs typeface="+mn-cs"/>
              </a:rPr>
              <a:t>Services are medically appropriate</a:t>
            </a:r>
            <a:endParaRPr lang="en-ZA" sz="1400" dirty="0" smtClean="0">
              <a:ea typeface="+mn-ea"/>
              <a:cs typeface="+mn-cs"/>
            </a:endParaRPr>
          </a:p>
          <a:p>
            <a:pPr eaLnBrk="1" hangingPunct="1">
              <a:buFont typeface="Wingdings" charset="0"/>
              <a:buChar char="n"/>
              <a:defRPr/>
            </a:pPr>
            <a:r>
              <a:rPr lang="en-ZA" sz="3400" dirty="0" smtClean="0">
                <a:ea typeface="+mn-ea"/>
                <a:cs typeface="+mn-cs"/>
              </a:rPr>
              <a:t>Standards for treatment and quality</a:t>
            </a:r>
          </a:p>
          <a:p>
            <a:pPr eaLnBrk="1" hangingPunct="1">
              <a:buFont typeface="Wingdings" charset="0"/>
              <a:buChar char="n"/>
              <a:defRPr/>
            </a:pPr>
            <a:r>
              <a:rPr lang="en-ZA" sz="3400" dirty="0" smtClean="0">
                <a:ea typeface="+mn-ea"/>
                <a:cs typeface="+mn-cs"/>
              </a:rPr>
              <a:t>Meets health needs</a:t>
            </a:r>
            <a:endParaRPr lang="en-ZA" sz="1400" dirty="0" smtClean="0">
              <a:ea typeface="+mn-ea"/>
              <a:cs typeface="+mn-cs"/>
            </a:endParaRPr>
          </a:p>
          <a:p>
            <a:pPr eaLnBrk="1" hangingPunct="1">
              <a:buFont typeface="Wingdings" charset="0"/>
              <a:buChar char="n"/>
              <a:defRPr/>
            </a:pPr>
            <a:r>
              <a:rPr lang="en-ZA" sz="3400" dirty="0" smtClean="0">
                <a:ea typeface="+mn-ea"/>
                <a:cs typeface="+mn-cs"/>
              </a:rPr>
              <a:t>Well-trained and -supervised personnel</a:t>
            </a:r>
            <a:endParaRPr lang="en-ZA" sz="1400" dirty="0" smtClean="0">
              <a:ea typeface="+mn-ea"/>
              <a:cs typeface="+mn-cs"/>
            </a:endParaRPr>
          </a:p>
          <a:p>
            <a:pPr eaLnBrk="1" hangingPunct="1">
              <a:buFont typeface="Wingdings" charset="0"/>
              <a:buChar char="n"/>
              <a:defRPr/>
            </a:pPr>
            <a:r>
              <a:rPr lang="en-ZA" sz="3200" dirty="0" smtClean="0">
                <a:ea typeface="+mn-ea"/>
                <a:cs typeface="+mn-cs"/>
              </a:rPr>
              <a:t>Scientifically approved, unexpired drugs</a:t>
            </a:r>
          </a:p>
          <a:p>
            <a:pPr eaLnBrk="1" hangingPunct="1">
              <a:buFont typeface="Wingdings" charset="0"/>
              <a:buChar char="n"/>
              <a:defRPr/>
            </a:pPr>
            <a:r>
              <a:rPr lang="en-ZA" sz="3200" dirty="0" smtClean="0">
                <a:ea typeface="+mn-ea"/>
                <a:cs typeface="+mn-cs"/>
              </a:rPr>
              <a:t>Quality buildings, adequate water, sanitation</a:t>
            </a:r>
          </a:p>
          <a:p>
            <a:pPr algn="just" eaLnBrk="1" hangingPunct="1">
              <a:buFont typeface="Wingdings" charset="0"/>
              <a:buNone/>
              <a:defRPr/>
            </a:pPr>
            <a:r>
              <a:rPr lang="en-ZA" dirty="0" smtClean="0">
                <a:ea typeface="+mn-ea"/>
                <a:cs typeface="+mn-cs"/>
              </a:rPr>
              <a:t>   </a:t>
            </a:r>
          </a:p>
        </p:txBody>
      </p:sp>
      <p:pic>
        <p:nvPicPr>
          <p:cNvPr id="52227" name="Picture 4" descr="Learning Network logo"/>
          <p:cNvPicPr>
            <a:picLocks noChangeAspect="1" noChangeArrowheads="1"/>
          </p:cNvPicPr>
          <p:nvPr/>
        </p:nvPicPr>
        <p:blipFill>
          <a:blip r:embed="rId3" cstate="print"/>
          <a:srcRect/>
          <a:stretch>
            <a:fillRect/>
          </a:stretch>
        </p:blipFill>
        <p:spPr bwMode="auto">
          <a:xfrm>
            <a:off x="7235825" y="5084763"/>
            <a:ext cx="1714500" cy="1376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idx="4294967295"/>
          </p:nvPr>
        </p:nvSpPr>
        <p:spPr/>
        <p:txBody>
          <a:bodyPr anchor="ctr"/>
          <a:lstStyle/>
          <a:p>
            <a:pPr algn="ctr" eaLnBrk="1" hangingPunct="1">
              <a:defRPr/>
            </a:pPr>
            <a:r>
              <a:rPr lang="en-ZA" b="1" smtClean="0">
                <a:solidFill>
                  <a:srgbClr val="FF9933"/>
                </a:solidFill>
                <a:latin typeface="Arial" charset="0"/>
                <a:ea typeface="+mj-ea"/>
                <a:cs typeface="+mj-cs"/>
              </a:rPr>
              <a:t>Learning Network Mission </a:t>
            </a:r>
          </a:p>
        </p:txBody>
      </p:sp>
      <p:sp>
        <p:nvSpPr>
          <p:cNvPr id="114691" name="Content Placeholder 2"/>
          <p:cNvSpPr>
            <a:spLocks noGrp="1"/>
          </p:cNvSpPr>
          <p:nvPr>
            <p:ph idx="4294967295"/>
          </p:nvPr>
        </p:nvSpPr>
        <p:spPr>
          <a:xfrm>
            <a:off x="323850" y="1341438"/>
            <a:ext cx="8229600" cy="4392612"/>
          </a:xfrm>
        </p:spPr>
        <p:txBody>
          <a:bodyPr/>
          <a:lstStyle/>
          <a:p>
            <a:pPr eaLnBrk="1" hangingPunct="1">
              <a:buFont typeface="Wingdings" charset="0"/>
              <a:buNone/>
              <a:defRPr/>
            </a:pPr>
            <a:r>
              <a:rPr lang="en-ZA" smtClean="0">
                <a:ea typeface="+mn-ea"/>
                <a:cs typeface="+mn-cs"/>
              </a:rPr>
              <a:t>  </a:t>
            </a:r>
          </a:p>
          <a:p>
            <a:pPr eaLnBrk="1" hangingPunct="1">
              <a:buFont typeface="Wingdings" charset="0"/>
              <a:buNone/>
              <a:defRPr/>
            </a:pPr>
            <a:r>
              <a:rPr lang="en-ZA" b="1" smtClean="0">
                <a:ea typeface="+mn-ea"/>
                <a:cs typeface="+mn-cs"/>
              </a:rPr>
              <a:t> </a:t>
            </a:r>
            <a:r>
              <a:rPr lang="en-ZA" sz="4200" b="1" smtClean="0">
                <a:ea typeface="+mn-ea"/>
                <a:cs typeface="+mn-cs"/>
              </a:rPr>
              <a:t>Mission </a:t>
            </a:r>
          </a:p>
          <a:p>
            <a:pPr eaLnBrk="1" hangingPunct="1">
              <a:buFont typeface="Wingdings" charset="0"/>
              <a:buNone/>
              <a:defRPr/>
            </a:pPr>
            <a:r>
              <a:rPr lang="en-ZA" sz="3800" b="1" smtClean="0">
                <a:ea typeface="+mn-ea"/>
                <a:cs typeface="+mn-cs"/>
              </a:rPr>
              <a:t>  </a:t>
            </a:r>
            <a:r>
              <a:rPr lang="en-ZA" sz="3700" smtClean="0">
                <a:ea typeface="+mn-ea"/>
                <a:cs typeface="+mn-cs"/>
              </a:rPr>
              <a:t>The Learning Network strives to build best practice in realising the right to health through action and reflection</a:t>
            </a:r>
          </a:p>
          <a:p>
            <a:pPr eaLnBrk="1" hangingPunct="1">
              <a:buFont typeface="Wingdings" charset="0"/>
              <a:buNone/>
              <a:defRPr/>
            </a:pPr>
            <a:endParaRPr lang="en-ZA" sz="2900" smtClean="0">
              <a:ea typeface="+mn-ea"/>
              <a:cs typeface="+mn-cs"/>
            </a:endParaRPr>
          </a:p>
          <a:p>
            <a:pPr eaLnBrk="1" hangingPunct="1">
              <a:buFont typeface="Wingdings" charset="0"/>
              <a:buNone/>
              <a:defRPr/>
            </a:pPr>
            <a:endParaRPr lang="en-ZA" sz="1800" smtClean="0">
              <a:ea typeface="+mn-ea"/>
              <a:cs typeface="+mn-cs"/>
            </a:endParaRPr>
          </a:p>
          <a:p>
            <a:pPr algn="just" eaLnBrk="1" hangingPunct="1">
              <a:buFont typeface="Wingdings" charset="0"/>
              <a:buNone/>
              <a:defRPr/>
            </a:pPr>
            <a:r>
              <a:rPr lang="en-ZA" smtClean="0">
                <a:ea typeface="+mn-ea"/>
                <a:cs typeface="+mn-cs"/>
              </a:rPr>
              <a:t>   </a:t>
            </a:r>
          </a:p>
        </p:txBody>
      </p:sp>
      <p:pic>
        <p:nvPicPr>
          <p:cNvPr id="17411" name="Picture 4" descr="Learning Network logo"/>
          <p:cNvPicPr>
            <a:picLocks noChangeAspect="1" noChangeArrowheads="1"/>
          </p:cNvPicPr>
          <p:nvPr/>
        </p:nvPicPr>
        <p:blipFill>
          <a:blip r:embed="rId3" cstate="print"/>
          <a:srcRect/>
          <a:stretch>
            <a:fillRect/>
          </a:stretch>
        </p:blipFill>
        <p:spPr bwMode="auto">
          <a:xfrm>
            <a:off x="6372225" y="4797425"/>
            <a:ext cx="2146300" cy="1722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Title 1"/>
          <p:cNvSpPr>
            <a:spLocks noGrp="1"/>
          </p:cNvSpPr>
          <p:nvPr>
            <p:ph type="title" idx="4294967295"/>
          </p:nvPr>
        </p:nvSpPr>
        <p:spPr>
          <a:xfrm>
            <a:off x="179388" y="1268413"/>
            <a:ext cx="8697912" cy="2736850"/>
          </a:xfrm>
        </p:spPr>
        <p:txBody>
          <a:bodyPr anchor="ctr"/>
          <a:lstStyle/>
          <a:p>
            <a:pPr algn="ctr" eaLnBrk="1" hangingPunct="1"/>
            <a:r>
              <a:rPr lang="en-ZA" sz="5400" b="1" i="1" smtClean="0">
                <a:solidFill>
                  <a:schemeClr val="tx1"/>
                </a:solidFill>
                <a:latin typeface="Arial" pitchFamily="34" charset="0"/>
              </a:rPr>
              <a:t>How</a:t>
            </a:r>
            <a:r>
              <a:rPr lang="en-ZA" sz="5400" b="1" smtClean="0">
                <a:solidFill>
                  <a:schemeClr val="tx1"/>
                </a:solidFill>
                <a:latin typeface="Arial" pitchFamily="34" charset="0"/>
              </a:rPr>
              <a:t> can the right to </a:t>
            </a:r>
            <a:r>
              <a:rPr lang="en-ZA" altLang="en-US" sz="5400" b="1" smtClean="0">
                <a:solidFill>
                  <a:schemeClr val="tx1"/>
                </a:solidFill>
                <a:latin typeface="Arial" pitchFamily="34" charset="0"/>
              </a:rPr>
              <a:t>“</a:t>
            </a:r>
            <a:r>
              <a:rPr lang="en-ZA" sz="5400" b="1" smtClean="0">
                <a:solidFill>
                  <a:schemeClr val="tx1"/>
                </a:solidFill>
                <a:latin typeface="Arial" pitchFamily="34" charset="0"/>
              </a:rPr>
              <a:t>access to health care</a:t>
            </a:r>
            <a:r>
              <a:rPr lang="en-ZA" altLang="en-US" sz="5400" b="1" smtClean="0">
                <a:solidFill>
                  <a:schemeClr val="tx1"/>
                </a:solidFill>
                <a:latin typeface="Arial" pitchFamily="34" charset="0"/>
              </a:rPr>
              <a:t>”</a:t>
            </a:r>
            <a:r>
              <a:rPr lang="en-ZA" sz="5400" b="1" smtClean="0">
                <a:solidFill>
                  <a:schemeClr val="tx1"/>
                </a:solidFill>
                <a:latin typeface="Arial" pitchFamily="34" charset="0"/>
              </a:rPr>
              <a:t> be ensured?</a:t>
            </a:r>
            <a:endParaRPr lang="en-ZA" sz="3800" b="1" smtClean="0"/>
          </a:p>
        </p:txBody>
      </p:sp>
      <p:pic>
        <p:nvPicPr>
          <p:cNvPr id="54274" name="Picture 4" descr="Learning Network logo"/>
          <p:cNvPicPr>
            <a:picLocks noChangeAspect="1" noChangeArrowheads="1"/>
          </p:cNvPicPr>
          <p:nvPr/>
        </p:nvPicPr>
        <p:blipFill>
          <a:blip r:embed="rId3" cstate="print"/>
          <a:srcRect/>
          <a:stretch>
            <a:fillRect/>
          </a:stretch>
        </p:blipFill>
        <p:spPr bwMode="auto">
          <a:xfrm>
            <a:off x="6997700" y="4797425"/>
            <a:ext cx="2146300" cy="1722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Title 1"/>
          <p:cNvSpPr>
            <a:spLocks noGrp="1"/>
          </p:cNvSpPr>
          <p:nvPr>
            <p:ph type="title" idx="4294967295"/>
          </p:nvPr>
        </p:nvSpPr>
        <p:spPr/>
        <p:txBody>
          <a:bodyPr anchor="ctr"/>
          <a:lstStyle/>
          <a:p>
            <a:pPr algn="ctr" eaLnBrk="1" hangingPunct="1">
              <a:defRPr/>
            </a:pPr>
            <a:r>
              <a:rPr lang="en-ZA" sz="3800" b="1" dirty="0" smtClean="0">
                <a:solidFill>
                  <a:srgbClr val="FF9933"/>
                </a:solidFill>
                <a:latin typeface="Arial" charset="0"/>
                <a:ea typeface="+mj-ea"/>
                <a:cs typeface="+mj-cs"/>
              </a:rPr>
              <a:t>Obligations &amp; Health Rights</a:t>
            </a:r>
          </a:p>
        </p:txBody>
      </p:sp>
      <p:sp>
        <p:nvSpPr>
          <p:cNvPr id="217091" name="Content Placeholder 2"/>
          <p:cNvSpPr>
            <a:spLocks noGrp="1"/>
          </p:cNvSpPr>
          <p:nvPr>
            <p:ph idx="4294967295"/>
          </p:nvPr>
        </p:nvSpPr>
        <p:spPr>
          <a:xfrm>
            <a:off x="323850" y="1484313"/>
            <a:ext cx="8229600" cy="4681537"/>
          </a:xfrm>
        </p:spPr>
        <p:txBody>
          <a:bodyPr/>
          <a:lstStyle/>
          <a:p>
            <a:pPr marL="0" indent="0" eaLnBrk="1" hangingPunct="1">
              <a:buFont typeface="Wingdings" charset="0"/>
              <a:buNone/>
              <a:defRPr/>
            </a:pPr>
            <a:r>
              <a:rPr lang="en-ZA" sz="3400" dirty="0" smtClean="0">
                <a:ea typeface="+mn-ea"/>
                <a:cs typeface="+mn-cs"/>
              </a:rPr>
              <a:t>What government (and others) must do:</a:t>
            </a:r>
          </a:p>
          <a:p>
            <a:pPr marL="0" indent="0" algn="ctr" eaLnBrk="1" hangingPunct="1">
              <a:spcBef>
                <a:spcPts val="1400"/>
              </a:spcBef>
              <a:spcAft>
                <a:spcPts val="600"/>
              </a:spcAft>
              <a:buFont typeface="Wingdings" charset="0"/>
              <a:buNone/>
              <a:defRPr/>
            </a:pPr>
            <a:r>
              <a:rPr lang="en-ZA" sz="3200" u="sng" dirty="0" smtClean="0">
                <a:ea typeface="+mn-ea"/>
                <a:cs typeface="+mn-cs"/>
              </a:rPr>
              <a:t>Respect</a:t>
            </a:r>
            <a:r>
              <a:rPr lang="en-ZA" sz="3200" dirty="0" smtClean="0">
                <a:ea typeface="+mn-ea"/>
                <a:cs typeface="+mn-cs"/>
              </a:rPr>
              <a:t> (no interference in exercise)</a:t>
            </a:r>
            <a:endParaRPr lang="en-ZA" sz="1200" dirty="0" smtClean="0">
              <a:ea typeface="+mn-ea"/>
              <a:cs typeface="+mn-cs"/>
            </a:endParaRPr>
          </a:p>
          <a:p>
            <a:pPr marL="0" indent="0" algn="ctr" eaLnBrk="1" hangingPunct="1">
              <a:spcBef>
                <a:spcPts val="1400"/>
              </a:spcBef>
              <a:spcAft>
                <a:spcPts val="600"/>
              </a:spcAft>
              <a:buFont typeface="Wingdings" charset="0"/>
              <a:buNone/>
              <a:defRPr/>
            </a:pPr>
            <a:r>
              <a:rPr lang="en-ZA" sz="3200" u="sng" dirty="0" smtClean="0">
                <a:ea typeface="+mn-ea"/>
                <a:cs typeface="+mn-cs"/>
              </a:rPr>
              <a:t>Protect</a:t>
            </a:r>
            <a:r>
              <a:rPr lang="en-ZA" sz="3200" dirty="0" smtClean="0">
                <a:ea typeface="+mn-ea"/>
                <a:cs typeface="+mn-cs"/>
              </a:rPr>
              <a:t> (prevent violations of rights) </a:t>
            </a:r>
            <a:endParaRPr lang="en-ZA" sz="1200" dirty="0" smtClean="0">
              <a:ea typeface="+mn-ea"/>
              <a:cs typeface="+mn-cs"/>
            </a:endParaRPr>
          </a:p>
          <a:p>
            <a:pPr marL="0" indent="0" algn="ctr" eaLnBrk="1" hangingPunct="1">
              <a:spcBef>
                <a:spcPts val="1400"/>
              </a:spcBef>
              <a:spcAft>
                <a:spcPts val="600"/>
              </a:spcAft>
              <a:buFont typeface="Wingdings" charset="0"/>
              <a:buNone/>
              <a:defRPr/>
            </a:pPr>
            <a:r>
              <a:rPr lang="en-ZA" sz="3200" u="sng" dirty="0" smtClean="0">
                <a:ea typeface="+mn-ea"/>
                <a:cs typeface="+mn-cs"/>
              </a:rPr>
              <a:t>Fulfil</a:t>
            </a:r>
            <a:r>
              <a:rPr lang="en-ZA" sz="3200" dirty="0" smtClean="0">
                <a:ea typeface="+mn-ea"/>
                <a:cs typeface="+mn-cs"/>
              </a:rPr>
              <a:t> (positive action to ensure rights)</a:t>
            </a:r>
            <a:endParaRPr lang="en-ZA" sz="1200" dirty="0" smtClean="0">
              <a:ea typeface="+mn-ea"/>
              <a:cs typeface="+mn-cs"/>
            </a:endParaRPr>
          </a:p>
          <a:p>
            <a:pPr marL="0" indent="0" algn="ctr" eaLnBrk="1" hangingPunct="1">
              <a:spcBef>
                <a:spcPts val="1400"/>
              </a:spcBef>
              <a:spcAft>
                <a:spcPts val="600"/>
              </a:spcAft>
              <a:buFont typeface="Wingdings" charset="0"/>
              <a:buNone/>
              <a:defRPr/>
            </a:pPr>
            <a:r>
              <a:rPr lang="en-ZA" sz="3200" u="sng" dirty="0" smtClean="0">
                <a:ea typeface="+mn-ea"/>
                <a:cs typeface="+mn-cs"/>
              </a:rPr>
              <a:t>Promote</a:t>
            </a:r>
            <a:r>
              <a:rPr lang="en-ZA" sz="3200" dirty="0" smtClean="0">
                <a:ea typeface="+mn-ea"/>
                <a:cs typeface="+mn-cs"/>
              </a:rPr>
              <a:t> (ensure rights are known)</a:t>
            </a:r>
          </a:p>
          <a:p>
            <a:pPr eaLnBrk="1" hangingPunct="1">
              <a:buFont typeface="Wingdings" charset="0"/>
              <a:buNone/>
              <a:defRPr/>
            </a:pPr>
            <a:endParaRPr lang="en-ZA" sz="1400" dirty="0" smtClean="0">
              <a:ea typeface="+mn-ea"/>
              <a:cs typeface="+mn-cs"/>
            </a:endParaRPr>
          </a:p>
          <a:p>
            <a:pPr eaLnBrk="1" hangingPunct="1">
              <a:buFont typeface="Wingdings" charset="0"/>
              <a:buNone/>
              <a:defRPr/>
            </a:pPr>
            <a:endParaRPr lang="en-ZA" sz="3200" dirty="0" smtClean="0">
              <a:ea typeface="+mn-ea"/>
              <a:cs typeface="+mn-cs"/>
            </a:endParaRPr>
          </a:p>
          <a:p>
            <a:pPr algn="just" eaLnBrk="1" hangingPunct="1">
              <a:buFont typeface="Wingdings" charset="0"/>
              <a:buNone/>
              <a:defRPr/>
            </a:pPr>
            <a:r>
              <a:rPr lang="en-ZA" dirty="0" smtClean="0">
                <a:ea typeface="+mn-ea"/>
                <a:cs typeface="+mn-cs"/>
              </a:rPr>
              <a:t>   </a:t>
            </a:r>
          </a:p>
        </p:txBody>
      </p:sp>
      <p:pic>
        <p:nvPicPr>
          <p:cNvPr id="56323" name="Picture 4" descr="Learning Network logo"/>
          <p:cNvPicPr>
            <a:picLocks noChangeAspect="1" noChangeArrowheads="1"/>
          </p:cNvPicPr>
          <p:nvPr/>
        </p:nvPicPr>
        <p:blipFill>
          <a:blip r:embed="rId3" cstate="print"/>
          <a:srcRect/>
          <a:stretch>
            <a:fillRect/>
          </a:stretch>
        </p:blipFill>
        <p:spPr bwMode="auto">
          <a:xfrm>
            <a:off x="7250113" y="5084763"/>
            <a:ext cx="1714500" cy="1376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Title 1"/>
          <p:cNvSpPr>
            <a:spLocks noGrp="1"/>
          </p:cNvSpPr>
          <p:nvPr>
            <p:ph type="title" idx="4294967295"/>
          </p:nvPr>
        </p:nvSpPr>
        <p:spPr/>
        <p:txBody>
          <a:bodyPr anchor="ctr"/>
          <a:lstStyle/>
          <a:p>
            <a:pPr algn="ctr" eaLnBrk="1" hangingPunct="1">
              <a:defRPr/>
            </a:pPr>
            <a:r>
              <a:rPr lang="en-ZA" sz="3800" b="1" dirty="0" smtClean="0">
                <a:solidFill>
                  <a:srgbClr val="FF9933"/>
                </a:solidFill>
                <a:latin typeface="Arial" charset="0"/>
                <a:ea typeface="+mj-ea"/>
                <a:cs typeface="+mj-cs"/>
              </a:rPr>
              <a:t>Obligations &amp; Health Rights</a:t>
            </a:r>
          </a:p>
        </p:txBody>
      </p:sp>
      <p:sp>
        <p:nvSpPr>
          <p:cNvPr id="217091" name="Content Placeholder 2"/>
          <p:cNvSpPr>
            <a:spLocks noGrp="1"/>
          </p:cNvSpPr>
          <p:nvPr>
            <p:ph idx="4294967295"/>
          </p:nvPr>
        </p:nvSpPr>
        <p:spPr>
          <a:xfrm>
            <a:off x="323850" y="1484313"/>
            <a:ext cx="8229600" cy="4681537"/>
          </a:xfrm>
        </p:spPr>
        <p:txBody>
          <a:bodyPr/>
          <a:lstStyle/>
          <a:p>
            <a:pPr marL="0" indent="0" eaLnBrk="1" hangingPunct="1">
              <a:buFont typeface="Wingdings" charset="0"/>
              <a:buNone/>
              <a:defRPr/>
            </a:pPr>
            <a:r>
              <a:rPr lang="en-ZA" sz="3400" i="1" dirty="0" smtClean="0">
                <a:ea typeface="+mn-ea"/>
                <a:cs typeface="+mn-cs"/>
              </a:rPr>
              <a:t>How</a:t>
            </a:r>
            <a:r>
              <a:rPr lang="en-ZA" sz="3400" dirty="0" smtClean="0">
                <a:ea typeface="+mn-ea"/>
                <a:cs typeface="+mn-cs"/>
              </a:rPr>
              <a:t> does government have to secure health rights:</a:t>
            </a:r>
          </a:p>
          <a:p>
            <a:pPr marL="0" indent="0" algn="ctr" eaLnBrk="1" hangingPunct="1">
              <a:spcBef>
                <a:spcPts val="2000"/>
              </a:spcBef>
              <a:spcAft>
                <a:spcPts val="600"/>
              </a:spcAft>
              <a:buFont typeface="Wingdings" charset="0"/>
              <a:buNone/>
              <a:defRPr/>
            </a:pPr>
            <a:r>
              <a:rPr lang="en-ZA" sz="3200" dirty="0" smtClean="0">
                <a:ea typeface="+mn-ea"/>
                <a:cs typeface="+mn-cs"/>
              </a:rPr>
              <a:t>Progressive Realisation</a:t>
            </a:r>
          </a:p>
          <a:p>
            <a:pPr marL="0" indent="0" algn="ctr" eaLnBrk="1" hangingPunct="1">
              <a:spcBef>
                <a:spcPts val="2000"/>
              </a:spcBef>
              <a:spcAft>
                <a:spcPts val="600"/>
              </a:spcAft>
              <a:buFont typeface="Wingdings" charset="0"/>
              <a:buNone/>
              <a:defRPr/>
            </a:pPr>
            <a:r>
              <a:rPr lang="en-ZA" sz="3200" dirty="0" smtClean="0">
                <a:ea typeface="+mn-ea"/>
                <a:cs typeface="+mn-cs"/>
              </a:rPr>
              <a:t>Participation</a:t>
            </a:r>
          </a:p>
          <a:p>
            <a:pPr marL="0" indent="0" algn="ctr" eaLnBrk="1" hangingPunct="1">
              <a:spcBef>
                <a:spcPts val="2000"/>
              </a:spcBef>
              <a:spcAft>
                <a:spcPts val="600"/>
              </a:spcAft>
              <a:buFont typeface="Wingdings" charset="0"/>
              <a:buNone/>
              <a:defRPr/>
            </a:pPr>
            <a:r>
              <a:rPr lang="en-ZA" sz="3200" dirty="0" smtClean="0">
                <a:ea typeface="+mn-ea"/>
                <a:cs typeface="+mn-cs"/>
              </a:rPr>
              <a:t>Accountability</a:t>
            </a:r>
          </a:p>
          <a:p>
            <a:pPr eaLnBrk="1" hangingPunct="1">
              <a:buFont typeface="Wingdings" charset="0"/>
              <a:buNone/>
              <a:defRPr/>
            </a:pPr>
            <a:endParaRPr lang="en-ZA" sz="1400" dirty="0" smtClean="0">
              <a:ea typeface="+mn-ea"/>
              <a:cs typeface="+mn-cs"/>
            </a:endParaRPr>
          </a:p>
          <a:p>
            <a:pPr eaLnBrk="1" hangingPunct="1">
              <a:buFont typeface="Wingdings" charset="0"/>
              <a:buNone/>
              <a:defRPr/>
            </a:pPr>
            <a:endParaRPr lang="en-ZA" sz="3200" dirty="0" smtClean="0">
              <a:ea typeface="+mn-ea"/>
              <a:cs typeface="+mn-cs"/>
            </a:endParaRPr>
          </a:p>
          <a:p>
            <a:pPr algn="just" eaLnBrk="1" hangingPunct="1">
              <a:buFont typeface="Wingdings" charset="0"/>
              <a:buNone/>
              <a:defRPr/>
            </a:pPr>
            <a:r>
              <a:rPr lang="en-ZA" dirty="0" smtClean="0">
                <a:ea typeface="+mn-ea"/>
                <a:cs typeface="+mn-cs"/>
              </a:rPr>
              <a:t>   </a:t>
            </a:r>
          </a:p>
        </p:txBody>
      </p:sp>
      <p:pic>
        <p:nvPicPr>
          <p:cNvPr id="58371" name="Picture 4" descr="Learning Network logo"/>
          <p:cNvPicPr>
            <a:picLocks noChangeAspect="1" noChangeArrowheads="1"/>
          </p:cNvPicPr>
          <p:nvPr/>
        </p:nvPicPr>
        <p:blipFill>
          <a:blip r:embed="rId3" cstate="print"/>
          <a:srcRect/>
          <a:stretch>
            <a:fillRect/>
          </a:stretch>
        </p:blipFill>
        <p:spPr bwMode="auto">
          <a:xfrm>
            <a:off x="7250113" y="5084763"/>
            <a:ext cx="1714500" cy="1376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6"/>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fld id="{64C671A1-C912-4591-ABBB-8452BA4AADC6}" type="slidenum">
              <a:rPr lang="en-GB"/>
              <a:pPr/>
              <a:t>3</a:t>
            </a:fld>
            <a:endParaRPr lang="en-GB"/>
          </a:p>
        </p:txBody>
      </p:sp>
      <p:pic>
        <p:nvPicPr>
          <p:cNvPr id="19458" name="Picture 5" descr="ikamvalogo"/>
          <p:cNvPicPr>
            <a:picLocks noChangeAspect="1" noChangeArrowheads="1"/>
          </p:cNvPicPr>
          <p:nvPr/>
        </p:nvPicPr>
        <p:blipFill>
          <a:blip r:embed="rId3" cstate="print"/>
          <a:srcRect/>
          <a:stretch>
            <a:fillRect/>
          </a:stretch>
        </p:blipFill>
        <p:spPr bwMode="auto">
          <a:xfrm>
            <a:off x="2339975" y="620713"/>
            <a:ext cx="1030288" cy="1657350"/>
          </a:xfrm>
          <a:prstGeom prst="rect">
            <a:avLst/>
          </a:prstGeom>
          <a:noFill/>
          <a:ln w="9525">
            <a:noFill/>
            <a:miter lim="800000"/>
            <a:headEnd/>
            <a:tailEnd/>
          </a:ln>
        </p:spPr>
      </p:pic>
      <p:pic>
        <p:nvPicPr>
          <p:cNvPr id="19459" name="Picture 6" descr="wfplogo"/>
          <p:cNvPicPr>
            <a:picLocks noChangeAspect="1" noChangeArrowheads="1"/>
          </p:cNvPicPr>
          <p:nvPr/>
        </p:nvPicPr>
        <p:blipFill>
          <a:blip r:embed="rId4" cstate="print"/>
          <a:srcRect/>
          <a:stretch>
            <a:fillRect/>
          </a:stretch>
        </p:blipFill>
        <p:spPr bwMode="auto">
          <a:xfrm>
            <a:off x="539750" y="4076700"/>
            <a:ext cx="2879725" cy="1116013"/>
          </a:xfrm>
          <a:prstGeom prst="rect">
            <a:avLst/>
          </a:prstGeom>
          <a:noFill/>
          <a:ln w="9525">
            <a:noFill/>
            <a:miter lim="800000"/>
            <a:headEnd/>
            <a:tailEnd/>
          </a:ln>
        </p:spPr>
      </p:pic>
      <p:pic>
        <p:nvPicPr>
          <p:cNvPr id="19460" name="Picture 7" descr="UWC logo"/>
          <p:cNvPicPr>
            <a:picLocks noChangeAspect="1" noChangeArrowheads="1"/>
          </p:cNvPicPr>
          <p:nvPr/>
        </p:nvPicPr>
        <p:blipFill>
          <a:blip r:embed="rId5" cstate="print"/>
          <a:srcRect/>
          <a:stretch>
            <a:fillRect/>
          </a:stretch>
        </p:blipFill>
        <p:spPr bwMode="auto">
          <a:xfrm>
            <a:off x="4284663" y="4292600"/>
            <a:ext cx="1117600" cy="1368425"/>
          </a:xfrm>
          <a:prstGeom prst="rect">
            <a:avLst/>
          </a:prstGeom>
          <a:noFill/>
          <a:ln w="9525">
            <a:noFill/>
            <a:miter lim="800000"/>
            <a:headEnd/>
            <a:tailEnd/>
          </a:ln>
        </p:spPr>
      </p:pic>
      <p:pic>
        <p:nvPicPr>
          <p:cNvPr id="19461" name="Picture 8" descr="epilepsylogo"/>
          <p:cNvPicPr>
            <a:picLocks noChangeAspect="1" noChangeArrowheads="1"/>
          </p:cNvPicPr>
          <p:nvPr/>
        </p:nvPicPr>
        <p:blipFill>
          <a:blip r:embed="rId6" cstate="print"/>
          <a:srcRect/>
          <a:stretch>
            <a:fillRect/>
          </a:stretch>
        </p:blipFill>
        <p:spPr bwMode="auto">
          <a:xfrm>
            <a:off x="323850" y="5438775"/>
            <a:ext cx="3240088" cy="582613"/>
          </a:xfrm>
          <a:prstGeom prst="rect">
            <a:avLst/>
          </a:prstGeom>
          <a:noFill/>
          <a:ln w="9525">
            <a:noFill/>
            <a:miter lim="800000"/>
            <a:headEnd/>
            <a:tailEnd/>
          </a:ln>
        </p:spPr>
      </p:pic>
      <p:pic>
        <p:nvPicPr>
          <p:cNvPr id="19462" name="Picture 10" descr="UM logo"/>
          <p:cNvPicPr>
            <a:picLocks noChangeAspect="1" noChangeArrowheads="1"/>
          </p:cNvPicPr>
          <p:nvPr/>
        </p:nvPicPr>
        <p:blipFill>
          <a:blip r:embed="rId7" cstate="print"/>
          <a:srcRect/>
          <a:stretch>
            <a:fillRect/>
          </a:stretch>
        </p:blipFill>
        <p:spPr bwMode="auto">
          <a:xfrm>
            <a:off x="3708400" y="2924175"/>
            <a:ext cx="2268538" cy="660400"/>
          </a:xfrm>
          <a:prstGeom prst="rect">
            <a:avLst/>
          </a:prstGeom>
          <a:noFill/>
          <a:ln w="9525">
            <a:noFill/>
            <a:miter lim="800000"/>
            <a:headEnd/>
            <a:tailEnd/>
          </a:ln>
        </p:spPr>
      </p:pic>
      <p:pic>
        <p:nvPicPr>
          <p:cNvPr id="4105" name="Picture 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3850" y="692150"/>
            <a:ext cx="1595438" cy="1474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pic>
        <p:nvPicPr>
          <p:cNvPr id="4106" name="Picture 1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31913" y="2636838"/>
            <a:ext cx="1336675"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pic>
        <p:nvPicPr>
          <p:cNvPr id="19465" name="Picture 5" descr="uct logo white"/>
          <p:cNvPicPr>
            <a:picLocks noChangeAspect="1" noChangeArrowheads="1"/>
          </p:cNvPicPr>
          <p:nvPr/>
        </p:nvPicPr>
        <p:blipFill>
          <a:blip r:embed="rId10" cstate="print"/>
          <a:srcRect/>
          <a:stretch>
            <a:fillRect/>
          </a:stretch>
        </p:blipFill>
        <p:spPr bwMode="auto">
          <a:xfrm>
            <a:off x="4140200" y="935038"/>
            <a:ext cx="1439863" cy="1458912"/>
          </a:xfrm>
          <a:prstGeom prst="rect">
            <a:avLst/>
          </a:prstGeom>
          <a:noFill/>
          <a:ln w="9525">
            <a:noFill/>
            <a:miter lim="800000"/>
            <a:headEnd/>
            <a:tailEnd/>
          </a:ln>
        </p:spPr>
      </p:pic>
      <p:pic>
        <p:nvPicPr>
          <p:cNvPr id="19466" name="Picture 1" descr="flag_yellow_high (small).jpg"/>
          <p:cNvPicPr>
            <a:picLocks noChangeAspect="1"/>
          </p:cNvPicPr>
          <p:nvPr/>
        </p:nvPicPr>
        <p:blipFill>
          <a:blip r:embed="rId11" cstate="print"/>
          <a:srcRect/>
          <a:stretch>
            <a:fillRect/>
          </a:stretch>
        </p:blipFill>
        <p:spPr bwMode="auto">
          <a:xfrm>
            <a:off x="6432550" y="2708275"/>
            <a:ext cx="1852613" cy="1225550"/>
          </a:xfrm>
          <a:prstGeom prst="rect">
            <a:avLst/>
          </a:prstGeom>
          <a:noFill/>
          <a:ln w="9525">
            <a:noFill/>
            <a:miter lim="800000"/>
            <a:headEnd/>
            <a:tailEnd/>
          </a:ln>
        </p:spPr>
      </p:pic>
      <p:pic>
        <p:nvPicPr>
          <p:cNvPr id="19467" name="Picture 2" descr="NRF.jpg"/>
          <p:cNvPicPr>
            <a:picLocks noChangeAspect="1"/>
          </p:cNvPicPr>
          <p:nvPr/>
        </p:nvPicPr>
        <p:blipFill>
          <a:blip r:embed="rId12" cstate="print"/>
          <a:srcRect/>
          <a:stretch>
            <a:fillRect/>
          </a:stretch>
        </p:blipFill>
        <p:spPr bwMode="auto">
          <a:xfrm>
            <a:off x="6443663" y="836613"/>
            <a:ext cx="1782762" cy="1155700"/>
          </a:xfrm>
          <a:prstGeom prst="rect">
            <a:avLst/>
          </a:prstGeom>
          <a:noFill/>
          <a:ln w="9525">
            <a:noFill/>
            <a:miter lim="800000"/>
            <a:headEnd/>
            <a:tailEnd/>
          </a:ln>
        </p:spPr>
      </p:pic>
      <p:pic>
        <p:nvPicPr>
          <p:cNvPr id="19468" name="Picture 3" descr="OSF.jpg"/>
          <p:cNvPicPr>
            <a:picLocks noChangeAspect="1"/>
          </p:cNvPicPr>
          <p:nvPr/>
        </p:nvPicPr>
        <p:blipFill>
          <a:blip r:embed="rId13" cstate="print"/>
          <a:srcRect/>
          <a:stretch>
            <a:fillRect/>
          </a:stretch>
        </p:blipFill>
        <p:spPr bwMode="auto">
          <a:xfrm>
            <a:off x="5867400" y="4581525"/>
            <a:ext cx="2841625" cy="1104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itle 1"/>
          <p:cNvSpPr>
            <a:spLocks noGrp="1"/>
          </p:cNvSpPr>
          <p:nvPr>
            <p:ph type="title" idx="4294967295"/>
          </p:nvPr>
        </p:nvSpPr>
        <p:spPr>
          <a:xfrm>
            <a:off x="611188" y="2492375"/>
            <a:ext cx="8229600" cy="1139825"/>
          </a:xfrm>
        </p:spPr>
        <p:txBody>
          <a:bodyPr anchor="ctr"/>
          <a:lstStyle/>
          <a:p>
            <a:pPr algn="ctr" eaLnBrk="1" hangingPunct="1">
              <a:defRPr/>
            </a:pPr>
            <a:r>
              <a:rPr lang="en-ZA" sz="5400" b="1" smtClean="0">
                <a:solidFill>
                  <a:schemeClr val="tx1"/>
                </a:solidFill>
                <a:latin typeface="Arial" charset="0"/>
                <a:ea typeface="+mj-ea"/>
                <a:cs typeface="+mj-cs"/>
              </a:rPr>
              <a:t>What do you need to survive?</a:t>
            </a:r>
            <a:r>
              <a:rPr lang="en-ZA" sz="3800" b="1" smtClean="0">
                <a:solidFill>
                  <a:srgbClr val="FF9933"/>
                </a:solidFill>
                <a:latin typeface="Arial" charset="0"/>
                <a:ea typeface="+mj-ea"/>
                <a:cs typeface="+mj-cs"/>
              </a:rPr>
              <a:t> </a:t>
            </a:r>
          </a:p>
        </p:txBody>
      </p:sp>
      <p:pic>
        <p:nvPicPr>
          <p:cNvPr id="21506" name="Picture 4" descr="Learning Network logo"/>
          <p:cNvPicPr>
            <a:picLocks noChangeAspect="1" noChangeArrowheads="1"/>
          </p:cNvPicPr>
          <p:nvPr/>
        </p:nvPicPr>
        <p:blipFill>
          <a:blip r:embed="rId3" cstate="print"/>
          <a:srcRect/>
          <a:stretch>
            <a:fillRect/>
          </a:stretch>
        </p:blipFill>
        <p:spPr bwMode="auto">
          <a:xfrm>
            <a:off x="6372225" y="4797425"/>
            <a:ext cx="2146300" cy="1722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itle 1"/>
          <p:cNvSpPr>
            <a:spLocks noGrp="1"/>
          </p:cNvSpPr>
          <p:nvPr>
            <p:ph type="title" idx="4294967295"/>
          </p:nvPr>
        </p:nvSpPr>
        <p:spPr/>
        <p:txBody>
          <a:bodyPr anchor="ctr"/>
          <a:lstStyle/>
          <a:p>
            <a:pPr algn="ctr" eaLnBrk="1" hangingPunct="1">
              <a:defRPr/>
            </a:pPr>
            <a:r>
              <a:rPr lang="en-ZA" sz="4400" b="1" smtClean="0">
                <a:solidFill>
                  <a:srgbClr val="FF9933"/>
                </a:solidFill>
                <a:latin typeface="Arial" charset="0"/>
                <a:ea typeface="+mj-ea"/>
                <a:cs typeface="+mj-cs"/>
              </a:rPr>
              <a:t>Needs and Rights</a:t>
            </a:r>
            <a:r>
              <a:rPr lang="en-ZA" b="1" smtClean="0">
                <a:solidFill>
                  <a:srgbClr val="FF9933"/>
                </a:solidFill>
                <a:latin typeface="Arial" charset="0"/>
                <a:ea typeface="+mj-ea"/>
                <a:cs typeface="+mj-cs"/>
              </a:rPr>
              <a:t> </a:t>
            </a:r>
          </a:p>
        </p:txBody>
      </p:sp>
      <p:sp>
        <p:nvSpPr>
          <p:cNvPr id="184323" name="Content Placeholder 2"/>
          <p:cNvSpPr>
            <a:spLocks noGrp="1"/>
          </p:cNvSpPr>
          <p:nvPr>
            <p:ph idx="4294967295"/>
          </p:nvPr>
        </p:nvSpPr>
        <p:spPr>
          <a:xfrm>
            <a:off x="323850" y="1412875"/>
            <a:ext cx="8229600" cy="4321175"/>
          </a:xfrm>
        </p:spPr>
        <p:txBody>
          <a:bodyPr/>
          <a:lstStyle/>
          <a:p>
            <a:pPr eaLnBrk="1" hangingPunct="1">
              <a:buFont typeface="Wingdings" charset="0"/>
              <a:buNone/>
              <a:defRPr/>
            </a:pPr>
            <a:r>
              <a:rPr lang="en-ZA" sz="3400" dirty="0" smtClean="0">
                <a:ea typeface="+mn-ea"/>
                <a:cs typeface="+mn-cs"/>
              </a:rPr>
              <a:t> </a:t>
            </a:r>
          </a:p>
          <a:p>
            <a:pPr eaLnBrk="1" hangingPunct="1">
              <a:buFont typeface="Wingdings" charset="0"/>
              <a:buNone/>
              <a:defRPr/>
            </a:pPr>
            <a:r>
              <a:rPr lang="en-ZA" sz="3400" dirty="0" smtClean="0">
                <a:ea typeface="+mn-ea"/>
                <a:cs typeface="+mn-cs"/>
              </a:rPr>
              <a:t>		Needs                      Rights</a:t>
            </a:r>
          </a:p>
          <a:p>
            <a:pPr eaLnBrk="1" hangingPunct="1">
              <a:buFont typeface="Wingdings" charset="0"/>
              <a:buChar char="n"/>
              <a:defRPr/>
            </a:pPr>
            <a:endParaRPr lang="en-ZA" sz="3400" dirty="0" smtClean="0">
              <a:ea typeface="+mn-ea"/>
              <a:cs typeface="+mn-cs"/>
            </a:endParaRPr>
          </a:p>
          <a:p>
            <a:pPr eaLnBrk="1" hangingPunct="1">
              <a:buFont typeface="Wingdings" charset="0"/>
              <a:buChar char="n"/>
              <a:defRPr/>
            </a:pPr>
            <a:r>
              <a:rPr lang="en-ZA" sz="3400" dirty="0" smtClean="0">
                <a:ea typeface="+mn-ea"/>
                <a:cs typeface="+mn-cs"/>
              </a:rPr>
              <a:t>Human rights address fundamental needs (a need for food, water, housing, freedom, assistance)</a:t>
            </a:r>
            <a:endParaRPr lang="en-ZA" sz="3200" dirty="0" smtClean="0">
              <a:ea typeface="+mn-ea"/>
              <a:cs typeface="+mn-cs"/>
            </a:endParaRPr>
          </a:p>
          <a:p>
            <a:pPr algn="just" eaLnBrk="1" hangingPunct="1">
              <a:buFont typeface="Wingdings" charset="0"/>
              <a:buNone/>
              <a:defRPr/>
            </a:pPr>
            <a:r>
              <a:rPr lang="en-ZA" dirty="0" smtClean="0">
                <a:ea typeface="+mn-ea"/>
                <a:cs typeface="+mn-cs"/>
              </a:rPr>
              <a:t>   </a:t>
            </a:r>
          </a:p>
        </p:txBody>
      </p:sp>
      <p:pic>
        <p:nvPicPr>
          <p:cNvPr id="23555" name="Picture 4" descr="Learning Network logo"/>
          <p:cNvPicPr>
            <a:picLocks noChangeAspect="1" noChangeArrowheads="1"/>
          </p:cNvPicPr>
          <p:nvPr/>
        </p:nvPicPr>
        <p:blipFill>
          <a:blip r:embed="rId3" cstate="print"/>
          <a:srcRect/>
          <a:stretch>
            <a:fillRect/>
          </a:stretch>
        </p:blipFill>
        <p:spPr bwMode="auto">
          <a:xfrm>
            <a:off x="7235825" y="5084763"/>
            <a:ext cx="1714500" cy="1376362"/>
          </a:xfrm>
          <a:prstGeom prst="rect">
            <a:avLst/>
          </a:prstGeom>
          <a:noFill/>
          <a:ln w="9525">
            <a:noFill/>
            <a:miter lim="800000"/>
            <a:headEnd/>
            <a:tailEnd/>
          </a:ln>
        </p:spPr>
      </p:pic>
      <p:sp>
        <p:nvSpPr>
          <p:cNvPr id="184335" name="AutoShape 15"/>
          <p:cNvSpPr>
            <a:spLocks noChangeArrowheads="1"/>
          </p:cNvSpPr>
          <p:nvPr/>
        </p:nvSpPr>
        <p:spPr bwMode="auto">
          <a:xfrm>
            <a:off x="2709863" y="2235200"/>
            <a:ext cx="2374900" cy="215900"/>
          </a:xfrm>
          <a:prstGeom prst="leftRightArrow">
            <a:avLst>
              <a:gd name="adj1" fmla="val 50000"/>
              <a:gd name="adj2" fmla="val 13597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Arial" charset="0"/>
              <a:ea typeface="ＭＳ Ｐゴシック"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Title 1"/>
          <p:cNvSpPr>
            <a:spLocks noGrp="1"/>
          </p:cNvSpPr>
          <p:nvPr>
            <p:ph type="title" idx="4294967295"/>
          </p:nvPr>
        </p:nvSpPr>
        <p:spPr>
          <a:xfrm>
            <a:off x="468313" y="260350"/>
            <a:ext cx="8229600" cy="908050"/>
          </a:xfrm>
        </p:spPr>
        <p:txBody>
          <a:bodyPr anchor="ctr"/>
          <a:lstStyle/>
          <a:p>
            <a:pPr algn="ctr" eaLnBrk="1" hangingPunct="1">
              <a:defRPr/>
            </a:pPr>
            <a:r>
              <a:rPr lang="en-ZA" sz="5000" b="1" smtClean="0">
                <a:solidFill>
                  <a:srgbClr val="FF9933"/>
                </a:solidFill>
                <a:latin typeface="Arial" charset="0"/>
                <a:ea typeface="+mj-ea"/>
                <a:cs typeface="+mj-cs"/>
              </a:rPr>
              <a:t>Definitions of rights</a:t>
            </a:r>
          </a:p>
        </p:txBody>
      </p:sp>
      <p:sp>
        <p:nvSpPr>
          <p:cNvPr id="3" name="Content Placeholder 2"/>
          <p:cNvSpPr>
            <a:spLocks noGrp="1"/>
          </p:cNvSpPr>
          <p:nvPr>
            <p:ph idx="4294967295"/>
          </p:nvPr>
        </p:nvSpPr>
        <p:spPr>
          <a:xfrm>
            <a:off x="323850" y="1125538"/>
            <a:ext cx="8229600" cy="4872037"/>
          </a:xfrm>
        </p:spPr>
        <p:txBody>
          <a:bodyPr>
            <a:normAutofit/>
          </a:bodyPr>
          <a:lstStyle/>
          <a:p>
            <a:pPr eaLnBrk="1" hangingPunct="1">
              <a:lnSpc>
                <a:spcPct val="90000"/>
              </a:lnSpc>
              <a:buFont typeface="Wingdings" charset="0"/>
              <a:buChar char="n"/>
              <a:defRPr/>
            </a:pPr>
            <a:r>
              <a:rPr lang="en-ZA" sz="4400" smtClean="0">
                <a:ea typeface="+mn-ea"/>
                <a:cs typeface="+mn-cs"/>
              </a:rPr>
              <a:t>Basic standards needed to live in dignity</a:t>
            </a:r>
          </a:p>
          <a:p>
            <a:pPr eaLnBrk="1" hangingPunct="1">
              <a:lnSpc>
                <a:spcPct val="90000"/>
              </a:lnSpc>
              <a:buFont typeface="Wingdings" charset="0"/>
              <a:buChar char="n"/>
              <a:defRPr/>
            </a:pPr>
            <a:r>
              <a:rPr lang="en-ZA" sz="4400" smtClean="0">
                <a:ea typeface="+mn-ea"/>
                <a:cs typeface="+mn-cs"/>
              </a:rPr>
              <a:t>Moral </a:t>
            </a:r>
          </a:p>
          <a:p>
            <a:pPr eaLnBrk="1" hangingPunct="1">
              <a:lnSpc>
                <a:spcPct val="90000"/>
              </a:lnSpc>
              <a:buFont typeface="Wingdings" charset="0"/>
              <a:buNone/>
              <a:defRPr/>
            </a:pPr>
            <a:r>
              <a:rPr lang="en-ZA" sz="4400" smtClean="0">
                <a:ea typeface="+mn-ea"/>
                <a:cs typeface="+mn-cs"/>
              </a:rPr>
              <a:t>	principles</a:t>
            </a:r>
          </a:p>
          <a:p>
            <a:pPr eaLnBrk="1" hangingPunct="1">
              <a:lnSpc>
                <a:spcPct val="90000"/>
              </a:lnSpc>
              <a:buFont typeface="Wingdings" charset="0"/>
              <a:buNone/>
              <a:defRPr/>
            </a:pPr>
            <a:r>
              <a:rPr lang="en-ZA" sz="4400" smtClean="0">
                <a:ea typeface="+mn-ea"/>
                <a:cs typeface="+mn-cs"/>
              </a:rPr>
              <a:t>	that apply to </a:t>
            </a:r>
          </a:p>
          <a:p>
            <a:pPr eaLnBrk="1" hangingPunct="1">
              <a:lnSpc>
                <a:spcPct val="90000"/>
              </a:lnSpc>
              <a:buFont typeface="Wingdings" charset="0"/>
              <a:buNone/>
              <a:defRPr/>
            </a:pPr>
            <a:r>
              <a:rPr lang="en-ZA" sz="4400" smtClean="0">
                <a:ea typeface="+mn-ea"/>
                <a:cs typeface="+mn-cs"/>
              </a:rPr>
              <a:t>	everyone</a:t>
            </a:r>
          </a:p>
          <a:p>
            <a:pPr lvl="1" eaLnBrk="1" hangingPunct="1">
              <a:lnSpc>
                <a:spcPct val="90000"/>
              </a:lnSpc>
              <a:buClr>
                <a:srgbClr val="FF9933"/>
              </a:buClr>
              <a:buSzTx/>
              <a:buFontTx/>
              <a:buNone/>
              <a:defRPr/>
            </a:pPr>
            <a:endParaRPr lang="en-ZA" sz="3200" smtClean="0">
              <a:ea typeface="+mn-ea"/>
            </a:endParaRPr>
          </a:p>
        </p:txBody>
      </p:sp>
      <p:pic>
        <p:nvPicPr>
          <p:cNvPr id="25603" name="Picture 5" descr="Photo0032"/>
          <p:cNvPicPr>
            <a:picLocks noChangeAspect="1" noChangeArrowheads="1"/>
          </p:cNvPicPr>
          <p:nvPr/>
        </p:nvPicPr>
        <p:blipFill>
          <a:blip r:embed="rId3" cstate="print"/>
          <a:srcRect/>
          <a:stretch>
            <a:fillRect/>
          </a:stretch>
        </p:blipFill>
        <p:spPr bwMode="auto">
          <a:xfrm>
            <a:off x="4356100" y="2565400"/>
            <a:ext cx="4392613" cy="3294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itle 1"/>
          <p:cNvSpPr>
            <a:spLocks noGrp="1"/>
          </p:cNvSpPr>
          <p:nvPr>
            <p:ph type="title" idx="4294967295"/>
          </p:nvPr>
        </p:nvSpPr>
        <p:spPr/>
        <p:txBody>
          <a:bodyPr anchor="ctr"/>
          <a:lstStyle/>
          <a:p>
            <a:pPr algn="ctr" eaLnBrk="1" hangingPunct="1">
              <a:defRPr/>
            </a:pPr>
            <a:r>
              <a:rPr lang="en-ZA" sz="4400" b="1" smtClean="0">
                <a:solidFill>
                  <a:srgbClr val="FF9933"/>
                </a:solidFill>
                <a:latin typeface="Arial" charset="0"/>
                <a:ea typeface="+mj-ea"/>
                <a:cs typeface="+mj-cs"/>
              </a:rPr>
              <a:t>Health and human rights</a:t>
            </a:r>
            <a:r>
              <a:rPr lang="en-ZA" b="1" smtClean="0">
                <a:solidFill>
                  <a:srgbClr val="FF9933"/>
                </a:solidFill>
                <a:latin typeface="Arial" charset="0"/>
                <a:ea typeface="+mj-ea"/>
                <a:cs typeface="+mj-cs"/>
              </a:rPr>
              <a:t> </a:t>
            </a:r>
          </a:p>
        </p:txBody>
      </p:sp>
      <p:sp>
        <p:nvSpPr>
          <p:cNvPr id="182275" name="Content Placeholder 2"/>
          <p:cNvSpPr>
            <a:spLocks noGrp="1"/>
          </p:cNvSpPr>
          <p:nvPr>
            <p:ph idx="4294967295"/>
          </p:nvPr>
        </p:nvSpPr>
        <p:spPr>
          <a:xfrm>
            <a:off x="323850" y="1341438"/>
            <a:ext cx="8229600" cy="4967287"/>
          </a:xfrm>
        </p:spPr>
        <p:txBody>
          <a:bodyPr/>
          <a:lstStyle/>
          <a:p>
            <a:pPr eaLnBrk="1" hangingPunct="1">
              <a:spcBef>
                <a:spcPts val="216"/>
              </a:spcBef>
              <a:buFont typeface="Wingdings" charset="0"/>
              <a:buChar char="n"/>
              <a:defRPr/>
            </a:pPr>
            <a:r>
              <a:rPr lang="en-ZA" sz="3400" dirty="0" smtClean="0">
                <a:ea typeface="+mn-ea"/>
                <a:cs typeface="+mn-cs"/>
              </a:rPr>
              <a:t>A lack of human rights can affect health</a:t>
            </a:r>
          </a:p>
          <a:p>
            <a:pPr eaLnBrk="1" hangingPunct="1">
              <a:spcBef>
                <a:spcPts val="216"/>
              </a:spcBef>
              <a:buFont typeface="Wingdings" charset="0"/>
              <a:buNone/>
              <a:defRPr/>
            </a:pPr>
            <a:endParaRPr lang="en-ZA" sz="1400" dirty="0" smtClean="0">
              <a:ea typeface="+mn-ea"/>
              <a:cs typeface="+mn-cs"/>
            </a:endParaRPr>
          </a:p>
          <a:p>
            <a:pPr eaLnBrk="1" hangingPunct="1">
              <a:spcBef>
                <a:spcPts val="216"/>
              </a:spcBef>
              <a:buFont typeface="Wingdings" charset="0"/>
              <a:buChar char="n"/>
              <a:defRPr/>
            </a:pPr>
            <a:r>
              <a:rPr lang="en-ZA" sz="3400" dirty="0" smtClean="0">
                <a:ea typeface="+mn-ea"/>
                <a:cs typeface="+mn-cs"/>
              </a:rPr>
              <a:t>Health problems can cause discrimination</a:t>
            </a:r>
          </a:p>
          <a:p>
            <a:pPr eaLnBrk="1" hangingPunct="1">
              <a:spcBef>
                <a:spcPts val="216"/>
              </a:spcBef>
              <a:buFont typeface="Wingdings" charset="0"/>
              <a:buNone/>
              <a:defRPr/>
            </a:pPr>
            <a:endParaRPr lang="en-ZA" sz="1400" dirty="0" smtClean="0">
              <a:ea typeface="+mn-ea"/>
              <a:cs typeface="+mn-cs"/>
            </a:endParaRPr>
          </a:p>
          <a:p>
            <a:pPr eaLnBrk="1" hangingPunct="1">
              <a:spcBef>
                <a:spcPts val="216"/>
              </a:spcBef>
              <a:buFont typeface="Wingdings" charset="0"/>
              <a:buChar char="n"/>
              <a:defRPr/>
            </a:pPr>
            <a:r>
              <a:rPr lang="en-ZA" sz="3400" dirty="0" smtClean="0">
                <a:ea typeface="+mn-ea"/>
                <a:cs typeface="+mn-cs"/>
              </a:rPr>
              <a:t>Health problems make it difficult to access other rights</a:t>
            </a:r>
          </a:p>
          <a:p>
            <a:pPr eaLnBrk="1" hangingPunct="1">
              <a:spcBef>
                <a:spcPts val="216"/>
              </a:spcBef>
              <a:buFont typeface="Wingdings" charset="0"/>
              <a:buNone/>
              <a:defRPr/>
            </a:pPr>
            <a:endParaRPr lang="en-ZA" sz="1400" dirty="0" smtClean="0">
              <a:ea typeface="+mn-ea"/>
              <a:cs typeface="+mn-cs"/>
            </a:endParaRPr>
          </a:p>
          <a:p>
            <a:pPr eaLnBrk="1" hangingPunct="1">
              <a:spcBef>
                <a:spcPts val="216"/>
              </a:spcBef>
              <a:buFont typeface="Wingdings" charset="0"/>
              <a:buChar char="n"/>
              <a:defRPr/>
            </a:pPr>
            <a:r>
              <a:rPr lang="en-ZA" sz="3400" dirty="0" smtClean="0">
                <a:ea typeface="+mn-ea"/>
                <a:cs typeface="+mn-cs"/>
              </a:rPr>
              <a:t>Health policies and programmes </a:t>
            </a:r>
          </a:p>
          <a:p>
            <a:pPr eaLnBrk="1" hangingPunct="1">
              <a:buFont typeface="Wingdings" charset="0"/>
              <a:buNone/>
              <a:defRPr/>
            </a:pPr>
            <a:r>
              <a:rPr lang="en-ZA" sz="3400" dirty="0" smtClean="0">
                <a:ea typeface="+mn-ea"/>
                <a:cs typeface="+mn-cs"/>
              </a:rPr>
              <a:t>	can deny rights</a:t>
            </a:r>
            <a:r>
              <a:rPr lang="en-ZA" sz="3200" dirty="0" smtClean="0">
                <a:ea typeface="+mn-ea"/>
                <a:cs typeface="+mn-cs"/>
              </a:rPr>
              <a:t>	</a:t>
            </a:r>
          </a:p>
          <a:p>
            <a:pPr eaLnBrk="1" hangingPunct="1">
              <a:buFont typeface="Wingdings" charset="0"/>
              <a:buNone/>
              <a:defRPr/>
            </a:pPr>
            <a:endParaRPr lang="en-ZA" sz="3200" dirty="0" smtClean="0">
              <a:ea typeface="+mn-ea"/>
              <a:cs typeface="+mn-cs"/>
            </a:endParaRPr>
          </a:p>
          <a:p>
            <a:pPr algn="just" eaLnBrk="1" hangingPunct="1">
              <a:buFont typeface="Wingdings" charset="0"/>
              <a:buNone/>
              <a:defRPr/>
            </a:pPr>
            <a:r>
              <a:rPr lang="en-ZA" dirty="0" smtClean="0">
                <a:ea typeface="+mn-ea"/>
                <a:cs typeface="+mn-cs"/>
              </a:rPr>
              <a:t>   </a:t>
            </a:r>
          </a:p>
        </p:txBody>
      </p:sp>
      <p:pic>
        <p:nvPicPr>
          <p:cNvPr id="27651" name="Picture 4" descr="Learning Network logo"/>
          <p:cNvPicPr>
            <a:picLocks noChangeAspect="1" noChangeArrowheads="1"/>
          </p:cNvPicPr>
          <p:nvPr/>
        </p:nvPicPr>
        <p:blipFill>
          <a:blip r:embed="rId3" cstate="print"/>
          <a:srcRect/>
          <a:stretch>
            <a:fillRect/>
          </a:stretch>
        </p:blipFill>
        <p:spPr bwMode="auto">
          <a:xfrm>
            <a:off x="7235825" y="5084763"/>
            <a:ext cx="1714500" cy="1376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Title 1"/>
          <p:cNvSpPr>
            <a:spLocks noGrp="1"/>
          </p:cNvSpPr>
          <p:nvPr>
            <p:ph type="title" idx="4294967295"/>
          </p:nvPr>
        </p:nvSpPr>
        <p:spPr/>
        <p:txBody>
          <a:bodyPr anchor="ctr"/>
          <a:lstStyle/>
          <a:p>
            <a:pPr algn="ctr" eaLnBrk="1" hangingPunct="1">
              <a:defRPr/>
            </a:pPr>
            <a:r>
              <a:rPr lang="en-ZA" sz="4400" b="1" smtClean="0">
                <a:solidFill>
                  <a:srgbClr val="FF9933"/>
                </a:solidFill>
                <a:latin typeface="Arial" charset="0"/>
                <a:ea typeface="+mj-ea"/>
                <a:cs typeface="+mj-cs"/>
              </a:rPr>
              <a:t>What is the right to health?</a:t>
            </a:r>
            <a:r>
              <a:rPr lang="en-ZA" b="1" smtClean="0">
                <a:solidFill>
                  <a:srgbClr val="FF9933"/>
                </a:solidFill>
                <a:latin typeface="Arial" charset="0"/>
                <a:ea typeface="+mj-ea"/>
                <a:cs typeface="+mj-cs"/>
              </a:rPr>
              <a:t> </a:t>
            </a:r>
          </a:p>
        </p:txBody>
      </p:sp>
      <p:sp>
        <p:nvSpPr>
          <p:cNvPr id="210947" name="Content Placeholder 2"/>
          <p:cNvSpPr>
            <a:spLocks noGrp="1"/>
          </p:cNvSpPr>
          <p:nvPr>
            <p:ph idx="4294967295"/>
          </p:nvPr>
        </p:nvSpPr>
        <p:spPr>
          <a:xfrm>
            <a:off x="323850" y="1341438"/>
            <a:ext cx="8229600" cy="4392612"/>
          </a:xfrm>
        </p:spPr>
        <p:txBody>
          <a:bodyPr/>
          <a:lstStyle/>
          <a:p>
            <a:pPr eaLnBrk="1" hangingPunct="1">
              <a:buFont typeface="Wingdings" charset="0"/>
              <a:buChar char="n"/>
              <a:defRPr/>
            </a:pPr>
            <a:endParaRPr lang="en-ZA" sz="1600" dirty="0" smtClean="0">
              <a:ea typeface="+mn-ea"/>
              <a:cs typeface="+mn-cs"/>
            </a:endParaRPr>
          </a:p>
          <a:p>
            <a:pPr eaLnBrk="1" hangingPunct="1">
              <a:buFont typeface="Wingdings" charset="0"/>
              <a:buChar char="n"/>
              <a:defRPr/>
            </a:pPr>
            <a:r>
              <a:rPr lang="en-ZA" sz="3600" b="1" dirty="0" smtClean="0">
                <a:ea typeface="+mn-ea"/>
                <a:cs typeface="+mn-cs"/>
              </a:rPr>
              <a:t>Is not</a:t>
            </a:r>
            <a:r>
              <a:rPr lang="en-ZA" sz="3600" dirty="0" smtClean="0">
                <a:ea typeface="+mn-ea"/>
                <a:cs typeface="+mn-cs"/>
              </a:rPr>
              <a:t> the right to be healthy</a:t>
            </a:r>
          </a:p>
          <a:p>
            <a:pPr eaLnBrk="1" hangingPunct="1">
              <a:buFont typeface="Wingdings" charset="0"/>
              <a:buNone/>
              <a:defRPr/>
            </a:pPr>
            <a:endParaRPr lang="en-ZA" sz="1600" dirty="0" smtClean="0">
              <a:ea typeface="+mn-ea"/>
              <a:cs typeface="+mn-cs"/>
            </a:endParaRPr>
          </a:p>
          <a:p>
            <a:pPr eaLnBrk="1" hangingPunct="1">
              <a:buFont typeface="Wingdings" charset="0"/>
              <a:buChar char="n"/>
              <a:defRPr/>
            </a:pPr>
            <a:r>
              <a:rPr lang="en-ZA" sz="3600" b="1" dirty="0" smtClean="0">
                <a:ea typeface="+mn-ea"/>
                <a:cs typeface="+mn-cs"/>
              </a:rPr>
              <a:t>Is </a:t>
            </a:r>
            <a:r>
              <a:rPr lang="en-ZA" sz="3600" dirty="0" smtClean="0">
                <a:ea typeface="+mn-ea"/>
                <a:cs typeface="+mn-cs"/>
              </a:rPr>
              <a:t>the right to access to health care</a:t>
            </a:r>
          </a:p>
          <a:p>
            <a:pPr eaLnBrk="1" hangingPunct="1">
              <a:buFont typeface="Wingdings" charset="0"/>
              <a:buNone/>
              <a:defRPr/>
            </a:pPr>
            <a:endParaRPr lang="en-ZA" sz="1600" dirty="0" smtClean="0">
              <a:ea typeface="+mn-ea"/>
              <a:cs typeface="+mn-cs"/>
            </a:endParaRPr>
          </a:p>
          <a:p>
            <a:pPr eaLnBrk="1" hangingPunct="1">
              <a:buFont typeface="Wingdings" charset="0"/>
              <a:buChar char="n"/>
              <a:defRPr/>
            </a:pPr>
            <a:r>
              <a:rPr lang="en-ZA" sz="3600" dirty="0" smtClean="0">
                <a:ea typeface="+mn-ea"/>
                <a:cs typeface="+mn-cs"/>
              </a:rPr>
              <a:t>And the right to conditions needed for health (water, sanitation, food, housing, environment)</a:t>
            </a:r>
          </a:p>
          <a:p>
            <a:pPr eaLnBrk="1" hangingPunct="1">
              <a:buFont typeface="Wingdings" charset="0"/>
              <a:buNone/>
              <a:defRPr/>
            </a:pPr>
            <a:endParaRPr lang="en-ZA" sz="3600" dirty="0" smtClean="0">
              <a:ea typeface="+mn-ea"/>
              <a:cs typeface="+mn-cs"/>
            </a:endParaRPr>
          </a:p>
          <a:p>
            <a:pPr eaLnBrk="1" hangingPunct="1">
              <a:buFont typeface="Wingdings" charset="0"/>
              <a:buNone/>
              <a:defRPr/>
            </a:pPr>
            <a:endParaRPr lang="en-ZA" sz="3200" dirty="0" smtClean="0">
              <a:ea typeface="+mn-ea"/>
              <a:cs typeface="+mn-cs"/>
            </a:endParaRPr>
          </a:p>
          <a:p>
            <a:pPr algn="just" eaLnBrk="1" hangingPunct="1">
              <a:buFont typeface="Wingdings" charset="0"/>
              <a:buNone/>
              <a:defRPr/>
            </a:pPr>
            <a:r>
              <a:rPr lang="en-ZA" dirty="0" smtClean="0">
                <a:ea typeface="+mn-ea"/>
                <a:cs typeface="+mn-cs"/>
              </a:rPr>
              <a:t>   </a:t>
            </a:r>
          </a:p>
        </p:txBody>
      </p:sp>
      <p:pic>
        <p:nvPicPr>
          <p:cNvPr id="29699" name="Picture 4" descr="Learning Network logo"/>
          <p:cNvPicPr>
            <a:picLocks noChangeAspect="1" noChangeArrowheads="1"/>
          </p:cNvPicPr>
          <p:nvPr/>
        </p:nvPicPr>
        <p:blipFill>
          <a:blip r:embed="rId3" cstate="print"/>
          <a:srcRect/>
          <a:stretch>
            <a:fillRect/>
          </a:stretch>
        </p:blipFill>
        <p:spPr bwMode="auto">
          <a:xfrm>
            <a:off x="7235825" y="5084763"/>
            <a:ext cx="1714500" cy="1376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Title 1"/>
          <p:cNvSpPr>
            <a:spLocks noGrp="1"/>
          </p:cNvSpPr>
          <p:nvPr>
            <p:ph type="title" idx="4294967295"/>
          </p:nvPr>
        </p:nvSpPr>
        <p:spPr>
          <a:xfrm>
            <a:off x="323850" y="277813"/>
            <a:ext cx="8820150" cy="1139825"/>
          </a:xfrm>
        </p:spPr>
        <p:txBody>
          <a:bodyPr anchor="ctr"/>
          <a:lstStyle/>
          <a:p>
            <a:pPr eaLnBrk="1" hangingPunct="1">
              <a:defRPr/>
            </a:pPr>
            <a:r>
              <a:rPr lang="en-ZA" sz="3600" b="1" smtClean="0">
                <a:solidFill>
                  <a:srgbClr val="FF9933"/>
                </a:solidFill>
                <a:latin typeface="Arial" charset="0"/>
                <a:ea typeface="+mj-ea"/>
                <a:cs typeface="+mj-cs"/>
              </a:rPr>
              <a:t>Universal Declaration of Human Rights</a:t>
            </a:r>
            <a:r>
              <a:rPr lang="en-ZA" sz="3800" b="1" smtClean="0">
                <a:solidFill>
                  <a:srgbClr val="FF9933"/>
                </a:solidFill>
                <a:latin typeface="Arial" charset="0"/>
                <a:ea typeface="+mj-ea"/>
                <a:cs typeface="+mj-cs"/>
              </a:rPr>
              <a:t> </a:t>
            </a:r>
          </a:p>
        </p:txBody>
      </p:sp>
      <p:sp>
        <p:nvSpPr>
          <p:cNvPr id="223235" name="Content Placeholder 2"/>
          <p:cNvSpPr>
            <a:spLocks noGrp="1"/>
          </p:cNvSpPr>
          <p:nvPr>
            <p:ph idx="4294967295"/>
          </p:nvPr>
        </p:nvSpPr>
        <p:spPr>
          <a:xfrm>
            <a:off x="323850" y="1484313"/>
            <a:ext cx="8229600" cy="4392612"/>
          </a:xfrm>
        </p:spPr>
        <p:txBody>
          <a:bodyPr/>
          <a:lstStyle/>
          <a:p>
            <a:pPr eaLnBrk="1" hangingPunct="1">
              <a:buFont typeface="Wingdings" pitchFamily="2" charset="2"/>
              <a:buNone/>
            </a:pPr>
            <a:r>
              <a:rPr lang="en-ZA" sz="3200" u="sng" smtClean="0"/>
              <a:t>Article 25</a:t>
            </a:r>
          </a:p>
          <a:p>
            <a:pPr eaLnBrk="1" hangingPunct="1">
              <a:buFont typeface="Wingdings" pitchFamily="2" charset="2"/>
              <a:buNone/>
            </a:pPr>
            <a:endParaRPr lang="en-ZA" sz="1600" u="sng" smtClean="0"/>
          </a:p>
          <a:p>
            <a:pPr eaLnBrk="1" hangingPunct="1">
              <a:buFont typeface="Wingdings" pitchFamily="2" charset="2"/>
              <a:buNone/>
            </a:pPr>
            <a:r>
              <a:rPr lang="en-ZA" sz="3200" smtClean="0"/>
              <a:t>	Everyone has the right to a standard of living adequate for the health and well being of himself and his family, including food, clothing, housing and medical care and necessary social services…</a:t>
            </a:r>
          </a:p>
          <a:p>
            <a:pPr algn="just" eaLnBrk="1" hangingPunct="1">
              <a:buFont typeface="Wingdings" pitchFamily="2" charset="2"/>
              <a:buNone/>
            </a:pPr>
            <a:r>
              <a:rPr lang="en-ZA" smtClean="0"/>
              <a:t>   </a:t>
            </a:r>
          </a:p>
        </p:txBody>
      </p:sp>
      <p:pic>
        <p:nvPicPr>
          <p:cNvPr id="31747" name="Picture 4" descr="Learning Network logo"/>
          <p:cNvPicPr>
            <a:picLocks noChangeAspect="1" noChangeArrowheads="1"/>
          </p:cNvPicPr>
          <p:nvPr/>
        </p:nvPicPr>
        <p:blipFill>
          <a:blip r:embed="rId3" cstate="print"/>
          <a:srcRect/>
          <a:stretch>
            <a:fillRect/>
          </a:stretch>
        </p:blipFill>
        <p:spPr bwMode="auto">
          <a:xfrm>
            <a:off x="7235825" y="5084763"/>
            <a:ext cx="1714500" cy="1376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3321</TotalTime>
  <Words>744</Words>
  <Application>Microsoft Office PowerPoint</Application>
  <PresentationFormat>On-screen Show (4:3)</PresentationFormat>
  <Paragraphs>150</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Edge</vt:lpstr>
      <vt:lpstr>What Does the Right to Health Mean from a Human Rights Perspective?</vt:lpstr>
      <vt:lpstr>Learning Network Mission </vt:lpstr>
      <vt:lpstr>PowerPoint Presentation</vt:lpstr>
      <vt:lpstr>What do you need to survive? </vt:lpstr>
      <vt:lpstr>Needs and Rights </vt:lpstr>
      <vt:lpstr>Definitions of rights</vt:lpstr>
      <vt:lpstr>Health and human rights </vt:lpstr>
      <vt:lpstr>What is the right to health? </vt:lpstr>
      <vt:lpstr>Universal Declaration of Human Rights </vt:lpstr>
      <vt:lpstr>International Covenant on Economic, Social and Cultural Rights (ICESCR)</vt:lpstr>
      <vt:lpstr>What general rights are related to the right to health?</vt:lpstr>
      <vt:lpstr>Rights related to health </vt:lpstr>
      <vt:lpstr>Patient Rights Charter </vt:lpstr>
      <vt:lpstr>What does the right to “access to health care” really mean?</vt:lpstr>
      <vt:lpstr>Access to Health Care</vt:lpstr>
      <vt:lpstr>Availability </vt:lpstr>
      <vt:lpstr>Accessibility </vt:lpstr>
      <vt:lpstr>Acceptability </vt:lpstr>
      <vt:lpstr>Quality </vt:lpstr>
      <vt:lpstr>How can the right to “access to health care” be ensured?</vt:lpstr>
      <vt:lpstr>Obligations &amp; Health Rights</vt:lpstr>
      <vt:lpstr>Obligations &amp; Health Rights</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Learning Network</dc:title>
  <dc:creator>Anthea</dc:creator>
  <cp:lastModifiedBy>Kanya Mdaka</cp:lastModifiedBy>
  <cp:revision>96</cp:revision>
  <dcterms:created xsi:type="dcterms:W3CDTF">2009-04-19T19:33:22Z</dcterms:created>
  <dcterms:modified xsi:type="dcterms:W3CDTF">2013-12-17T10:21:22Z</dcterms:modified>
</cp:coreProperties>
</file>